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net&amp;app=2002&amp;size=f9999,10000&amp;q=a80&amp;n=0&amp;g=0n&amp;fmt=jpeg" ContentType="image/jpeg"/>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1"/>
  </p:notesMasterIdLst>
  <p:handoutMasterIdLst>
    <p:handoutMasterId r:id="rId162"/>
  </p:handoutMasterIdLst>
  <p:sldIdLst>
    <p:sldId id="471" r:id="rId2"/>
    <p:sldId id="382" r:id="rId3"/>
    <p:sldId id="383" r:id="rId4"/>
    <p:sldId id="384" r:id="rId5"/>
    <p:sldId id="385" r:id="rId6"/>
    <p:sldId id="386"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 id="431" r:id="rId52"/>
    <p:sldId id="432" r:id="rId53"/>
    <p:sldId id="433" r:id="rId54"/>
    <p:sldId id="434" r:id="rId55"/>
    <p:sldId id="435" r:id="rId56"/>
    <p:sldId id="436" r:id="rId57"/>
    <p:sldId id="437" r:id="rId58"/>
    <p:sldId id="438" r:id="rId59"/>
    <p:sldId id="43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3"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470" r:id="rId91"/>
    <p:sldId id="256" r:id="rId92"/>
    <p:sldId id="269" r:id="rId93"/>
    <p:sldId id="267" r:id="rId94"/>
    <p:sldId id="268" r:id="rId95"/>
    <p:sldId id="257" r:id="rId96"/>
    <p:sldId id="258" r:id="rId97"/>
    <p:sldId id="260" r:id="rId98"/>
    <p:sldId id="306" r:id="rId99"/>
    <p:sldId id="281" r:id="rId100"/>
    <p:sldId id="261" r:id="rId101"/>
    <p:sldId id="282" r:id="rId102"/>
    <p:sldId id="262" r:id="rId103"/>
    <p:sldId id="284" r:id="rId104"/>
    <p:sldId id="264" r:id="rId105"/>
    <p:sldId id="265" r:id="rId106"/>
    <p:sldId id="270" r:id="rId107"/>
    <p:sldId id="307" r:id="rId108"/>
    <p:sldId id="311" r:id="rId109"/>
    <p:sldId id="312" r:id="rId110"/>
    <p:sldId id="310" r:id="rId111"/>
    <p:sldId id="308" r:id="rId112"/>
    <p:sldId id="274" r:id="rId113"/>
    <p:sldId id="313" r:id="rId114"/>
    <p:sldId id="314" r:id="rId115"/>
    <p:sldId id="315" r:id="rId116"/>
    <p:sldId id="325" r:id="rId117"/>
    <p:sldId id="327" r:id="rId118"/>
    <p:sldId id="328" r:id="rId119"/>
    <p:sldId id="329" r:id="rId120"/>
    <p:sldId id="330" r:id="rId121"/>
    <p:sldId id="331" r:id="rId122"/>
    <p:sldId id="316" r:id="rId123"/>
    <p:sldId id="321" r:id="rId124"/>
    <p:sldId id="324" r:id="rId125"/>
    <p:sldId id="318" r:id="rId126"/>
    <p:sldId id="322" r:id="rId127"/>
    <p:sldId id="323" r:id="rId128"/>
    <p:sldId id="332" r:id="rId129"/>
    <p:sldId id="333" r:id="rId130"/>
    <p:sldId id="336" r:id="rId131"/>
    <p:sldId id="348" r:id="rId132"/>
    <p:sldId id="349" r:id="rId133"/>
    <p:sldId id="350" r:id="rId134"/>
    <p:sldId id="351" r:id="rId135"/>
    <p:sldId id="352" r:id="rId136"/>
    <p:sldId id="353" r:id="rId137"/>
    <p:sldId id="338" r:id="rId138"/>
    <p:sldId id="339" r:id="rId139"/>
    <p:sldId id="340" r:id="rId140"/>
    <p:sldId id="354" r:id="rId141"/>
    <p:sldId id="355" r:id="rId142"/>
    <p:sldId id="356" r:id="rId143"/>
    <p:sldId id="335" r:id="rId144"/>
    <p:sldId id="359" r:id="rId145"/>
    <p:sldId id="361" r:id="rId146"/>
    <p:sldId id="362" r:id="rId147"/>
    <p:sldId id="363" r:id="rId148"/>
    <p:sldId id="365" r:id="rId149"/>
    <p:sldId id="364" r:id="rId150"/>
    <p:sldId id="373" r:id="rId151"/>
    <p:sldId id="371" r:id="rId152"/>
    <p:sldId id="366" r:id="rId153"/>
    <p:sldId id="360" r:id="rId154"/>
    <p:sldId id="380" r:id="rId155"/>
    <p:sldId id="381" r:id="rId156"/>
    <p:sldId id="375" r:id="rId157"/>
    <p:sldId id="376" r:id="rId158"/>
    <p:sldId id="377" r:id="rId159"/>
    <p:sldId id="378" r:id="rId160"/>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4C6"/>
    <a:srgbClr val="EDC877"/>
    <a:srgbClr val="0000CC"/>
    <a:srgbClr val="002142"/>
    <a:srgbClr val="00152A"/>
    <a:srgbClr val="000C18"/>
    <a:srgbClr val="003366"/>
    <a:srgbClr val="FF0000"/>
    <a:srgbClr val="99FF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32" autoAdjust="0"/>
  </p:normalViewPr>
  <p:slideViewPr>
    <p:cSldViewPr>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notesViewPr>
    <p:cSldViewPr>
      <p:cViewPr varScale="1">
        <p:scale>
          <a:sx n="55" d="100"/>
          <a:sy n="55" d="100"/>
        </p:scale>
        <p:origin x="-19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173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173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173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99EC53C-0FF5-4396-B754-81137C6589FA}" type="slidenum">
              <a:rPr lang="en-US" altLang="zh-CN"/>
              <a:pPr>
                <a:defRPr/>
              </a:pPr>
              <a:t>‹#›</a:t>
            </a:fld>
            <a:endParaRPr lang="en-US" altLang="zh-CN"/>
          </a:p>
        </p:txBody>
      </p:sp>
    </p:spTree>
    <p:extLst>
      <p:ext uri="{BB962C8B-B14F-4D97-AF65-F5344CB8AC3E}">
        <p14:creationId xmlns:p14="http://schemas.microsoft.com/office/powerpoint/2010/main" val="2163587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45AFA67-D7FB-49D4-B0DB-D011A047F493}" type="slidenum">
              <a:rPr lang="en-US" altLang="zh-CN"/>
              <a:pPr>
                <a:defRPr/>
              </a:pPr>
              <a:t>‹#›</a:t>
            </a:fld>
            <a:endParaRPr lang="en-US" altLang="zh-CN"/>
          </a:p>
        </p:txBody>
      </p:sp>
    </p:spTree>
    <p:extLst>
      <p:ext uri="{BB962C8B-B14F-4D97-AF65-F5344CB8AC3E}">
        <p14:creationId xmlns:p14="http://schemas.microsoft.com/office/powerpoint/2010/main" val="1991810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BB4F7C52-5596-4C42-A7A5-3C57DF5B3A10}" type="slidenum">
              <a:rPr kumimoji="1" lang="en-US" altLang="zh-CN">
                <a:solidFill>
                  <a:srgbClr val="000000"/>
                </a:solidFill>
                <a:latin typeface="Times New Roman" panose="02020603050405020304" pitchFamily="18" charset="0"/>
              </a:rPr>
              <a:pPr algn="r">
                <a:spcBef>
                  <a:spcPct val="0"/>
                </a:spcBef>
              </a:pPr>
              <a:t>12</a:t>
            </a:fld>
            <a:endParaRPr kumimoji="1" lang="en-US" altLang="zh-CN">
              <a:solidFill>
                <a:srgbClr val="000000"/>
              </a:solidFill>
              <a:latin typeface="Times New Roman" panose="02020603050405020304" pitchFamily="18" charset="0"/>
            </a:endParaRPr>
          </a:p>
        </p:txBody>
      </p:sp>
      <p:sp>
        <p:nvSpPr>
          <p:cNvPr id="410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0"/>
              </a:spcBef>
            </a:pPr>
            <a:endParaRPr lang="zh-CN" altLang="zh-CN"/>
          </a:p>
        </p:txBody>
      </p:sp>
    </p:spTree>
    <p:extLst>
      <p:ext uri="{BB962C8B-B14F-4D97-AF65-F5344CB8AC3E}">
        <p14:creationId xmlns:p14="http://schemas.microsoft.com/office/powerpoint/2010/main" val="4228818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B0E9D4F7-48F2-440D-9F4D-F624C1E18393}" type="slidenum">
              <a:rPr kumimoji="1" lang="en-US" altLang="zh-CN">
                <a:solidFill>
                  <a:srgbClr val="000000"/>
                </a:solidFill>
                <a:latin typeface="Times New Roman" panose="02020603050405020304" pitchFamily="18" charset="0"/>
              </a:rPr>
              <a:pPr algn="r">
                <a:spcBef>
                  <a:spcPct val="0"/>
                </a:spcBef>
              </a:pPr>
              <a:t>34</a:t>
            </a:fld>
            <a:endParaRPr kumimoji="1" lang="en-US" altLang="zh-CN">
              <a:solidFill>
                <a:srgbClr val="000000"/>
              </a:solidFill>
              <a:latin typeface="Times New Roman" panose="02020603050405020304" pitchFamily="18" charset="0"/>
            </a:endParaRPr>
          </a:p>
        </p:txBody>
      </p:sp>
      <p:sp>
        <p:nvSpPr>
          <p:cNvPr id="415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5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163400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F598DBA0-94A1-461B-AA7F-C29877768B41}" type="slidenum">
              <a:rPr kumimoji="1" lang="en-US" altLang="zh-CN">
                <a:solidFill>
                  <a:srgbClr val="000000"/>
                </a:solidFill>
                <a:latin typeface="Times New Roman" panose="02020603050405020304" pitchFamily="18" charset="0"/>
              </a:rPr>
              <a:pPr algn="r">
                <a:spcBef>
                  <a:spcPct val="0"/>
                </a:spcBef>
              </a:pPr>
              <a:t>36</a:t>
            </a:fld>
            <a:endParaRPr kumimoji="1" lang="en-US" altLang="zh-CN">
              <a:solidFill>
                <a:srgbClr val="000000"/>
              </a:solidFill>
              <a:latin typeface="Times New Roman" panose="02020603050405020304" pitchFamily="18" charset="0"/>
            </a:endParaRPr>
          </a:p>
        </p:txBody>
      </p:sp>
      <p:sp>
        <p:nvSpPr>
          <p:cNvPr id="415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5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946981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3E53B55B-0234-4F87-88AA-0910B73564BB}" type="slidenum">
              <a:rPr kumimoji="1" lang="en-US" altLang="zh-CN">
                <a:solidFill>
                  <a:srgbClr val="000000"/>
                </a:solidFill>
                <a:latin typeface="Times New Roman" panose="02020603050405020304" pitchFamily="18" charset="0"/>
              </a:rPr>
              <a:pPr algn="r">
                <a:spcBef>
                  <a:spcPct val="0"/>
                </a:spcBef>
              </a:pPr>
              <a:t>39</a:t>
            </a:fld>
            <a:endParaRPr kumimoji="1" lang="en-US" altLang="zh-CN">
              <a:solidFill>
                <a:srgbClr val="000000"/>
              </a:solidFill>
              <a:latin typeface="Times New Roman" panose="02020603050405020304" pitchFamily="18" charset="0"/>
            </a:endParaRPr>
          </a:p>
        </p:txBody>
      </p:sp>
      <p:sp>
        <p:nvSpPr>
          <p:cNvPr id="416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6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85013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DFA2D856-B7D4-4857-9F9D-E5A771FDED3E}" type="slidenum">
              <a:rPr kumimoji="1" lang="en-US" altLang="zh-CN">
                <a:solidFill>
                  <a:srgbClr val="000000"/>
                </a:solidFill>
                <a:latin typeface="Times New Roman" panose="02020603050405020304" pitchFamily="18" charset="0"/>
              </a:rPr>
              <a:pPr algn="r">
                <a:spcBef>
                  <a:spcPct val="0"/>
                </a:spcBef>
              </a:pPr>
              <a:t>44</a:t>
            </a:fld>
            <a:endParaRPr kumimoji="1" lang="en-US" altLang="zh-CN">
              <a:solidFill>
                <a:srgbClr val="000000"/>
              </a:solidFill>
              <a:latin typeface="Times New Roman" panose="02020603050405020304" pitchFamily="18" charset="0"/>
            </a:endParaRPr>
          </a:p>
        </p:txBody>
      </p:sp>
      <p:sp>
        <p:nvSpPr>
          <p:cNvPr id="416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6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403471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11D38331-E0DD-4BFA-8CFD-C69D8C21C212}" type="slidenum">
              <a:rPr kumimoji="1" lang="en-US" altLang="zh-CN">
                <a:solidFill>
                  <a:srgbClr val="000000"/>
                </a:solidFill>
                <a:latin typeface="Times New Roman" panose="02020603050405020304" pitchFamily="18" charset="0"/>
              </a:rPr>
              <a:pPr algn="r">
                <a:spcBef>
                  <a:spcPct val="0"/>
                </a:spcBef>
              </a:pPr>
              <a:t>62</a:t>
            </a:fld>
            <a:endParaRPr kumimoji="1" lang="en-US" altLang="zh-CN">
              <a:solidFill>
                <a:srgbClr val="000000"/>
              </a:solidFill>
              <a:latin typeface="Times New Roman" panose="02020603050405020304" pitchFamily="18" charset="0"/>
            </a:endParaRPr>
          </a:p>
        </p:txBody>
      </p:sp>
      <p:sp>
        <p:nvSpPr>
          <p:cNvPr id="417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7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3766712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4243B23B-0B7C-4507-98B9-5BB3ACAE74A3}" type="slidenum">
              <a:rPr kumimoji="1" lang="en-US" altLang="zh-CN">
                <a:solidFill>
                  <a:srgbClr val="000000"/>
                </a:solidFill>
                <a:latin typeface="Times New Roman" panose="02020603050405020304" pitchFamily="18" charset="0"/>
              </a:rPr>
              <a:pPr algn="r">
                <a:spcBef>
                  <a:spcPct val="0"/>
                </a:spcBef>
              </a:pPr>
              <a:t>63</a:t>
            </a:fld>
            <a:endParaRPr kumimoji="1" lang="en-US" altLang="zh-CN">
              <a:solidFill>
                <a:srgbClr val="000000"/>
              </a:solidFill>
              <a:latin typeface="Times New Roman" panose="02020603050405020304" pitchFamily="18" charset="0"/>
            </a:endParaRPr>
          </a:p>
        </p:txBody>
      </p:sp>
      <p:sp>
        <p:nvSpPr>
          <p:cNvPr id="417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7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2260906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1928F01F-0820-443F-870D-BAA44B57C29D}" type="slidenum">
              <a:rPr kumimoji="1" lang="en-US" altLang="zh-CN">
                <a:solidFill>
                  <a:srgbClr val="000000"/>
                </a:solidFill>
                <a:latin typeface="Times New Roman" panose="02020603050405020304" pitchFamily="18" charset="0"/>
              </a:rPr>
              <a:pPr algn="r">
                <a:spcBef>
                  <a:spcPct val="0"/>
                </a:spcBef>
              </a:pPr>
              <a:t>64</a:t>
            </a:fld>
            <a:endParaRPr kumimoji="1" lang="en-US" altLang="zh-CN">
              <a:solidFill>
                <a:srgbClr val="000000"/>
              </a:solidFill>
              <a:latin typeface="Times New Roman" panose="02020603050405020304" pitchFamily="18" charset="0"/>
            </a:endParaRPr>
          </a:p>
        </p:txBody>
      </p:sp>
      <p:sp>
        <p:nvSpPr>
          <p:cNvPr id="418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8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2037795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0BD90492-17BE-453A-8790-B21991D6232A}" type="slidenum">
              <a:rPr kumimoji="1" lang="en-US" altLang="zh-CN">
                <a:solidFill>
                  <a:srgbClr val="000000"/>
                </a:solidFill>
                <a:latin typeface="Times New Roman" panose="02020603050405020304" pitchFamily="18" charset="0"/>
              </a:rPr>
              <a:pPr algn="r">
                <a:spcBef>
                  <a:spcPct val="0"/>
                </a:spcBef>
              </a:pPr>
              <a:t>65</a:t>
            </a:fld>
            <a:endParaRPr kumimoji="1" lang="en-US" altLang="zh-CN">
              <a:solidFill>
                <a:srgbClr val="000000"/>
              </a:solidFill>
              <a:latin typeface="Times New Roman" panose="02020603050405020304" pitchFamily="18" charset="0"/>
            </a:endParaRPr>
          </a:p>
        </p:txBody>
      </p:sp>
      <p:sp>
        <p:nvSpPr>
          <p:cNvPr id="418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8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57747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CED8D712-4F3E-432C-960E-32FF0FB38EBE}" type="slidenum">
              <a:rPr kumimoji="1" lang="en-US" altLang="zh-CN">
                <a:solidFill>
                  <a:srgbClr val="000000"/>
                </a:solidFill>
                <a:latin typeface="Times New Roman" panose="02020603050405020304" pitchFamily="18" charset="0"/>
              </a:rPr>
              <a:pPr algn="r">
                <a:spcBef>
                  <a:spcPct val="0"/>
                </a:spcBef>
              </a:pPr>
              <a:t>66</a:t>
            </a:fld>
            <a:endParaRPr kumimoji="1" lang="en-US" altLang="zh-CN">
              <a:solidFill>
                <a:srgbClr val="000000"/>
              </a:solidFill>
              <a:latin typeface="Times New Roman" panose="02020603050405020304" pitchFamily="18" charset="0"/>
            </a:endParaRPr>
          </a:p>
        </p:txBody>
      </p:sp>
      <p:sp>
        <p:nvSpPr>
          <p:cNvPr id="419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9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719546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75724468-6285-44BE-A986-7EA2A75DE7B8}" type="slidenum">
              <a:rPr kumimoji="1" lang="en-US" altLang="zh-CN">
                <a:solidFill>
                  <a:srgbClr val="000000"/>
                </a:solidFill>
                <a:latin typeface="Times New Roman" panose="02020603050405020304" pitchFamily="18" charset="0"/>
              </a:rPr>
              <a:pPr algn="r">
                <a:spcBef>
                  <a:spcPct val="0"/>
                </a:spcBef>
              </a:pPr>
              <a:t>67</a:t>
            </a:fld>
            <a:endParaRPr kumimoji="1" lang="en-US" altLang="zh-CN">
              <a:solidFill>
                <a:srgbClr val="000000"/>
              </a:solidFill>
              <a:latin typeface="Times New Roman" panose="02020603050405020304" pitchFamily="18" charset="0"/>
            </a:endParaRPr>
          </a:p>
        </p:txBody>
      </p:sp>
      <p:sp>
        <p:nvSpPr>
          <p:cNvPr id="419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9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307193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C2720ADE-A7A3-47F5-A488-9B92515F8248}" type="slidenum">
              <a:rPr kumimoji="1" lang="en-US" altLang="zh-CN">
                <a:solidFill>
                  <a:srgbClr val="000000"/>
                </a:solidFill>
                <a:latin typeface="Times New Roman" panose="02020603050405020304" pitchFamily="18" charset="0"/>
              </a:rPr>
              <a:pPr algn="r">
                <a:spcBef>
                  <a:spcPct val="0"/>
                </a:spcBef>
              </a:pPr>
              <a:t>16</a:t>
            </a:fld>
            <a:endParaRPr kumimoji="1" lang="en-US" altLang="zh-CN">
              <a:solidFill>
                <a:srgbClr val="000000"/>
              </a:solidFill>
              <a:latin typeface="Times New Roman" panose="02020603050405020304" pitchFamily="18" charset="0"/>
            </a:endParaRPr>
          </a:p>
        </p:txBody>
      </p:sp>
      <p:sp>
        <p:nvSpPr>
          <p:cNvPr id="411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1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1446733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7A81360A-EF86-4B6D-B907-F4FCFDEA5CAB}" type="slidenum">
              <a:rPr kumimoji="1" lang="en-US" altLang="zh-CN">
                <a:solidFill>
                  <a:srgbClr val="000000"/>
                </a:solidFill>
                <a:latin typeface="Times New Roman" panose="02020603050405020304" pitchFamily="18" charset="0"/>
              </a:rPr>
              <a:pPr algn="r">
                <a:spcBef>
                  <a:spcPct val="0"/>
                </a:spcBef>
              </a:pPr>
              <a:t>68</a:t>
            </a:fld>
            <a:endParaRPr kumimoji="1" lang="en-US" altLang="zh-CN">
              <a:solidFill>
                <a:srgbClr val="000000"/>
              </a:solidFill>
              <a:latin typeface="Times New Roman" panose="02020603050405020304" pitchFamily="18" charset="0"/>
            </a:endParaRPr>
          </a:p>
        </p:txBody>
      </p:sp>
      <p:sp>
        <p:nvSpPr>
          <p:cNvPr id="420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0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245957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C17448B4-D619-4C7C-AE02-A80981430F70}" type="slidenum">
              <a:rPr kumimoji="1" lang="en-US" altLang="zh-CN">
                <a:solidFill>
                  <a:srgbClr val="000000"/>
                </a:solidFill>
                <a:latin typeface="Times New Roman" panose="02020603050405020304" pitchFamily="18" charset="0"/>
              </a:rPr>
              <a:pPr algn="r">
                <a:spcBef>
                  <a:spcPct val="0"/>
                </a:spcBef>
              </a:pPr>
              <a:t>69</a:t>
            </a:fld>
            <a:endParaRPr kumimoji="1" lang="en-US" altLang="zh-CN">
              <a:solidFill>
                <a:srgbClr val="000000"/>
              </a:solidFill>
              <a:latin typeface="Times New Roman" panose="02020603050405020304" pitchFamily="18" charset="0"/>
            </a:endParaRPr>
          </a:p>
        </p:txBody>
      </p:sp>
      <p:sp>
        <p:nvSpPr>
          <p:cNvPr id="420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2765908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65EA233B-39F7-40A0-9E8E-B5B306DC1398}" type="slidenum">
              <a:rPr kumimoji="1" lang="en-US" altLang="zh-CN">
                <a:solidFill>
                  <a:srgbClr val="000000"/>
                </a:solidFill>
                <a:latin typeface="Times New Roman" panose="02020603050405020304" pitchFamily="18" charset="0"/>
              </a:rPr>
              <a:pPr algn="r">
                <a:spcBef>
                  <a:spcPct val="0"/>
                </a:spcBef>
              </a:pPr>
              <a:t>70</a:t>
            </a:fld>
            <a:endParaRPr kumimoji="1" lang="en-US" altLang="zh-CN">
              <a:solidFill>
                <a:srgbClr val="000000"/>
              </a:solidFill>
              <a:latin typeface="Times New Roman" panose="02020603050405020304" pitchFamily="18" charset="0"/>
            </a:endParaRPr>
          </a:p>
        </p:txBody>
      </p:sp>
      <p:sp>
        <p:nvSpPr>
          <p:cNvPr id="421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1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191314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E2F7E878-59FF-401B-8CF5-26B74494B925}" type="slidenum">
              <a:rPr kumimoji="1" lang="en-US" altLang="zh-CN">
                <a:solidFill>
                  <a:srgbClr val="000000"/>
                </a:solidFill>
                <a:latin typeface="Times New Roman" panose="02020603050405020304" pitchFamily="18" charset="0"/>
              </a:rPr>
              <a:pPr algn="r">
                <a:spcBef>
                  <a:spcPct val="0"/>
                </a:spcBef>
              </a:pPr>
              <a:t>71</a:t>
            </a:fld>
            <a:endParaRPr kumimoji="1" lang="en-US" altLang="zh-CN">
              <a:solidFill>
                <a:srgbClr val="000000"/>
              </a:solidFill>
              <a:latin typeface="Times New Roman" panose="02020603050405020304" pitchFamily="18" charset="0"/>
            </a:endParaRPr>
          </a:p>
        </p:txBody>
      </p:sp>
      <p:sp>
        <p:nvSpPr>
          <p:cNvPr id="421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1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544491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8D6A1E68-8898-4C76-8124-65CC6465DEC8}" type="slidenum">
              <a:rPr kumimoji="1" lang="en-US" altLang="zh-CN">
                <a:solidFill>
                  <a:srgbClr val="000000"/>
                </a:solidFill>
                <a:latin typeface="Times New Roman" panose="02020603050405020304" pitchFamily="18" charset="0"/>
              </a:rPr>
              <a:pPr algn="r">
                <a:spcBef>
                  <a:spcPct val="0"/>
                </a:spcBef>
              </a:pPr>
              <a:t>72</a:t>
            </a:fld>
            <a:endParaRPr kumimoji="1" lang="en-US" altLang="zh-CN">
              <a:solidFill>
                <a:srgbClr val="000000"/>
              </a:solidFill>
              <a:latin typeface="Times New Roman" panose="02020603050405020304" pitchFamily="18" charset="0"/>
            </a:endParaRPr>
          </a:p>
        </p:txBody>
      </p:sp>
      <p:sp>
        <p:nvSpPr>
          <p:cNvPr id="422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2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2945280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9976DFDB-B6FB-4807-BA0C-BD4C3BDEC31C}" type="slidenum">
              <a:rPr kumimoji="1" lang="en-US" altLang="zh-CN">
                <a:solidFill>
                  <a:srgbClr val="000000"/>
                </a:solidFill>
                <a:latin typeface="Times New Roman" panose="02020603050405020304" pitchFamily="18" charset="0"/>
              </a:rPr>
              <a:pPr algn="r">
                <a:spcBef>
                  <a:spcPct val="0"/>
                </a:spcBef>
              </a:pPr>
              <a:t>73</a:t>
            </a:fld>
            <a:endParaRPr kumimoji="1" lang="en-US" altLang="zh-CN">
              <a:solidFill>
                <a:srgbClr val="000000"/>
              </a:solidFill>
              <a:latin typeface="Times New Roman" panose="02020603050405020304" pitchFamily="18" charset="0"/>
            </a:endParaRPr>
          </a:p>
        </p:txBody>
      </p:sp>
      <p:sp>
        <p:nvSpPr>
          <p:cNvPr id="422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2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39043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16D4BAD5-81D4-4843-8A15-9F385B9E0BFD}" type="slidenum">
              <a:rPr kumimoji="1" lang="en-US" altLang="zh-CN">
                <a:solidFill>
                  <a:srgbClr val="000000"/>
                </a:solidFill>
                <a:latin typeface="Times New Roman" panose="02020603050405020304" pitchFamily="18" charset="0"/>
              </a:rPr>
              <a:pPr algn="r">
                <a:spcBef>
                  <a:spcPct val="0"/>
                </a:spcBef>
              </a:pPr>
              <a:t>74</a:t>
            </a:fld>
            <a:endParaRPr kumimoji="1" lang="en-US" altLang="zh-CN">
              <a:solidFill>
                <a:srgbClr val="000000"/>
              </a:solidFill>
              <a:latin typeface="Times New Roman" panose="02020603050405020304" pitchFamily="18" charset="0"/>
            </a:endParaRPr>
          </a:p>
        </p:txBody>
      </p:sp>
      <p:sp>
        <p:nvSpPr>
          <p:cNvPr id="423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3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1623485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34813F54-E676-4163-B5AE-270D51B3DBBF}" type="slidenum">
              <a:rPr kumimoji="1" lang="en-US" altLang="zh-CN">
                <a:solidFill>
                  <a:srgbClr val="000000"/>
                </a:solidFill>
                <a:latin typeface="Times New Roman" panose="02020603050405020304" pitchFamily="18" charset="0"/>
              </a:rPr>
              <a:pPr algn="r">
                <a:spcBef>
                  <a:spcPct val="0"/>
                </a:spcBef>
              </a:pPr>
              <a:t>75</a:t>
            </a:fld>
            <a:endParaRPr kumimoji="1" lang="en-US" altLang="zh-CN">
              <a:solidFill>
                <a:srgbClr val="000000"/>
              </a:solidFill>
              <a:latin typeface="Times New Roman" panose="02020603050405020304" pitchFamily="18" charset="0"/>
            </a:endParaRPr>
          </a:p>
        </p:txBody>
      </p:sp>
      <p:sp>
        <p:nvSpPr>
          <p:cNvPr id="423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3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zh-CN"/>
          </a:p>
        </p:txBody>
      </p:sp>
    </p:spTree>
    <p:extLst>
      <p:ext uri="{BB962C8B-B14F-4D97-AF65-F5344CB8AC3E}">
        <p14:creationId xmlns:p14="http://schemas.microsoft.com/office/powerpoint/2010/main" val="582545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B04F72D1-3387-4AF1-9C69-2D81A65A49A9}" type="slidenum">
              <a:rPr kumimoji="1" lang="en-US" altLang="zh-CN">
                <a:solidFill>
                  <a:srgbClr val="000000"/>
                </a:solidFill>
                <a:latin typeface="Arial" panose="020B0604020202020204" pitchFamily="34" charset="0"/>
              </a:rPr>
              <a:pPr algn="r">
                <a:spcBef>
                  <a:spcPct val="0"/>
                </a:spcBef>
              </a:pPr>
              <a:t>78</a:t>
            </a:fld>
            <a:endParaRPr kumimoji="1" lang="en-US" altLang="zh-CN">
              <a:solidFill>
                <a:srgbClr val="000000"/>
              </a:solidFill>
              <a:latin typeface="Arial" panose="020B0604020202020204" pitchFamily="34" charset="0"/>
            </a:endParaRPr>
          </a:p>
        </p:txBody>
      </p:sp>
      <p:sp>
        <p:nvSpPr>
          <p:cNvPr id="424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4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endParaRPr lang="zh-CN" altLang="zh-CN">
              <a:latin typeface="Arial" panose="020B0604020202020204" pitchFamily="34" charset="0"/>
            </a:endParaRPr>
          </a:p>
        </p:txBody>
      </p:sp>
    </p:spTree>
    <p:extLst>
      <p:ext uri="{BB962C8B-B14F-4D97-AF65-F5344CB8AC3E}">
        <p14:creationId xmlns:p14="http://schemas.microsoft.com/office/powerpoint/2010/main" val="3797568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626C7A35-1B24-4DD1-A0DB-D1CBEB44AC5E}" type="slidenum">
              <a:rPr kumimoji="1" lang="en-US" altLang="zh-CN">
                <a:solidFill>
                  <a:srgbClr val="000000"/>
                </a:solidFill>
                <a:latin typeface="Times New Roman" panose="02020603050405020304" pitchFamily="18" charset="0"/>
              </a:rPr>
              <a:pPr algn="r">
                <a:spcBef>
                  <a:spcPct val="0"/>
                </a:spcBef>
              </a:pPr>
              <a:t>18</a:t>
            </a:fld>
            <a:endParaRPr kumimoji="1" lang="en-US" altLang="zh-CN">
              <a:solidFill>
                <a:srgbClr val="000000"/>
              </a:solidFill>
              <a:latin typeface="Times New Roman" panose="02020603050405020304" pitchFamily="18" charset="0"/>
            </a:endParaRPr>
          </a:p>
        </p:txBody>
      </p:sp>
      <p:sp>
        <p:nvSpPr>
          <p:cNvPr id="411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1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1614364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833E1AA3-710F-47E2-90CE-F16B6ECB17C7}" type="slidenum">
              <a:rPr kumimoji="1" lang="en-US" altLang="zh-CN">
                <a:solidFill>
                  <a:srgbClr val="000000"/>
                </a:solidFill>
                <a:latin typeface="Times New Roman" panose="02020603050405020304" pitchFamily="18" charset="0"/>
              </a:rPr>
              <a:pPr algn="r">
                <a:spcBef>
                  <a:spcPct val="0"/>
                </a:spcBef>
              </a:pPr>
              <a:t>20</a:t>
            </a:fld>
            <a:endParaRPr kumimoji="1" lang="en-US" altLang="zh-CN">
              <a:solidFill>
                <a:srgbClr val="000000"/>
              </a:solidFill>
              <a:latin typeface="Times New Roman" panose="02020603050405020304" pitchFamily="18" charset="0"/>
            </a:endParaRPr>
          </a:p>
        </p:txBody>
      </p:sp>
      <p:sp>
        <p:nvSpPr>
          <p:cNvPr id="412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2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321845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577E27FF-D59A-49D1-A008-C8432A8F62F7}" type="slidenum">
              <a:rPr kumimoji="1" lang="en-US" altLang="zh-CN">
                <a:solidFill>
                  <a:srgbClr val="000000"/>
                </a:solidFill>
                <a:latin typeface="Times New Roman" panose="02020603050405020304" pitchFamily="18" charset="0"/>
              </a:rPr>
              <a:pPr algn="r">
                <a:spcBef>
                  <a:spcPct val="0"/>
                </a:spcBef>
              </a:pPr>
              <a:t>21</a:t>
            </a:fld>
            <a:endParaRPr kumimoji="1" lang="en-US" altLang="zh-CN">
              <a:solidFill>
                <a:srgbClr val="000000"/>
              </a:solidFill>
              <a:latin typeface="Times New Roman" panose="02020603050405020304" pitchFamily="18" charset="0"/>
            </a:endParaRPr>
          </a:p>
        </p:txBody>
      </p:sp>
      <p:sp>
        <p:nvSpPr>
          <p:cNvPr id="412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2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335345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64BE216B-BA7E-4E26-A7CF-A9E07E1F98B8}" type="slidenum">
              <a:rPr kumimoji="1" lang="en-US" altLang="zh-CN">
                <a:solidFill>
                  <a:srgbClr val="000000"/>
                </a:solidFill>
                <a:latin typeface="Times New Roman" panose="02020603050405020304" pitchFamily="18" charset="0"/>
              </a:rPr>
              <a:pPr algn="r">
                <a:spcBef>
                  <a:spcPct val="0"/>
                </a:spcBef>
              </a:pPr>
              <a:t>22</a:t>
            </a:fld>
            <a:endParaRPr kumimoji="1" lang="en-US" altLang="zh-CN">
              <a:solidFill>
                <a:srgbClr val="000000"/>
              </a:solidFill>
              <a:latin typeface="Times New Roman" panose="02020603050405020304" pitchFamily="18" charset="0"/>
            </a:endParaRPr>
          </a:p>
        </p:txBody>
      </p:sp>
      <p:sp>
        <p:nvSpPr>
          <p:cNvPr id="413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3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91060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68DD7153-26D7-43A9-8650-C303CFE6735E}" type="slidenum">
              <a:rPr kumimoji="1" lang="en-US" altLang="zh-CN">
                <a:solidFill>
                  <a:srgbClr val="000000"/>
                </a:solidFill>
                <a:latin typeface="Times New Roman" panose="02020603050405020304" pitchFamily="18" charset="0"/>
              </a:rPr>
              <a:pPr algn="r">
                <a:spcBef>
                  <a:spcPct val="0"/>
                </a:spcBef>
              </a:pPr>
              <a:t>23</a:t>
            </a:fld>
            <a:endParaRPr kumimoji="1" lang="en-US" altLang="zh-CN">
              <a:solidFill>
                <a:srgbClr val="000000"/>
              </a:solidFill>
              <a:latin typeface="Times New Roman" panose="02020603050405020304" pitchFamily="18" charset="0"/>
            </a:endParaRPr>
          </a:p>
        </p:txBody>
      </p:sp>
      <p:sp>
        <p:nvSpPr>
          <p:cNvPr id="413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3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243860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1"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FF766BE7-B021-4A02-89D4-B90274C4E3D5}" type="slidenum">
              <a:rPr kumimoji="1" lang="en-US" altLang="zh-CN">
                <a:solidFill>
                  <a:srgbClr val="000000"/>
                </a:solidFill>
                <a:latin typeface="Times New Roman" panose="02020603050405020304" pitchFamily="18" charset="0"/>
              </a:rPr>
              <a:pPr algn="r">
                <a:spcBef>
                  <a:spcPct val="0"/>
                </a:spcBef>
              </a:pPr>
              <a:t>27</a:t>
            </a:fld>
            <a:endParaRPr kumimoji="1" lang="en-US" altLang="zh-CN">
              <a:solidFill>
                <a:srgbClr val="000000"/>
              </a:solidFill>
              <a:latin typeface="Times New Roman" panose="02020603050405020304" pitchFamily="18" charset="0"/>
            </a:endParaRPr>
          </a:p>
        </p:txBody>
      </p:sp>
      <p:sp>
        <p:nvSpPr>
          <p:cNvPr id="4142"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4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249776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6" name="Rectangle 7"/>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6pPr>
            <a:lvl7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7pPr>
            <a:lvl8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8pPr>
            <a:lvl9pPr eaLnBrk="0" fontAlgn="base" hangingPunct="0">
              <a:spcBef>
                <a:spcPct val="30000"/>
              </a:spcBef>
              <a:spcAft>
                <a:spcPct val="0"/>
              </a:spcAft>
              <a:buSzPct val="100000"/>
              <a:defRPr sz="1200">
                <a:solidFill>
                  <a:schemeClr val="tx1"/>
                </a:solidFill>
                <a:latin typeface="Calibri" panose="020F0502020204030204" pitchFamily="34" charset="0"/>
                <a:ea typeface="宋体" panose="02010600030101010101" pitchFamily="2" charset="-122"/>
              </a:defRPr>
            </a:lvl9pPr>
          </a:lstStyle>
          <a:p>
            <a:pPr algn="r">
              <a:spcBef>
                <a:spcPct val="0"/>
              </a:spcBef>
            </a:pPr>
            <a:fld id="{4F51F4E0-C039-49CC-B34F-44922AFA5D9F}" type="slidenum">
              <a:rPr kumimoji="1" lang="en-US" altLang="zh-CN">
                <a:solidFill>
                  <a:srgbClr val="000000"/>
                </a:solidFill>
                <a:latin typeface="Times New Roman" panose="02020603050405020304" pitchFamily="18" charset="0"/>
              </a:rPr>
              <a:pPr algn="r">
                <a:spcBef>
                  <a:spcPct val="0"/>
                </a:spcBef>
              </a:pPr>
              <a:t>33</a:t>
            </a:fld>
            <a:endParaRPr kumimoji="1" lang="en-US" altLang="zh-CN">
              <a:solidFill>
                <a:srgbClr val="000000"/>
              </a:solidFill>
              <a:latin typeface="Times New Roman" panose="02020603050405020304" pitchFamily="18" charset="0"/>
            </a:endParaRPr>
          </a:p>
        </p:txBody>
      </p:sp>
      <p:sp>
        <p:nvSpPr>
          <p:cNvPr id="4147" name="Rectangle 2"/>
          <p:cNvSpPr>
            <a:spLocks noGrp="1" noRot="1" noChangeAspect="1" noChangeArrowheads="1"/>
          </p:cNvSpPr>
          <p:nvPr>
            <p:ph type="sldImg"/>
          </p:nvPr>
        </p:nvSpPr>
        <p:spPr bwMode="auto">
          <a:xfrm>
            <a:off x="1143000" y="685800"/>
            <a:ext cx="4572000" cy="3429000"/>
          </a:xfrm>
          <a:prstGeom prst="rect">
            <a:avLst/>
          </a:prstGeom>
          <a:noFill/>
          <a:ln w="12700"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4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zh-CN" altLang="zh-CN"/>
          </a:p>
        </p:txBody>
      </p:sp>
    </p:spTree>
    <p:extLst>
      <p:ext uri="{BB962C8B-B14F-4D97-AF65-F5344CB8AC3E}">
        <p14:creationId xmlns:p14="http://schemas.microsoft.com/office/powerpoint/2010/main" val="2677023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矩形 3"/>
          <p:cNvSpPr/>
          <p:nvPr/>
        </p:nvSpPr>
        <p:spPr>
          <a:xfrm>
            <a:off x="685800" y="3197225"/>
            <a:ext cx="7772400" cy="17463"/>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ctrTitle"/>
          </p:nvPr>
        </p:nvSpPr>
        <p:spPr>
          <a:xfrm>
            <a:off x="685800" y="1676401"/>
            <a:ext cx="7772400" cy="1538286"/>
          </a:xfrm>
        </p:spPr>
        <p:txBody>
          <a:bodyPr anchor="b"/>
          <a:lstStyle/>
          <a:p>
            <a:r>
              <a:rPr lang="zh-CN" altLang="en-US" smtClean="0"/>
              <a:t>单击此处编辑母版标题样式</a:t>
            </a:r>
            <a:endParaRPr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5" name="日期占位符 3"/>
          <p:cNvSpPr>
            <a:spLocks noGrp="1"/>
          </p:cNvSpPr>
          <p:nvPr>
            <p:ph type="dt" sz="half" idx="10"/>
          </p:nvPr>
        </p:nvSpPr>
        <p:spPr/>
        <p:txBody>
          <a:bodyPr/>
          <a:lstStyle>
            <a:lvl1pPr>
              <a:defRPr/>
            </a:lvl1pPr>
          </a:lstStyle>
          <a:p>
            <a:pPr>
              <a:defRPr/>
            </a:pPr>
            <a:fld id="{FD94BB09-CB5A-45E7-ADA0-4C60234EF763}" type="datetimeFigureOut">
              <a:rPr lang="zh-CN" altLang="en-US"/>
              <a:pPr>
                <a:defRPr/>
              </a:pPr>
              <a:t>2021/5/13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7CF8289-9133-4D3F-95D6-44B78988A6AB}" type="slidenum">
              <a:rPr lang="en-US" altLang="zh-CN"/>
              <a:pPr>
                <a:defRPr/>
              </a:pPr>
              <a:t>‹#›</a:t>
            </a:fld>
            <a:endParaRPr lang="en-US" altLang="zh-CN"/>
          </a:p>
        </p:txBody>
      </p:sp>
    </p:spTree>
    <p:extLst>
      <p:ext uri="{BB962C8B-B14F-4D97-AF65-F5344CB8AC3E}">
        <p14:creationId xmlns:p14="http://schemas.microsoft.com/office/powerpoint/2010/main" val="162506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4" name="矩形 3"/>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p:txBody>
          <a:bodyPr/>
          <a:lstStyle>
            <a:lvl1pPr>
              <a:defRPr/>
            </a:lvl1pPr>
          </a:lstStyle>
          <a:p>
            <a:pPr>
              <a:defRPr/>
            </a:pPr>
            <a:fld id="{DA504FE8-A64A-4293-A614-A8D7C56C4AE3}" type="datetimeFigureOut">
              <a:rPr lang="zh-CN" altLang="en-US"/>
              <a:pPr>
                <a:defRPr/>
              </a:pPr>
              <a:t>2021/5/13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0B2B2A2-F576-4D3B-9D7C-343421792925}" type="slidenum">
              <a:rPr lang="en-US" altLang="zh-CN"/>
              <a:pPr>
                <a:defRPr/>
              </a:pPr>
              <a:t>‹#›</a:t>
            </a:fld>
            <a:endParaRPr lang="en-US" altLang="zh-CN"/>
          </a:p>
        </p:txBody>
      </p:sp>
    </p:spTree>
    <p:extLst>
      <p:ext uri="{BB962C8B-B14F-4D97-AF65-F5344CB8AC3E}">
        <p14:creationId xmlns:p14="http://schemas.microsoft.com/office/powerpoint/2010/main" val="415122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686568" cy="601188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2B35A860-3E59-477E-A470-4A5D62D5E832}" type="datetimeFigureOut">
              <a:rPr lang="zh-CN" altLang="en-US"/>
              <a:pPr>
                <a:defRPr/>
              </a:pPr>
              <a:t>2021/5/13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CFC24B1-2A62-405E-890E-0D7B475DA921}" type="slidenum">
              <a:rPr lang="en-US" altLang="zh-CN"/>
              <a:pPr>
                <a:defRPr/>
              </a:pPr>
              <a:t>‹#›</a:t>
            </a:fld>
            <a:endParaRPr lang="en-US" altLang="zh-CN"/>
          </a:p>
        </p:txBody>
      </p:sp>
    </p:spTree>
    <p:extLst>
      <p:ext uri="{BB962C8B-B14F-4D97-AF65-F5344CB8AC3E}">
        <p14:creationId xmlns:p14="http://schemas.microsoft.com/office/powerpoint/2010/main" val="381042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矩形 3"/>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a:xfrm>
            <a:off x="73025" y="6400800"/>
            <a:ext cx="3200400" cy="284163"/>
          </a:xfrm>
        </p:spPr>
        <p:txBody>
          <a:bodyPr/>
          <a:lstStyle>
            <a:lvl1pPr>
              <a:defRPr/>
            </a:lvl1pPr>
          </a:lstStyle>
          <a:p>
            <a:pPr>
              <a:defRPr/>
            </a:pPr>
            <a:fld id="{36699601-AA29-48D0-88B2-FDEA00CDD0FB}" type="datetimeFigureOut">
              <a:rPr lang="zh-CN" altLang="en-US"/>
              <a:pPr>
                <a:defRPr/>
              </a:pPr>
              <a:t>2021/5/13</a:t>
            </a:fld>
            <a:endParaRPr lang="zh-CN" altLang="en-US"/>
          </a:p>
        </p:txBody>
      </p:sp>
      <p:sp>
        <p:nvSpPr>
          <p:cNvPr id="6" name="页脚占位符 4"/>
          <p:cNvSpPr>
            <a:spLocks noGrp="1"/>
          </p:cNvSpPr>
          <p:nvPr>
            <p:ph type="ftr" sz="quarter" idx="11"/>
          </p:nvPr>
        </p:nvSpPr>
        <p:spPr>
          <a:xfrm>
            <a:off x="5330825" y="6400800"/>
            <a:ext cx="3733800" cy="284163"/>
          </a:xfr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2F2EADB-E223-41E2-AB0D-082E235A9FB1}" type="slidenum">
              <a:rPr lang="en-US" altLang="zh-CN"/>
              <a:pPr>
                <a:defRPr/>
              </a:pPr>
              <a:t>‹#›</a:t>
            </a:fld>
            <a:endParaRPr lang="en-US" altLang="zh-CN"/>
          </a:p>
        </p:txBody>
      </p:sp>
    </p:spTree>
    <p:extLst>
      <p:ext uri="{BB962C8B-B14F-4D97-AF65-F5344CB8AC3E}">
        <p14:creationId xmlns:p14="http://schemas.microsoft.com/office/powerpoint/2010/main" val="369849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矩形 3"/>
          <p:cNvSpPr/>
          <p:nvPr/>
        </p:nvSpPr>
        <p:spPr>
          <a:xfrm>
            <a:off x="685800" y="3143250"/>
            <a:ext cx="7772400" cy="17463"/>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p:txBody>
          <a:bodyPr/>
          <a:lstStyle>
            <a:lvl1pPr>
              <a:defRPr/>
            </a:lvl1pPr>
          </a:lstStyle>
          <a:p>
            <a:pPr>
              <a:defRPr/>
            </a:pPr>
            <a:fld id="{9A6DC947-FE4E-40D9-A79E-F6FF50876CE5}" type="datetimeFigureOut">
              <a:rPr lang="zh-CN" altLang="en-US"/>
              <a:pPr>
                <a:defRPr/>
              </a:pPr>
              <a:t>2021/5/13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4CDAAF1-FBD1-4627-BCBD-313A50F77157}" type="slidenum">
              <a:rPr lang="en-US" altLang="zh-CN"/>
              <a:pPr>
                <a:defRPr/>
              </a:pPr>
              <a:t>‹#›</a:t>
            </a:fld>
            <a:endParaRPr lang="en-US" altLang="zh-CN"/>
          </a:p>
        </p:txBody>
      </p:sp>
    </p:spTree>
    <p:extLst>
      <p:ext uri="{BB962C8B-B14F-4D97-AF65-F5344CB8AC3E}">
        <p14:creationId xmlns:p14="http://schemas.microsoft.com/office/powerpoint/2010/main" val="381033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5" name="矩形 4"/>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日期占位符 4"/>
          <p:cNvSpPr>
            <a:spLocks noGrp="1"/>
          </p:cNvSpPr>
          <p:nvPr>
            <p:ph type="dt" sz="half" idx="10"/>
          </p:nvPr>
        </p:nvSpPr>
        <p:spPr/>
        <p:txBody>
          <a:bodyPr/>
          <a:lstStyle>
            <a:lvl1pPr>
              <a:defRPr/>
            </a:lvl1pPr>
          </a:lstStyle>
          <a:p>
            <a:pPr>
              <a:defRPr/>
            </a:pPr>
            <a:fld id="{8EFF91DB-85C4-4D67-84C8-88A2A0863521}" type="datetimeFigureOut">
              <a:rPr lang="zh-CN" altLang="en-US"/>
              <a:pPr>
                <a:defRPr/>
              </a:pPr>
              <a:t>2021/5/13</a:t>
            </a:fld>
            <a:endParaRPr lang="zh-CN" altLang="en-US"/>
          </a:p>
        </p:txBody>
      </p:sp>
      <p:sp>
        <p:nvSpPr>
          <p:cNvPr id="7" name="页脚占位符 5"/>
          <p:cNvSpPr>
            <a:spLocks noGrp="1"/>
          </p:cNvSpPr>
          <p:nvPr>
            <p:ph type="ftr" sz="quarter" idx="11"/>
          </p:nvPr>
        </p:nvSpPr>
        <p:spPr/>
        <p:txBody>
          <a:bodyPr/>
          <a:lstStyle>
            <a:lvl1pPr>
              <a:defRPr/>
            </a:lvl1pPr>
          </a:lstStyle>
          <a:p>
            <a:pPr>
              <a:defRPr/>
            </a:pPr>
            <a:endParaRPr lang="zh-CN" altLang="en-US"/>
          </a:p>
        </p:txBody>
      </p:sp>
      <p:sp>
        <p:nvSpPr>
          <p:cNvPr id="8" name="灯片编号占位符 6"/>
          <p:cNvSpPr>
            <a:spLocks noGrp="1"/>
          </p:cNvSpPr>
          <p:nvPr>
            <p:ph type="sldNum" sz="quarter" idx="12"/>
          </p:nvPr>
        </p:nvSpPr>
        <p:spPr/>
        <p:txBody>
          <a:bodyPr/>
          <a:lstStyle>
            <a:lvl1pPr>
              <a:defRPr/>
            </a:lvl1pPr>
          </a:lstStyle>
          <a:p>
            <a:pPr>
              <a:defRPr/>
            </a:pPr>
            <a:fld id="{D6FD8E9B-070A-4DAB-9588-6755CD4F8F24}" type="slidenum">
              <a:rPr lang="en-US" altLang="zh-CN"/>
              <a:pPr>
                <a:defRPr/>
              </a:pPr>
              <a:t>‹#›</a:t>
            </a:fld>
            <a:endParaRPr lang="en-US" altLang="zh-CN"/>
          </a:p>
        </p:txBody>
      </p:sp>
    </p:spTree>
    <p:extLst>
      <p:ext uri="{BB962C8B-B14F-4D97-AF65-F5344CB8AC3E}">
        <p14:creationId xmlns:p14="http://schemas.microsoft.com/office/powerpoint/2010/main" val="80308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7" name="矩形 6"/>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8" name="日期占位符 6"/>
          <p:cNvSpPr>
            <a:spLocks noGrp="1"/>
          </p:cNvSpPr>
          <p:nvPr>
            <p:ph type="dt" sz="half" idx="10"/>
          </p:nvPr>
        </p:nvSpPr>
        <p:spPr/>
        <p:txBody>
          <a:bodyPr/>
          <a:lstStyle>
            <a:lvl1pPr>
              <a:defRPr/>
            </a:lvl1pPr>
          </a:lstStyle>
          <a:p>
            <a:pPr>
              <a:defRPr/>
            </a:pPr>
            <a:fld id="{731E3836-2A65-43E1-A835-8700F4A31EA3}" type="datetimeFigureOut">
              <a:rPr lang="zh-CN" altLang="en-US"/>
              <a:pPr>
                <a:defRPr/>
              </a:pPr>
              <a:t>2021/5/13</a:t>
            </a:fld>
            <a:endParaRPr lang="zh-CN" altLang="en-US"/>
          </a:p>
        </p:txBody>
      </p:sp>
      <p:sp>
        <p:nvSpPr>
          <p:cNvPr id="9" name="页脚占位符 7"/>
          <p:cNvSpPr>
            <a:spLocks noGrp="1"/>
          </p:cNvSpPr>
          <p:nvPr>
            <p:ph type="ftr" sz="quarter" idx="11"/>
          </p:nvPr>
        </p:nvSpPr>
        <p:spPr/>
        <p:txBody>
          <a:bodyPr/>
          <a:lstStyle>
            <a:lvl1pPr>
              <a:defRPr/>
            </a:lvl1pPr>
          </a:lstStyle>
          <a:p>
            <a:pPr>
              <a:defRPr/>
            </a:pPr>
            <a:endParaRPr lang="zh-CN" altLang="en-US"/>
          </a:p>
        </p:txBody>
      </p:sp>
      <p:sp>
        <p:nvSpPr>
          <p:cNvPr id="10" name="灯片编号占位符 8"/>
          <p:cNvSpPr>
            <a:spLocks noGrp="1"/>
          </p:cNvSpPr>
          <p:nvPr>
            <p:ph type="sldNum" sz="quarter" idx="12"/>
          </p:nvPr>
        </p:nvSpPr>
        <p:spPr/>
        <p:txBody>
          <a:bodyPr/>
          <a:lstStyle>
            <a:lvl1pPr>
              <a:defRPr/>
            </a:lvl1pPr>
          </a:lstStyle>
          <a:p>
            <a:pPr>
              <a:defRPr/>
            </a:pPr>
            <a:fld id="{9D238618-A20C-468E-9035-215ECE42BE99}" type="slidenum">
              <a:rPr lang="en-US" altLang="zh-CN"/>
              <a:pPr>
                <a:defRPr/>
              </a:pPr>
              <a:t>‹#›</a:t>
            </a:fld>
            <a:endParaRPr lang="en-US" altLang="zh-CN"/>
          </a:p>
        </p:txBody>
      </p:sp>
    </p:spTree>
    <p:extLst>
      <p:ext uri="{BB962C8B-B14F-4D97-AF65-F5344CB8AC3E}">
        <p14:creationId xmlns:p14="http://schemas.microsoft.com/office/powerpoint/2010/main" val="38815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矩形 2"/>
          <p:cNvSpPr/>
          <p:nvPr/>
        </p:nvSpPr>
        <p:spPr>
          <a:xfrm>
            <a:off x="457200" y="1411288"/>
            <a:ext cx="8229600" cy="17462"/>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4" name="日期占位符 2"/>
          <p:cNvSpPr>
            <a:spLocks noGrp="1"/>
          </p:cNvSpPr>
          <p:nvPr>
            <p:ph type="dt" sz="half" idx="10"/>
          </p:nvPr>
        </p:nvSpPr>
        <p:spPr/>
        <p:txBody>
          <a:bodyPr/>
          <a:lstStyle>
            <a:lvl1pPr>
              <a:defRPr/>
            </a:lvl1pPr>
          </a:lstStyle>
          <a:p>
            <a:pPr>
              <a:defRPr/>
            </a:pPr>
            <a:fld id="{4A2ACDEB-FF8F-49EF-8FBA-DA2E1B720FC3}" type="datetimeFigureOut">
              <a:rPr lang="zh-CN" altLang="en-US"/>
              <a:pPr>
                <a:defRPr/>
              </a:pPr>
              <a:t>2021/5/13</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pPr>
              <a:defRPr/>
            </a:pPr>
            <a:fld id="{C0E6D5C8-2BC2-468C-BB0D-4E9FDE68D7C3}" type="slidenum">
              <a:rPr lang="en-US" altLang="zh-CN"/>
              <a:pPr>
                <a:defRPr/>
              </a:pPr>
              <a:t>‹#›</a:t>
            </a:fld>
            <a:endParaRPr lang="en-US" altLang="zh-CN"/>
          </a:p>
        </p:txBody>
      </p:sp>
    </p:spTree>
    <p:extLst>
      <p:ext uri="{BB962C8B-B14F-4D97-AF65-F5344CB8AC3E}">
        <p14:creationId xmlns:p14="http://schemas.microsoft.com/office/powerpoint/2010/main" val="396303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8654050C-BD34-47EC-A56E-8C437C59B969}" type="datetimeFigureOut">
              <a:rPr lang="zh-CN" altLang="en-US"/>
              <a:pPr>
                <a:defRPr/>
              </a:pPr>
              <a:t>2021/5/13</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AD48D103-37FC-4F61-9F92-8A6484060153}" type="slidenum">
              <a:rPr lang="en-US" altLang="zh-CN"/>
              <a:pPr>
                <a:defRPr/>
              </a:pPr>
              <a:t>‹#›</a:t>
            </a:fld>
            <a:endParaRPr lang="en-US" altLang="zh-CN"/>
          </a:p>
        </p:txBody>
      </p:sp>
    </p:spTree>
    <p:extLst>
      <p:ext uri="{BB962C8B-B14F-4D97-AF65-F5344CB8AC3E}">
        <p14:creationId xmlns:p14="http://schemas.microsoft.com/office/powerpoint/2010/main" val="193269648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5" name="矩形 4"/>
          <p:cNvSpPr/>
          <p:nvPr/>
        </p:nvSpPr>
        <p:spPr>
          <a:xfrm>
            <a:off x="2786063" y="1054100"/>
            <a:ext cx="5903912" cy="17463"/>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lang="zh-CN" altLang="en-US" smtClean="0"/>
              <a:t>单击此处编辑母版标题样式</a:t>
            </a:r>
            <a:endParaRPr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日期占位符 4"/>
          <p:cNvSpPr>
            <a:spLocks noGrp="1"/>
          </p:cNvSpPr>
          <p:nvPr>
            <p:ph type="dt" sz="half" idx="10"/>
          </p:nvPr>
        </p:nvSpPr>
        <p:spPr/>
        <p:txBody>
          <a:bodyPr/>
          <a:lstStyle>
            <a:lvl1pPr>
              <a:defRPr/>
            </a:lvl1pPr>
          </a:lstStyle>
          <a:p>
            <a:pPr>
              <a:defRPr/>
            </a:pPr>
            <a:fld id="{3763EE64-B090-4FEF-9792-B4A9B0832B3B}" type="datetimeFigureOut">
              <a:rPr lang="zh-CN" altLang="en-US"/>
              <a:pPr>
                <a:defRPr/>
              </a:pPr>
              <a:t>2021/5/13</a:t>
            </a:fld>
            <a:endParaRPr lang="zh-CN" altLang="en-US"/>
          </a:p>
        </p:txBody>
      </p:sp>
      <p:sp>
        <p:nvSpPr>
          <p:cNvPr id="7" name="页脚占位符 5"/>
          <p:cNvSpPr>
            <a:spLocks noGrp="1"/>
          </p:cNvSpPr>
          <p:nvPr>
            <p:ph type="ftr" sz="quarter" idx="11"/>
          </p:nvPr>
        </p:nvSpPr>
        <p:spPr/>
        <p:txBody>
          <a:bodyPr/>
          <a:lstStyle>
            <a:lvl1pPr>
              <a:defRPr/>
            </a:lvl1pPr>
          </a:lstStyle>
          <a:p>
            <a:pPr>
              <a:defRPr/>
            </a:pPr>
            <a:endParaRPr lang="zh-CN" altLang="en-US"/>
          </a:p>
        </p:txBody>
      </p:sp>
      <p:sp>
        <p:nvSpPr>
          <p:cNvPr id="8" name="灯片编号占位符 6"/>
          <p:cNvSpPr>
            <a:spLocks noGrp="1"/>
          </p:cNvSpPr>
          <p:nvPr>
            <p:ph type="sldNum" sz="quarter" idx="12"/>
          </p:nvPr>
        </p:nvSpPr>
        <p:spPr/>
        <p:txBody>
          <a:bodyPr/>
          <a:lstStyle>
            <a:lvl1pPr>
              <a:defRPr/>
            </a:lvl1pPr>
          </a:lstStyle>
          <a:p>
            <a:pPr>
              <a:defRPr/>
            </a:pPr>
            <a:fld id="{238ECBB1-CF02-4C8B-9B15-9F21694F6706}" type="slidenum">
              <a:rPr lang="en-US" altLang="zh-CN"/>
              <a:pPr>
                <a:defRPr/>
              </a:pPr>
              <a:t>‹#›</a:t>
            </a:fld>
            <a:endParaRPr lang="en-US" altLang="zh-CN"/>
          </a:p>
        </p:txBody>
      </p:sp>
    </p:spTree>
    <p:extLst>
      <p:ext uri="{BB962C8B-B14F-4D97-AF65-F5344CB8AC3E}">
        <p14:creationId xmlns:p14="http://schemas.microsoft.com/office/powerpoint/2010/main" val="286122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lstStyle>
            <a:lvl1pPr algn="l">
              <a:defRPr sz="2400" b="0"/>
            </a:lvl1pPr>
          </a:lstStyle>
          <a:p>
            <a:r>
              <a:rPr lang="zh-CN" altLang="en-US" smtClean="0"/>
              <a:t>单击此处编辑母版标题样式</a:t>
            </a:r>
            <a:endParaRPr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lstStyle>
          <a:p>
            <a:pPr>
              <a:defRPr/>
            </a:pPr>
            <a:fld id="{171CB3A3-6A32-4FD9-A7F6-40BAC310F5F5}" type="datetimeFigureOut">
              <a:rPr lang="zh-CN" altLang="en-US"/>
              <a:pPr>
                <a:defRPr/>
              </a:pPr>
              <a:t>2021/5/13</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E15A63D5-08A6-4F43-96FA-BA6F22992681}" type="slidenum">
              <a:rPr lang="en-US" altLang="zh-CN"/>
              <a:pPr>
                <a:defRPr/>
              </a:pPr>
              <a:t>‹#›</a:t>
            </a:fld>
            <a:endParaRPr lang="en-US" altLang="zh-CN"/>
          </a:p>
        </p:txBody>
      </p:sp>
    </p:spTree>
    <p:extLst>
      <p:ext uri="{BB962C8B-B14F-4D97-AF65-F5344CB8AC3E}">
        <p14:creationId xmlns:p14="http://schemas.microsoft.com/office/powerpoint/2010/main" val="262835168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E4C6"/>
        </a:solidFill>
        <a:effectLst/>
      </p:bgPr>
    </p:bg>
    <p:spTree>
      <p:nvGrpSpPr>
        <p:cNvPr id="1" name=""/>
        <p:cNvGrpSpPr/>
        <p:nvPr/>
      </p:nvGrpSpPr>
      <p:grpSpPr>
        <a:xfrm>
          <a:off x="0" y="0"/>
          <a:ext cx="0" cy="0"/>
          <a:chOff x="0" y="0"/>
          <a:chExt cx="0" cy="0"/>
        </a:xfrm>
      </p:grpSpPr>
      <p:sp>
        <p:nvSpPr>
          <p:cNvPr id="7" name="矩形 6"/>
          <p:cNvSpPr/>
          <p:nvPr/>
        </p:nvSpPr>
        <p:spPr>
          <a:xfrm>
            <a:off x="0" y="6678613"/>
            <a:ext cx="9144000" cy="179387"/>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7"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1028" name="文本占位符 2"/>
          <p:cNvSpPr>
            <a:spLocks noGrp="1"/>
          </p:cNvSpPr>
          <p:nvPr>
            <p:ph type="body" idx="1"/>
          </p:nvPr>
        </p:nvSpPr>
        <p:spPr bwMode="auto">
          <a:xfrm>
            <a:off x="457200" y="1600200"/>
            <a:ext cx="8229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4" name="日期占位符 3"/>
          <p:cNvSpPr>
            <a:spLocks noGrp="1"/>
          </p:cNvSpPr>
          <p:nvPr>
            <p:ph type="dt" sz="half" idx="2"/>
          </p:nvPr>
        </p:nvSpPr>
        <p:spPr>
          <a:xfrm>
            <a:off x="76200" y="6400800"/>
            <a:ext cx="3200400" cy="284163"/>
          </a:xfrm>
          <a:prstGeom prst="rect">
            <a:avLst/>
          </a:prstGeom>
        </p:spPr>
        <p:txBody>
          <a:bodyPr vert="horz" rtlCol="0" anchor="b"/>
          <a:lstStyle>
            <a:lvl1pPr algn="l" eaLnBrk="1" latinLnBrk="0" hangingPunct="1">
              <a:defRPr kumimoji="0" sz="1100">
                <a:solidFill>
                  <a:schemeClr val="tx2">
                    <a:lumMod val="75000"/>
                    <a:lumOff val="25000"/>
                  </a:schemeClr>
                </a:solidFill>
                <a:latin typeface="Arial" charset="0"/>
              </a:defRPr>
            </a:lvl1pPr>
          </a:lstStyle>
          <a:p>
            <a:pPr>
              <a:defRPr/>
            </a:pPr>
            <a:fld id="{CE451065-9E66-4E5B-9598-EE0B80D653A6}" type="datetimeFigureOut">
              <a:rPr lang="zh-CN" altLang="en-US"/>
              <a:pPr>
                <a:defRPr/>
              </a:pPr>
              <a:t>2021/5/13</a:t>
            </a:fld>
            <a:endParaRPr lang="zh-CN" altLang="en-US"/>
          </a:p>
        </p:txBody>
      </p:sp>
      <p:sp>
        <p:nvSpPr>
          <p:cNvPr id="5" name="页脚占位符 4"/>
          <p:cNvSpPr>
            <a:spLocks noGrp="1"/>
          </p:cNvSpPr>
          <p:nvPr>
            <p:ph type="ftr" sz="quarter" idx="3"/>
          </p:nvPr>
        </p:nvSpPr>
        <p:spPr>
          <a:xfrm>
            <a:off x="5334000" y="6400800"/>
            <a:ext cx="3733800" cy="284163"/>
          </a:xfrm>
          <a:prstGeom prst="rect">
            <a:avLst/>
          </a:prstGeom>
        </p:spPr>
        <p:txBody>
          <a:bodyPr vert="horz" rtlCol="0" anchor="ctr"/>
          <a:lstStyle>
            <a:lvl1pPr algn="r" eaLnBrk="1" latinLnBrk="0" hangingPunct="1">
              <a:defRPr kumimoji="0" sz="1100">
                <a:solidFill>
                  <a:schemeClr val="tx2">
                    <a:lumMod val="75000"/>
                    <a:lumOff val="25000"/>
                  </a:schemeClr>
                </a:solidFill>
                <a:latin typeface="Arial" charset="0"/>
              </a:defRPr>
            </a:lvl1pPr>
          </a:lstStyle>
          <a:p>
            <a:pPr>
              <a:defRPr/>
            </a:pPr>
            <a:endParaRPr lang="zh-CN" altLang="en-US"/>
          </a:p>
        </p:txBody>
      </p:sp>
      <p:sp>
        <p:nvSpPr>
          <p:cNvPr id="6" name="灯片编号占位符 5"/>
          <p:cNvSpPr>
            <a:spLocks noGrp="1"/>
          </p:cNvSpPr>
          <p:nvPr>
            <p:ph type="sldNum" sz="quarter" idx="4"/>
          </p:nvPr>
        </p:nvSpPr>
        <p:spPr>
          <a:xfrm>
            <a:off x="4114800" y="6400800"/>
            <a:ext cx="914400" cy="284163"/>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latin typeface="Arial" charset="0"/>
              </a:defRPr>
            </a:lvl1pPr>
          </a:lstStyle>
          <a:p>
            <a:pPr>
              <a:defRPr/>
            </a:pPr>
            <a:fld id="{84BE6FF1-6BF8-443D-8A6C-644EA96956D0}" type="slidenum">
              <a:rPr lang="en-US" altLang="zh-CN"/>
              <a:pPr>
                <a:defRPr/>
              </a:pPr>
              <a:t>‹#›</a:t>
            </a:fld>
            <a:endParaRPr lang="en-US" altLang="zh-CN"/>
          </a:p>
        </p:txBody>
      </p:sp>
      <p:sp>
        <p:nvSpPr>
          <p:cNvPr id="8" name="矩形 7"/>
          <p:cNvSpPr/>
          <p:nvPr/>
        </p:nvSpPr>
        <p:spPr>
          <a:xfrm>
            <a:off x="0" y="0"/>
            <a:ext cx="9144000" cy="10795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69"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2pPr>
      <a:lvl3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3pPr>
      <a:lvl4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4pPr>
      <a:lvl5pPr algn="ctr" rtl="0" eaLnBrk="0" fontAlgn="base" hangingPunct="0">
        <a:spcBef>
          <a:spcPct val="0"/>
        </a:spcBef>
        <a:spcAft>
          <a:spcPct val="0"/>
        </a:spcAft>
        <a:defRPr sz="4400">
          <a:solidFill>
            <a:schemeClr val="tx2"/>
          </a:solidFill>
          <a:latin typeface="Franklin Gothic Medium" pitchFamily="34" charset="0"/>
          <a:ea typeface="微软雅黑" pitchFamily="34" charset="-122"/>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tx2"/>
        </a:buClr>
        <a:buSzPct val="50000"/>
        <a:buFont typeface="Wingdings 2" pitchFamily="18"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itchFamily="18"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67.png"/><Relationship Id="rId7" Type="http://schemas.openxmlformats.org/officeDocument/2006/relationships/image" Target="../media/image71.wmf"/><Relationship Id="rId2" Type="http://schemas.openxmlformats.org/officeDocument/2006/relationships/image" Target="../media/image66.wmf"/><Relationship Id="rId1" Type="http://schemas.openxmlformats.org/officeDocument/2006/relationships/slideLayout" Target="../slideLayouts/slideLayout7.xml"/><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6.net&amp;app=2002&amp;size=f9999,10000&amp;q=a80&amp;n=0&amp;g=0n&amp;fmt=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w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hyperlink" Target="http://images.cpooo.com/files/200711/product/1/1194959974.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wm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31532;13&#31456;%20&#26032;&#22411;&#39640;&#24615;&#33021;&#21151;&#33021;&#26448;&#26009;.ppt"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4.bin"/><Relationship Id="rId3" Type="http://schemas.openxmlformats.org/officeDocument/2006/relationships/notesSlide" Target="../notesSlides/notesSlide18.xml"/><Relationship Id="rId7" Type="http://schemas.openxmlformats.org/officeDocument/2006/relationships/image" Target="../media/image6.png"/><Relationship Id="rId12" Type="http://schemas.openxmlformats.org/officeDocument/2006/relationships/image" Target="../media/image40.wmf"/><Relationship Id="rId2" Type="http://schemas.openxmlformats.org/officeDocument/2006/relationships/slideLayout" Target="../slideLayouts/slideLayout7.xml"/><Relationship Id="rId16" Type="http://schemas.openxmlformats.org/officeDocument/2006/relationships/image" Target="../media/image42.wmf"/><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oleObject" Target="../embeddings/oleObject3.bin"/><Relationship Id="rId5" Type="http://schemas.openxmlformats.org/officeDocument/2006/relationships/image" Target="../media/image4.png"/><Relationship Id="rId15" Type="http://schemas.openxmlformats.org/officeDocument/2006/relationships/oleObject" Target="../embeddings/oleObject5.bin"/><Relationship Id="rId10" Type="http://schemas.openxmlformats.org/officeDocument/2006/relationships/image" Target="../media/image39.wmf"/><Relationship Id="rId4" Type="http://schemas.openxmlformats.org/officeDocument/2006/relationships/image" Target="../media/image3.png"/><Relationship Id="rId9" Type="http://schemas.openxmlformats.org/officeDocument/2006/relationships/oleObject" Target="../embeddings/oleObject2.bin"/><Relationship Id="rId14" Type="http://schemas.openxmlformats.org/officeDocument/2006/relationships/image" Target="../media/image41.wmf"/></Relationships>
</file>

<file path=ppt/slides/_rels/slide6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5.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6.jpeg"/><Relationship Id="rId9"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7.png"/><Relationship Id="rId4" Type="http://schemas.openxmlformats.org/officeDocument/2006/relationships/oleObject" Target="../embeddings/oleObject6.bin"/></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slide" Target="slide15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bio-lu.com/swtc.htm"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8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hyperlink" Target="http://baike.baidu.com/view/18408.htm" TargetMode="External"/><Relationship Id="rId4" Type="http://schemas.openxmlformats.org/officeDocument/2006/relationships/hyperlink" Target="http://baike.baidu.com/view/190097.htm"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标题 1"/>
          <p:cNvSpPr>
            <a:spLocks noGrp="1" noChangeArrowheads="1"/>
          </p:cNvSpPr>
          <p:nvPr>
            <p:ph type="ctrTitle" sz="quarter" idx="4294967295"/>
          </p:nvPr>
        </p:nvSpPr>
        <p:spPr>
          <a:xfrm>
            <a:off x="539552" y="2564904"/>
            <a:ext cx="8204448" cy="1600200"/>
          </a:xfrm>
          <a:ln/>
        </p:spPr>
        <p:txBody>
          <a:bodyPr anchorCtr="1"/>
          <a:lstStyle/>
          <a:p>
            <a:r>
              <a:rPr lang="zh-CN" altLang="zh-CN" dirty="0" smtClean="0">
                <a:solidFill>
                  <a:srgbClr val="FF0000"/>
                </a:solidFill>
              </a:rPr>
              <a:t>新型</a:t>
            </a:r>
            <a:r>
              <a:rPr lang="zh-CN" altLang="zh-CN" dirty="0">
                <a:solidFill>
                  <a:srgbClr val="FF0000"/>
                </a:solidFill>
              </a:rPr>
              <a:t>高性能</a:t>
            </a:r>
            <a:r>
              <a:rPr lang="zh-CN" altLang="zh-CN" dirty="0" smtClean="0">
                <a:solidFill>
                  <a:srgbClr val="FF0000"/>
                </a:solidFill>
              </a:rPr>
              <a:t>功能材料</a:t>
            </a:r>
            <a:r>
              <a:rPr lang="zh-CN" altLang="en-US" dirty="0" smtClean="0">
                <a:solidFill>
                  <a:srgbClr val="FF0000"/>
                </a:solidFill>
              </a:rPr>
              <a:t>与结构材料</a:t>
            </a:r>
            <a:endParaRPr lang="zh-CN" altLang="zh-CN" dirty="0">
              <a:solidFill>
                <a:srgbClr val="FF0000"/>
              </a:solidFill>
            </a:endParaRPr>
          </a:p>
        </p:txBody>
      </p:sp>
    </p:spTree>
    <p:extLst>
      <p:ext uri="{BB962C8B-B14F-4D97-AF65-F5344CB8AC3E}">
        <p14:creationId xmlns:p14="http://schemas.microsoft.com/office/powerpoint/2010/main" val="157527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0" name="灯片编号占位符 5"/>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903FE35B-3703-4570-8D49-00357CB14776}" type="slidenum">
              <a:rPr kumimoji="0" lang="en-US" altLang="zh-CN" sz="1400">
                <a:latin typeface="Times New Roman" panose="02020603050405020304" pitchFamily="18" charset="0"/>
              </a:rPr>
              <a:pPr eaLnBrk="1" hangingPunct="1">
                <a:spcBef>
                  <a:spcPct val="0"/>
                </a:spcBef>
                <a:buSzPct val="100000"/>
                <a:buFontTx/>
                <a:buNone/>
              </a:pPr>
              <a:t>10</a:t>
            </a:fld>
            <a:endParaRPr kumimoji="0" lang="en-US" altLang="zh-CN" sz="1400">
              <a:latin typeface="Times New Roman" panose="02020603050405020304" pitchFamily="18" charset="0"/>
            </a:endParaRPr>
          </a:p>
        </p:txBody>
      </p:sp>
      <p:sp>
        <p:nvSpPr>
          <p:cNvPr id="2111" name="Rectangle 3"/>
          <p:cNvSpPr>
            <a:spLocks noGrp="1" noChangeArrowheads="1"/>
          </p:cNvSpPr>
          <p:nvPr>
            <p:ph type="body" idx="4294967295"/>
          </p:nvPr>
        </p:nvSpPr>
        <p:spPr>
          <a:xfrm>
            <a:off x="684213" y="549275"/>
            <a:ext cx="7772400" cy="1655763"/>
          </a:xfrm>
          <a:ln/>
        </p:spPr>
        <p:txBody>
          <a:bodyPr/>
          <a:lstStyle/>
          <a:p>
            <a:pPr eaLnBrk="1" hangingPunct="1"/>
            <a:r>
              <a:rPr lang="zh-CN" altLang="en-US" sz="2800" b="1">
                <a:ea typeface="楷体_GB2312" pitchFamily="49" charset="-122"/>
              </a:rPr>
              <a:t>孪晶（</a:t>
            </a:r>
            <a:r>
              <a:rPr lang="en-US" altLang="zh-CN" sz="2800" b="1">
                <a:ea typeface="楷体_GB2312" pitchFamily="49" charset="-122"/>
              </a:rPr>
              <a:t>twinning</a:t>
            </a:r>
            <a:r>
              <a:rPr lang="zh-CN" altLang="en-US" sz="2800" b="1">
                <a:ea typeface="楷体_GB2312" pitchFamily="49" charset="-122"/>
              </a:rPr>
              <a:t>）</a:t>
            </a:r>
            <a:r>
              <a:rPr lang="en-US" altLang="zh-CN" sz="2800" b="1">
                <a:latin typeface="Arial" panose="020B0604020202020204" pitchFamily="34" charset="0"/>
                <a:ea typeface="楷体_GB2312" pitchFamily="49" charset="-122"/>
              </a:rPr>
              <a:t>——</a:t>
            </a:r>
            <a:r>
              <a:rPr lang="zh-CN" altLang="en-US" sz="2800" b="1">
                <a:ea typeface="楷体_GB2312" pitchFamily="49" charset="-122"/>
              </a:rPr>
              <a:t>指两个晶体（或一个晶体的两部分）沿一个公共晶面构成镜面对称的位向关系，这两个晶体就称为</a:t>
            </a:r>
            <a:r>
              <a:rPr lang="en-US" altLang="zh-CN" sz="2800" b="1">
                <a:ea typeface="楷体_GB2312" pitchFamily="49" charset="-122"/>
              </a:rPr>
              <a:t>"</a:t>
            </a:r>
            <a:r>
              <a:rPr lang="zh-CN" altLang="en-US" sz="2800" b="1">
                <a:ea typeface="楷体_GB2312" pitchFamily="49" charset="-122"/>
              </a:rPr>
              <a:t>孪晶</a:t>
            </a:r>
            <a:r>
              <a:rPr lang="en-US" altLang="zh-CN" sz="2800" b="1">
                <a:ea typeface="楷体_GB2312" pitchFamily="49" charset="-122"/>
              </a:rPr>
              <a:t>"</a:t>
            </a:r>
            <a:r>
              <a:rPr lang="zh-CN" altLang="en-US" sz="2800" b="1">
                <a:ea typeface="楷体_GB2312" pitchFamily="49" charset="-122"/>
              </a:rPr>
              <a:t>， </a:t>
            </a:r>
          </a:p>
        </p:txBody>
      </p:sp>
      <p:pic>
        <p:nvPicPr>
          <p:cNvPr id="2112" name="Picture 5" descr="11698391357211271"/>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2" y="2133600"/>
            <a:ext cx="8136135" cy="410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灯片编号占位符 1"/>
          <p:cNvSpPr>
            <a:spLocks noGrp="1"/>
          </p:cNvSpPr>
          <p:nvPr>
            <p:ph type="sldNum" sz="quarter" idx="12"/>
          </p:nvPr>
        </p:nvSpPr>
        <p:spPr/>
        <p:txBody>
          <a:bodyPr/>
          <a:lstStyle/>
          <a:p>
            <a:pPr>
              <a:defRPr/>
            </a:pPr>
            <a:fld id="{C89B5448-DCC6-4261-87C6-CA8E4C3C5629}" type="slidenum">
              <a:rPr lang="en-US" altLang="zh-CN"/>
              <a:pPr>
                <a:defRPr/>
              </a:pPr>
              <a:t>100</a:t>
            </a:fld>
            <a:endParaRPr lang="en-US" altLang="zh-CN"/>
          </a:p>
        </p:txBody>
      </p:sp>
      <p:sp>
        <p:nvSpPr>
          <p:cNvPr id="21507" name="TextBox 4"/>
          <p:cNvSpPr txBox="1">
            <a:spLocks noChangeArrowheads="1"/>
          </p:cNvSpPr>
          <p:nvPr/>
        </p:nvSpPr>
        <p:spPr bwMode="auto">
          <a:xfrm>
            <a:off x="1333500" y="715963"/>
            <a:ext cx="597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rgbClr val="FF0000"/>
                </a:solidFill>
                <a:latin typeface="华文中宋" pitchFamily="2" charset="-122"/>
                <a:ea typeface="华文中宋" pitchFamily="2" charset="-122"/>
              </a:rPr>
              <a:t>新一代钢铁材料</a:t>
            </a:r>
            <a:r>
              <a:rPr lang="en-US" altLang="zh-CN" sz="2400" b="1">
                <a:solidFill>
                  <a:srgbClr val="FF0000"/>
                </a:solidFill>
                <a:latin typeface="华文中宋" pitchFamily="2" charset="-122"/>
                <a:ea typeface="华文中宋" pitchFamily="2" charset="-122"/>
              </a:rPr>
              <a:t>---</a:t>
            </a:r>
            <a:r>
              <a:rPr lang="zh-CN" altLang="en-US" sz="2400" b="1">
                <a:solidFill>
                  <a:srgbClr val="FF0000"/>
                </a:solidFill>
                <a:latin typeface="华文中宋" pitchFamily="2" charset="-122"/>
                <a:ea typeface="华文中宋" pitchFamily="2" charset="-122"/>
              </a:rPr>
              <a:t>超级钢</a:t>
            </a:r>
          </a:p>
        </p:txBody>
      </p:sp>
      <p:sp>
        <p:nvSpPr>
          <p:cNvPr id="21508" name="Text Box 7"/>
          <p:cNvSpPr txBox="1">
            <a:spLocks noChangeArrowheads="1"/>
          </p:cNvSpPr>
          <p:nvPr/>
        </p:nvSpPr>
        <p:spPr bwMode="auto">
          <a:xfrm>
            <a:off x="755650" y="1147763"/>
            <a:ext cx="82089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b="1">
                <a:latin typeface="Times New Roman" pitchFamily="18" charset="0"/>
                <a:ea typeface="楷体_GB2312"/>
                <a:cs typeface="楷体_GB2312"/>
              </a:rPr>
              <a:t>        </a:t>
            </a:r>
            <a:r>
              <a:rPr lang="zh-CN" altLang="en-US" sz="2400" b="1">
                <a:latin typeface="Times New Roman" pitchFamily="18" charset="0"/>
                <a:ea typeface="楷体_GB2312"/>
                <a:cs typeface="楷体_GB2312"/>
              </a:rPr>
              <a:t>超级钢是</a:t>
            </a:r>
            <a:r>
              <a:rPr lang="en-US" altLang="zh-CN" sz="2400" b="1">
                <a:latin typeface="Times New Roman" pitchFamily="18" charset="0"/>
                <a:ea typeface="楷体_GB2312"/>
                <a:cs typeface="楷体_GB2312"/>
              </a:rPr>
              <a:t>20</a:t>
            </a:r>
            <a:r>
              <a:rPr lang="zh-CN" altLang="en-US" sz="2400" b="1">
                <a:latin typeface="Times New Roman" pitchFamily="18" charset="0"/>
                <a:ea typeface="楷体_GB2312"/>
                <a:cs typeface="楷体_GB2312"/>
              </a:rPr>
              <a:t>世纪</a:t>
            </a:r>
            <a:r>
              <a:rPr lang="en-US" altLang="zh-CN" sz="2400" b="1">
                <a:latin typeface="Times New Roman" pitchFamily="18" charset="0"/>
                <a:ea typeface="楷体_GB2312"/>
                <a:cs typeface="楷体_GB2312"/>
              </a:rPr>
              <a:t>90</a:t>
            </a:r>
            <a:r>
              <a:rPr lang="zh-CN" altLang="en-US" sz="2400" b="1">
                <a:latin typeface="Times New Roman" pitchFamily="18" charset="0"/>
                <a:ea typeface="楷体_GB2312"/>
                <a:cs typeface="楷体_GB2312"/>
              </a:rPr>
              <a:t>年代末为更好地利用钢铁材料在使用性能上的优势，并进一步改进传统钢铁材料的一些不足，减少材料消耗，降低能耗而研制的新材料。其主要目的在于解决传统钢铁材料在</a:t>
            </a:r>
            <a:r>
              <a:rPr lang="zh-CN" altLang="en-US" sz="2400" b="1">
                <a:solidFill>
                  <a:srgbClr val="FF0000"/>
                </a:solidFill>
                <a:latin typeface="Times New Roman" pitchFamily="18" charset="0"/>
                <a:ea typeface="楷体_GB2312"/>
                <a:cs typeface="楷体_GB2312"/>
              </a:rPr>
              <a:t>强度、寿命上的不足</a:t>
            </a:r>
            <a:r>
              <a:rPr lang="zh-CN" altLang="en-US" sz="2400" b="1">
                <a:latin typeface="Times New Roman" pitchFamily="18" charset="0"/>
                <a:ea typeface="楷体_GB2312"/>
                <a:cs typeface="楷体_GB2312"/>
              </a:rPr>
              <a:t>。</a:t>
            </a:r>
          </a:p>
        </p:txBody>
      </p:sp>
      <p:pic>
        <p:nvPicPr>
          <p:cNvPr id="21509" name="Picture 8"/>
          <p:cNvPicPr>
            <a:picLocks noChangeAspect="1" noChangeArrowheads="1"/>
          </p:cNvPicPr>
          <p:nvPr/>
        </p:nvPicPr>
        <p:blipFill>
          <a:blip r:embed="rId2">
            <a:extLst>
              <a:ext uri="{28A0092B-C50C-407E-A947-70E740481C1C}">
                <a14:useLocalDpi xmlns:a14="http://schemas.microsoft.com/office/drawing/2010/main" val="0"/>
              </a:ext>
            </a:extLst>
          </a:blip>
          <a:srcRect l="24219" t="42520" r="18489" b="13063"/>
          <a:stretch>
            <a:fillRect/>
          </a:stretch>
        </p:blipFill>
        <p:spPr bwMode="auto">
          <a:xfrm>
            <a:off x="1116013" y="3184525"/>
            <a:ext cx="7488237"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9"/>
          <p:cNvSpPr>
            <a:spLocks noChangeArrowheads="1"/>
          </p:cNvSpPr>
          <p:nvPr/>
        </p:nvSpPr>
        <p:spPr bwMode="auto">
          <a:xfrm>
            <a:off x="755650" y="260350"/>
            <a:ext cx="3384550" cy="528638"/>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灯片编号占位符 1"/>
          <p:cNvSpPr>
            <a:spLocks noGrp="1"/>
          </p:cNvSpPr>
          <p:nvPr>
            <p:ph type="sldNum" sz="quarter" idx="12"/>
          </p:nvPr>
        </p:nvSpPr>
        <p:spPr/>
        <p:txBody>
          <a:bodyPr/>
          <a:lstStyle/>
          <a:p>
            <a:pPr>
              <a:defRPr/>
            </a:pPr>
            <a:fld id="{FB613369-39E1-48FD-8087-4EF0C833686D}" type="slidenum">
              <a:rPr lang="en-US" altLang="zh-CN"/>
              <a:pPr>
                <a:defRPr/>
              </a:pPr>
              <a:t>101</a:t>
            </a:fld>
            <a:endParaRPr lang="en-US" altLang="zh-CN"/>
          </a:p>
        </p:txBody>
      </p:sp>
      <p:sp>
        <p:nvSpPr>
          <p:cNvPr id="22531" name="矩形 6"/>
          <p:cNvSpPr>
            <a:spLocks noChangeArrowheads="1"/>
          </p:cNvSpPr>
          <p:nvPr/>
        </p:nvSpPr>
        <p:spPr bwMode="auto">
          <a:xfrm>
            <a:off x="684213" y="765175"/>
            <a:ext cx="82089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en-US" altLang="zh-CN" sz="2400">
                <a:latin typeface="Times New Roman" pitchFamily="18" charset="0"/>
                <a:ea typeface="华文中宋" pitchFamily="2" charset="-122"/>
              </a:rPr>
              <a:t>       </a:t>
            </a:r>
            <a:r>
              <a:rPr lang="zh-CN" altLang="en-US" sz="2400" b="1">
                <a:solidFill>
                  <a:srgbClr val="0000CC"/>
                </a:solidFill>
                <a:latin typeface="Times New Roman" pitchFamily="18" charset="0"/>
                <a:ea typeface="华文中宋" pitchFamily="2" charset="-122"/>
              </a:rPr>
              <a:t>超级钢材料计划</a:t>
            </a:r>
            <a:r>
              <a:rPr lang="zh-CN" altLang="en-US" sz="2400">
                <a:latin typeface="Times New Roman" pitchFamily="18" charset="0"/>
                <a:ea typeface="华文中宋" pitchFamily="2" charset="-122"/>
              </a:rPr>
              <a:t>又称</a:t>
            </a:r>
            <a:r>
              <a:rPr lang="en-US" altLang="zh-CN" sz="2400">
                <a:latin typeface="Times New Roman" pitchFamily="18" charset="0"/>
                <a:ea typeface="华文中宋" pitchFamily="2" charset="-122"/>
              </a:rPr>
              <a:t>STX- 21( Structural Materials X for 21 St century ) </a:t>
            </a:r>
            <a:r>
              <a:rPr lang="zh-CN" altLang="en-US" sz="2400">
                <a:latin typeface="Times New Roman" pitchFamily="18" charset="0"/>
                <a:ea typeface="华文中宋" pitchFamily="2" charset="-122"/>
              </a:rPr>
              <a:t>即面向</a:t>
            </a:r>
            <a:r>
              <a:rPr lang="en-US" altLang="zh-CN" sz="2400">
                <a:latin typeface="Times New Roman" pitchFamily="18" charset="0"/>
                <a:ea typeface="华文中宋" pitchFamily="2" charset="-122"/>
              </a:rPr>
              <a:t>21</a:t>
            </a:r>
            <a:r>
              <a:rPr lang="zh-CN" altLang="en-US" sz="2400">
                <a:latin typeface="Times New Roman" pitchFamily="18" charset="0"/>
                <a:ea typeface="华文中宋" pitchFamily="2" charset="-122"/>
              </a:rPr>
              <a:t>世纪的结构材料计划。</a:t>
            </a:r>
          </a:p>
        </p:txBody>
      </p:sp>
      <p:sp>
        <p:nvSpPr>
          <p:cNvPr id="22532" name="矩形 6"/>
          <p:cNvSpPr>
            <a:spLocks noChangeArrowheads="1"/>
          </p:cNvSpPr>
          <p:nvPr/>
        </p:nvSpPr>
        <p:spPr bwMode="auto">
          <a:xfrm>
            <a:off x="611188" y="1844675"/>
            <a:ext cx="82089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它是日本政府确立的由科学技术厅金属材料技术研究所从</a:t>
            </a:r>
            <a:r>
              <a:rPr lang="en-US" altLang="zh-CN" sz="2400">
                <a:latin typeface="Times New Roman" pitchFamily="18" charset="0"/>
                <a:ea typeface="华文中宋" pitchFamily="2" charset="-122"/>
              </a:rPr>
              <a:t>1997 </a:t>
            </a:r>
            <a:r>
              <a:rPr lang="zh-CN" altLang="en-US" sz="2400">
                <a:latin typeface="Times New Roman" pitchFamily="18" charset="0"/>
                <a:ea typeface="华文中宋" pitchFamily="2" charset="-122"/>
              </a:rPr>
              <a:t>年</a:t>
            </a:r>
            <a:r>
              <a:rPr lang="en-US" altLang="zh-CN" sz="2400">
                <a:latin typeface="Times New Roman" pitchFamily="18" charset="0"/>
                <a:ea typeface="华文中宋" pitchFamily="2" charset="-122"/>
              </a:rPr>
              <a:t>4 </a:t>
            </a:r>
            <a:r>
              <a:rPr lang="zh-CN" altLang="en-US" sz="2400">
                <a:latin typeface="Times New Roman" pitchFamily="18" charset="0"/>
                <a:ea typeface="华文中宋" pitchFamily="2" charset="-122"/>
              </a:rPr>
              <a:t>月开始研究的一个国家级课题。其目标是将现有钢材在</a:t>
            </a:r>
            <a:r>
              <a:rPr lang="zh-CN" altLang="en-US" sz="2400">
                <a:solidFill>
                  <a:srgbClr val="FF0000"/>
                </a:solidFill>
                <a:latin typeface="Times New Roman" pitchFamily="18" charset="0"/>
                <a:ea typeface="华文中宋" pitchFamily="2" charset="-122"/>
              </a:rPr>
              <a:t>成分基本不变</a:t>
            </a:r>
            <a:r>
              <a:rPr lang="zh-CN" altLang="en-US" sz="2400">
                <a:latin typeface="Times New Roman" pitchFamily="18" charset="0"/>
                <a:ea typeface="华文中宋" pitchFamily="2" charset="-122"/>
              </a:rPr>
              <a:t>的前提下</a:t>
            </a:r>
            <a:r>
              <a:rPr lang="zh-CN" altLang="en-US" sz="2400">
                <a:solidFill>
                  <a:srgbClr val="FF0000"/>
                </a:solidFill>
                <a:latin typeface="Times New Roman" pitchFamily="18" charset="0"/>
                <a:ea typeface="华文中宋" pitchFamily="2" charset="-122"/>
              </a:rPr>
              <a:t>实用强度和结构寿命</a:t>
            </a:r>
            <a:r>
              <a:rPr lang="zh-CN" altLang="en-US" sz="2400">
                <a:latin typeface="Times New Roman" pitchFamily="18" charset="0"/>
                <a:ea typeface="华文中宋" pitchFamily="2" charset="-122"/>
              </a:rPr>
              <a:t>提高到现有</a:t>
            </a:r>
            <a:r>
              <a:rPr lang="zh-CN" altLang="en-US" sz="2400">
                <a:solidFill>
                  <a:srgbClr val="FF0000"/>
                </a:solidFill>
                <a:latin typeface="Times New Roman" pitchFamily="18" charset="0"/>
                <a:ea typeface="华文中宋" pitchFamily="2" charset="-122"/>
              </a:rPr>
              <a:t>性能和寿命的</a:t>
            </a:r>
            <a:r>
              <a:rPr lang="en-US" altLang="zh-CN" sz="2400">
                <a:solidFill>
                  <a:srgbClr val="FF0000"/>
                </a:solidFill>
                <a:latin typeface="Times New Roman" pitchFamily="18" charset="0"/>
                <a:ea typeface="华文中宋" pitchFamily="2" charset="-122"/>
              </a:rPr>
              <a:t>2</a:t>
            </a:r>
            <a:r>
              <a:rPr lang="zh-CN" altLang="en-US" sz="2400">
                <a:solidFill>
                  <a:srgbClr val="FF0000"/>
                </a:solidFill>
                <a:latin typeface="Times New Roman" pitchFamily="18" charset="0"/>
                <a:ea typeface="华文中宋" pitchFamily="2" charset="-122"/>
              </a:rPr>
              <a:t>倍</a:t>
            </a:r>
            <a:r>
              <a:rPr lang="zh-CN" altLang="en-US" sz="2400">
                <a:latin typeface="Times New Roman" pitchFamily="18" charset="0"/>
                <a:ea typeface="华文中宋" pitchFamily="2" charset="-122"/>
              </a:rPr>
              <a:t>， 并在</a:t>
            </a:r>
            <a:r>
              <a:rPr lang="en-US" altLang="zh-CN" sz="2400">
                <a:latin typeface="Times New Roman" pitchFamily="18" charset="0"/>
                <a:ea typeface="华文中宋" pitchFamily="2" charset="-122"/>
              </a:rPr>
              <a:t>2015</a:t>
            </a:r>
            <a:r>
              <a:rPr lang="zh-CN" altLang="en-US" sz="2400">
                <a:latin typeface="Times New Roman" pitchFamily="18" charset="0"/>
                <a:ea typeface="华文中宋" pitchFamily="2" charset="-122"/>
              </a:rPr>
              <a:t>年前实现实用化。</a:t>
            </a:r>
          </a:p>
        </p:txBody>
      </p:sp>
      <p:sp>
        <p:nvSpPr>
          <p:cNvPr id="32778" name="TextBox 7"/>
          <p:cNvSpPr txBox="1">
            <a:spLocks noChangeArrowheads="1"/>
          </p:cNvSpPr>
          <p:nvPr/>
        </p:nvSpPr>
        <p:spPr bwMode="auto">
          <a:xfrm>
            <a:off x="684213" y="3859213"/>
            <a:ext cx="8280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该课题的目标是 在</a:t>
            </a:r>
            <a:r>
              <a:rPr lang="zh-CN" altLang="en-US" sz="2400" b="1">
                <a:solidFill>
                  <a:srgbClr val="FF0000"/>
                </a:solidFill>
                <a:latin typeface="Times New Roman" pitchFamily="18" charset="0"/>
                <a:ea typeface="华文中宋" pitchFamily="2" charset="-122"/>
              </a:rPr>
              <a:t>生产成本基本不增加的前提下</a:t>
            </a:r>
            <a:r>
              <a:rPr lang="zh-CN" altLang="en-US" sz="2400">
                <a:latin typeface="Times New Roman" pitchFamily="18" charset="0"/>
                <a:ea typeface="华文中宋" pitchFamily="2" charset="-122"/>
              </a:rPr>
              <a:t>将现有的</a:t>
            </a:r>
            <a:r>
              <a:rPr lang="zh-CN" altLang="en-US" sz="2400" b="1">
                <a:solidFill>
                  <a:srgbClr val="0000CC"/>
                </a:solidFill>
                <a:latin typeface="Times New Roman" pitchFamily="18" charset="0"/>
                <a:ea typeface="华文中宋" pitchFamily="2" charset="-122"/>
              </a:rPr>
              <a:t>碳素钢</a:t>
            </a:r>
            <a:r>
              <a:rPr lang="zh-CN" altLang="en-US" sz="2400">
                <a:latin typeface="Times New Roman" pitchFamily="18" charset="0"/>
                <a:ea typeface="华文中宋" pitchFamily="2" charset="-122"/>
              </a:rPr>
              <a:t>、</a:t>
            </a:r>
            <a:r>
              <a:rPr lang="zh-CN" altLang="en-US" sz="2400" b="1">
                <a:solidFill>
                  <a:srgbClr val="0000CC"/>
                </a:solidFill>
                <a:latin typeface="Times New Roman" pitchFamily="18" charset="0"/>
                <a:ea typeface="华文中宋" pitchFamily="2" charset="-122"/>
              </a:rPr>
              <a:t>低合金钢结构钢</a:t>
            </a:r>
            <a:r>
              <a:rPr lang="zh-CN" altLang="en-US" sz="2400">
                <a:latin typeface="Times New Roman" pitchFamily="18" charset="0"/>
                <a:ea typeface="华文中宋" pitchFamily="2" charset="-122"/>
              </a:rPr>
              <a:t>和</a:t>
            </a:r>
            <a:r>
              <a:rPr lang="zh-CN" altLang="en-US" sz="2400" b="1">
                <a:solidFill>
                  <a:srgbClr val="0000CC"/>
                </a:solidFill>
                <a:latin typeface="Times New Roman" pitchFamily="18" charset="0"/>
                <a:ea typeface="华文中宋" pitchFamily="2" charset="-122"/>
              </a:rPr>
              <a:t>合金结构钢</a:t>
            </a:r>
            <a:r>
              <a:rPr lang="zh-CN" altLang="en-US" sz="2400">
                <a:latin typeface="Times New Roman" pitchFamily="18" charset="0"/>
                <a:ea typeface="华文中宋" pitchFamily="2" charset="-122"/>
              </a:rPr>
              <a:t>的</a:t>
            </a:r>
            <a:r>
              <a:rPr lang="zh-CN" altLang="en-US" sz="2400" b="1">
                <a:solidFill>
                  <a:srgbClr val="FF0000"/>
                </a:solidFill>
                <a:latin typeface="Times New Roman" pitchFamily="18" charset="0"/>
                <a:ea typeface="华文中宋" pitchFamily="2" charset="-122"/>
              </a:rPr>
              <a:t>强度指标提高一倍</a:t>
            </a:r>
            <a:r>
              <a:rPr lang="zh-CN" altLang="en-US" sz="2400">
                <a:latin typeface="Times New Roman" pitchFamily="18" charset="0"/>
                <a:ea typeface="华文中宋" pitchFamily="2" charset="-122"/>
              </a:rPr>
              <a:t>，即分别达到</a:t>
            </a:r>
            <a:r>
              <a:rPr lang="en-US" altLang="zh-CN" sz="2400">
                <a:latin typeface="Times New Roman" pitchFamily="18" charset="0"/>
                <a:ea typeface="华文中宋" pitchFamily="2" charset="-122"/>
              </a:rPr>
              <a:t>400MPa</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800MPa</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1500MPa</a:t>
            </a:r>
            <a:r>
              <a:rPr lang="zh-CN" altLang="en-US" sz="2400">
                <a:latin typeface="Times New Roman" pitchFamily="18" charset="0"/>
                <a:ea typeface="华文中宋" pitchFamily="2" charset="-122"/>
              </a:rPr>
              <a:t>，并满足韧度和各种使用性能的要求，</a:t>
            </a:r>
            <a:r>
              <a:rPr lang="zh-CN" altLang="en-US" sz="2400">
                <a:solidFill>
                  <a:srgbClr val="0000CC"/>
                </a:solidFill>
                <a:latin typeface="Times New Roman" pitchFamily="18" charset="0"/>
                <a:ea typeface="华文中宋" pitchFamily="2" charset="-122"/>
              </a:rPr>
              <a:t>追求</a:t>
            </a:r>
            <a:r>
              <a:rPr lang="zh-CN" altLang="en-US" sz="2400">
                <a:solidFill>
                  <a:srgbClr val="FF0066"/>
                </a:solidFill>
                <a:latin typeface="Times New Roman" pitchFamily="18" charset="0"/>
                <a:ea typeface="华文中宋" pitchFamily="2" charset="-122"/>
              </a:rPr>
              <a:t>超细晶技术</a:t>
            </a:r>
            <a:r>
              <a:rPr lang="zh-CN" altLang="en-US" sz="2400">
                <a:latin typeface="Times New Roman" pitchFamily="18" charset="0"/>
                <a:ea typeface="华文中宋" pitchFamily="2" charset="-122"/>
              </a:rPr>
              <a:t>、</a:t>
            </a:r>
            <a:r>
              <a:rPr lang="zh-CN" altLang="en-US" sz="2400">
                <a:solidFill>
                  <a:srgbClr val="FF0066"/>
                </a:solidFill>
                <a:latin typeface="Times New Roman" pitchFamily="18" charset="0"/>
                <a:ea typeface="华文中宋" pitchFamily="2" charset="-122"/>
              </a:rPr>
              <a:t>洁净化技术</a:t>
            </a:r>
            <a:r>
              <a:rPr lang="zh-CN" altLang="en-US" sz="2400">
                <a:latin typeface="Times New Roman" pitchFamily="18" charset="0"/>
                <a:ea typeface="华文中宋" pitchFamily="2" charset="-122"/>
              </a:rPr>
              <a:t>和</a:t>
            </a:r>
            <a:r>
              <a:rPr lang="zh-CN" altLang="en-US" sz="2400">
                <a:solidFill>
                  <a:srgbClr val="FF0066"/>
                </a:solidFill>
                <a:latin typeface="Times New Roman" pitchFamily="18" charset="0"/>
                <a:ea typeface="华文中宋" pitchFamily="2" charset="-122"/>
              </a:rPr>
              <a:t>均匀技术</a:t>
            </a:r>
            <a:r>
              <a:rPr lang="zh-CN" altLang="en-US" sz="2400">
                <a:latin typeface="Times New Roman" pitchFamily="18" charset="0"/>
                <a:ea typeface="华文中宋" pitchFamily="2" charset="-122"/>
              </a:rPr>
              <a:t>的结合。</a:t>
            </a:r>
          </a:p>
        </p:txBody>
      </p:sp>
      <p:sp>
        <p:nvSpPr>
          <p:cNvPr id="32779" name="Rectangle 11"/>
          <p:cNvSpPr>
            <a:spLocks noChangeArrowheads="1"/>
          </p:cNvSpPr>
          <p:nvPr/>
        </p:nvSpPr>
        <p:spPr bwMode="auto">
          <a:xfrm>
            <a:off x="755650" y="260350"/>
            <a:ext cx="3384550" cy="528638"/>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8"/>
                                        </p:tgtEl>
                                        <p:attrNameLst>
                                          <p:attrName>style.visibility</p:attrName>
                                        </p:attrNameLst>
                                      </p:cBhvr>
                                      <p:to>
                                        <p:strVal val="visible"/>
                                      </p:to>
                                    </p:set>
                                    <p:animEffect transition="in" filter="blinds(horizontal)">
                                      <p:cBhvr>
                                        <p:cTn id="7"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灯片编号占位符 1"/>
          <p:cNvSpPr>
            <a:spLocks noGrp="1"/>
          </p:cNvSpPr>
          <p:nvPr>
            <p:ph type="sldNum" sz="quarter" idx="12"/>
          </p:nvPr>
        </p:nvSpPr>
        <p:spPr/>
        <p:txBody>
          <a:bodyPr/>
          <a:lstStyle/>
          <a:p>
            <a:pPr>
              <a:defRPr/>
            </a:pPr>
            <a:fld id="{30FC4CB3-38B1-4CD7-AA96-34294B79B639}" type="slidenum">
              <a:rPr lang="en-US" altLang="zh-CN"/>
              <a:pPr>
                <a:defRPr/>
              </a:pPr>
              <a:t>102</a:t>
            </a:fld>
            <a:endParaRPr lang="en-US" altLang="zh-CN"/>
          </a:p>
        </p:txBody>
      </p:sp>
      <p:grpSp>
        <p:nvGrpSpPr>
          <p:cNvPr id="23555" name="Group 8"/>
          <p:cNvGrpSpPr>
            <a:grpSpLocks/>
          </p:cNvGrpSpPr>
          <p:nvPr/>
        </p:nvGrpSpPr>
        <p:grpSpPr bwMode="auto">
          <a:xfrm>
            <a:off x="2771800" y="707112"/>
            <a:ext cx="6372200" cy="4018032"/>
            <a:chOff x="1474" y="300"/>
            <a:chExt cx="2945" cy="2359"/>
          </a:xfrm>
        </p:grpSpPr>
        <p:pic>
          <p:nvPicPr>
            <p:cNvPr id="23560" name="Picture 1" descr="C:\Users\admin\AppData\Roaming\Tencent\Users\22067504\QQ\WinTemp\RichOle\IOGS{20U351RI}$C@I6ETGB.jpg"/>
            <p:cNvPicPr>
              <a:picLocks noChangeAspect="1" noChangeArrowheads="1"/>
            </p:cNvPicPr>
            <p:nvPr/>
          </p:nvPicPr>
          <p:blipFill>
            <a:blip r:embed="rId2">
              <a:extLst>
                <a:ext uri="{28A0092B-C50C-407E-A947-70E740481C1C}">
                  <a14:useLocalDpi xmlns:a14="http://schemas.microsoft.com/office/drawing/2010/main" val="0"/>
                </a:ext>
              </a:extLst>
            </a:blip>
            <a:srcRect b="7126"/>
            <a:stretch>
              <a:fillRect/>
            </a:stretch>
          </p:blipFill>
          <p:spPr bwMode="auto">
            <a:xfrm>
              <a:off x="1474" y="300"/>
              <a:ext cx="2945" cy="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10"/>
            <p:cNvSpPr>
              <a:spLocks noChangeArrowheads="1"/>
            </p:cNvSpPr>
            <p:nvPr/>
          </p:nvSpPr>
          <p:spPr bwMode="auto">
            <a:xfrm>
              <a:off x="1973" y="346"/>
              <a:ext cx="317" cy="2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sp>
        <p:nvSpPr>
          <p:cNvPr id="6" name="矩形 5"/>
          <p:cNvSpPr>
            <a:spLocks noChangeArrowheads="1"/>
          </p:cNvSpPr>
          <p:nvPr/>
        </p:nvSpPr>
        <p:spPr bwMode="auto">
          <a:xfrm>
            <a:off x="3763963" y="2924175"/>
            <a:ext cx="4552950" cy="360363"/>
          </a:xfrm>
          <a:prstGeom prst="rect">
            <a:avLst/>
          </a:prstGeom>
          <a:noFill/>
          <a:ln w="25400" algn="ctr">
            <a:solidFill>
              <a:srgbClr val="FF0000"/>
            </a:solidFill>
            <a:miter lim="800000"/>
            <a:headEnd/>
            <a:tailEnd/>
          </a:ln>
        </p:spPr>
        <p:txBody>
          <a:bodyPr anchor="ctr"/>
          <a:lstStyle/>
          <a:p>
            <a:pPr algn="ctr" fontAlgn="auto">
              <a:spcBef>
                <a:spcPts val="0"/>
              </a:spcBef>
              <a:spcAft>
                <a:spcPts val="0"/>
              </a:spcAft>
              <a:defRPr/>
            </a:pPr>
            <a:endParaRPr lang="zh-CN" altLang="en-US">
              <a:solidFill>
                <a:schemeClr val="lt1"/>
              </a:solidFill>
              <a:latin typeface="+mn-lt"/>
              <a:ea typeface="+mn-ea"/>
            </a:endParaRPr>
          </a:p>
        </p:txBody>
      </p:sp>
      <p:sp>
        <p:nvSpPr>
          <p:cNvPr id="12300" name="Rectangle 12"/>
          <p:cNvSpPr>
            <a:spLocks noChangeArrowheads="1"/>
          </p:cNvSpPr>
          <p:nvPr/>
        </p:nvSpPr>
        <p:spPr bwMode="auto">
          <a:xfrm>
            <a:off x="755650" y="4556125"/>
            <a:ext cx="193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CC"/>
                </a:solidFill>
              </a:rPr>
              <a:t>■</a:t>
            </a:r>
            <a:r>
              <a:rPr lang="zh-CN" altLang="en-US" sz="2400" b="1">
                <a:solidFill>
                  <a:srgbClr val="FF0066"/>
                </a:solidFill>
                <a:latin typeface="Times New Roman" pitchFamily="18" charset="0"/>
                <a:ea typeface="华文中宋" pitchFamily="2" charset="-122"/>
              </a:rPr>
              <a:t>洁净化技术</a:t>
            </a:r>
          </a:p>
        </p:txBody>
      </p:sp>
      <p:sp>
        <p:nvSpPr>
          <p:cNvPr id="12301" name="Text Box 13"/>
          <p:cNvSpPr txBox="1">
            <a:spLocks noChangeArrowheads="1"/>
          </p:cNvSpPr>
          <p:nvPr/>
        </p:nvSpPr>
        <p:spPr bwMode="auto">
          <a:xfrm>
            <a:off x="827088" y="4970463"/>
            <a:ext cx="79216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10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各类高洁净钢是</a:t>
            </a:r>
            <a:r>
              <a:rPr lang="en-US" altLang="zh-CN" sz="2400">
                <a:latin typeface="Times New Roman" pitchFamily="18" charset="0"/>
                <a:ea typeface="华文中宋" pitchFamily="2" charset="-122"/>
              </a:rPr>
              <a:t>20</a:t>
            </a:r>
            <a:r>
              <a:rPr lang="zh-CN" altLang="en-US" sz="2400">
                <a:latin typeface="Times New Roman" pitchFamily="18" charset="0"/>
                <a:ea typeface="华文中宋" pitchFamily="2" charset="-122"/>
              </a:rPr>
              <a:t>世纪</a:t>
            </a:r>
            <a:r>
              <a:rPr lang="en-US" altLang="zh-CN" sz="2400">
                <a:latin typeface="Times New Roman" pitchFamily="18" charset="0"/>
                <a:ea typeface="华文中宋" pitchFamily="2" charset="-122"/>
              </a:rPr>
              <a:t>90</a:t>
            </a:r>
            <a:r>
              <a:rPr lang="zh-CN" altLang="en-US" sz="2400">
                <a:latin typeface="Times New Roman" pitchFamily="18" charset="0"/>
                <a:ea typeface="华文中宋" pitchFamily="2" charset="-122"/>
              </a:rPr>
              <a:t>年代的研究热点。</a:t>
            </a:r>
            <a:r>
              <a:rPr lang="zh-CN" altLang="en-US" sz="2400">
                <a:solidFill>
                  <a:srgbClr val="0000CC"/>
                </a:solidFill>
                <a:latin typeface="Times New Roman" pitchFamily="18" charset="0"/>
                <a:ea typeface="华文中宋" pitchFamily="2" charset="-122"/>
              </a:rPr>
              <a:t>洁净化的含义，一是最大限度地去除钢中</a:t>
            </a:r>
            <a:r>
              <a:rPr lang="en-US" altLang="zh-CN" sz="2400">
                <a:solidFill>
                  <a:srgbClr val="0000CC"/>
                </a:solidFill>
                <a:latin typeface="Times New Roman" pitchFamily="18" charset="0"/>
                <a:ea typeface="华文中宋" pitchFamily="2" charset="-122"/>
              </a:rPr>
              <a:t>P</a:t>
            </a:r>
            <a:r>
              <a:rPr lang="zh-CN" altLang="en-US" sz="2400">
                <a:solidFill>
                  <a:srgbClr val="0000CC"/>
                </a:solidFill>
                <a:latin typeface="Times New Roman" pitchFamily="18" charset="0"/>
                <a:ea typeface="华文中宋" pitchFamily="2" charset="-122"/>
              </a:rPr>
              <a:t>、</a:t>
            </a:r>
            <a:r>
              <a:rPr lang="en-US" altLang="zh-CN" sz="2400">
                <a:solidFill>
                  <a:srgbClr val="0000CC"/>
                </a:solidFill>
                <a:latin typeface="Times New Roman" pitchFamily="18" charset="0"/>
                <a:ea typeface="华文中宋" pitchFamily="2" charset="-122"/>
              </a:rPr>
              <a:t>S</a:t>
            </a:r>
            <a:r>
              <a:rPr lang="zh-CN" altLang="en-US" sz="2400">
                <a:solidFill>
                  <a:srgbClr val="0000CC"/>
                </a:solidFill>
                <a:latin typeface="Times New Roman" pitchFamily="18" charset="0"/>
                <a:ea typeface="华文中宋" pitchFamily="2" charset="-122"/>
              </a:rPr>
              <a:t>、</a:t>
            </a:r>
            <a:r>
              <a:rPr lang="en-US" altLang="zh-CN" sz="2400">
                <a:solidFill>
                  <a:srgbClr val="0000CC"/>
                </a:solidFill>
                <a:latin typeface="Times New Roman" pitchFamily="18" charset="0"/>
                <a:ea typeface="华文中宋" pitchFamily="2" charset="-122"/>
              </a:rPr>
              <a:t>O</a:t>
            </a:r>
            <a:r>
              <a:rPr lang="zh-CN" altLang="en-US" sz="2400">
                <a:solidFill>
                  <a:srgbClr val="0000CC"/>
                </a:solidFill>
                <a:latin typeface="Times New Roman" pitchFamily="18" charset="0"/>
                <a:ea typeface="华文中宋" pitchFamily="2" charset="-122"/>
              </a:rPr>
              <a:t>、</a:t>
            </a:r>
            <a:r>
              <a:rPr lang="en-US" altLang="zh-CN" sz="2400">
                <a:solidFill>
                  <a:srgbClr val="0000CC"/>
                </a:solidFill>
                <a:latin typeface="Times New Roman" pitchFamily="18" charset="0"/>
                <a:ea typeface="华文中宋" pitchFamily="2" charset="-122"/>
              </a:rPr>
              <a:t>N</a:t>
            </a:r>
            <a:r>
              <a:rPr lang="zh-CN" altLang="en-US" sz="2400">
                <a:solidFill>
                  <a:srgbClr val="0000CC"/>
                </a:solidFill>
                <a:latin typeface="Times New Roman" pitchFamily="18" charset="0"/>
                <a:ea typeface="华文中宋" pitchFamily="2" charset="-122"/>
              </a:rPr>
              <a:t>、</a:t>
            </a:r>
            <a:r>
              <a:rPr lang="en-US" altLang="zh-CN" sz="2400">
                <a:solidFill>
                  <a:srgbClr val="0000CC"/>
                </a:solidFill>
                <a:latin typeface="Times New Roman" pitchFamily="18" charset="0"/>
                <a:ea typeface="华文中宋" pitchFamily="2" charset="-122"/>
              </a:rPr>
              <a:t>H</a:t>
            </a:r>
            <a:r>
              <a:rPr lang="zh-CN" altLang="en-US" sz="2400">
                <a:solidFill>
                  <a:srgbClr val="0000CC"/>
                </a:solidFill>
                <a:latin typeface="Times New Roman" pitchFamily="18" charset="0"/>
                <a:ea typeface="华文中宋" pitchFamily="2" charset="-122"/>
              </a:rPr>
              <a:t>（有时包括</a:t>
            </a:r>
            <a:r>
              <a:rPr lang="en-US" altLang="zh-CN" sz="2400">
                <a:solidFill>
                  <a:srgbClr val="0000CC"/>
                </a:solidFill>
                <a:latin typeface="Times New Roman" pitchFamily="18" charset="0"/>
                <a:ea typeface="华文中宋" pitchFamily="2" charset="-122"/>
              </a:rPr>
              <a:t>C</a:t>
            </a:r>
            <a:r>
              <a:rPr lang="zh-CN" altLang="en-US" sz="2400">
                <a:solidFill>
                  <a:srgbClr val="0000CC"/>
                </a:solidFill>
                <a:latin typeface="Times New Roman" pitchFamily="18" charset="0"/>
                <a:ea typeface="华文中宋" pitchFamily="2" charset="-122"/>
              </a:rPr>
              <a:t>）等杂质元素的含量；二是严格控制钢中夹杂物的数量、成分、尺寸、形态及分布。</a:t>
            </a:r>
          </a:p>
        </p:txBody>
      </p:sp>
      <p:sp>
        <p:nvSpPr>
          <p:cNvPr id="12302" name="Rectangle 14"/>
          <p:cNvSpPr>
            <a:spLocks noChangeArrowheads="1"/>
          </p:cNvSpPr>
          <p:nvPr/>
        </p:nvSpPr>
        <p:spPr bwMode="auto">
          <a:xfrm>
            <a:off x="755650" y="549275"/>
            <a:ext cx="3384550" cy="561975"/>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300"/>
                                        </p:tgtEl>
                                        <p:attrNameLst>
                                          <p:attrName>style.visibility</p:attrName>
                                        </p:attrNameLst>
                                      </p:cBhvr>
                                      <p:to>
                                        <p:strVal val="visible"/>
                                      </p:to>
                                    </p:set>
                                    <p:animEffect transition="in" filter="randombar(horizontal)">
                                      <p:cBhvr>
                                        <p:cTn id="14" dur="500"/>
                                        <p:tgtEl>
                                          <p:spTgt spid="1230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301"/>
                                        </p:tgtEl>
                                        <p:attrNameLst>
                                          <p:attrName>style.visibility</p:attrName>
                                        </p:attrNameLst>
                                      </p:cBhvr>
                                      <p:to>
                                        <p:strVal val="visible"/>
                                      </p:to>
                                    </p:set>
                                    <p:animEffect transition="in" filter="randombar(horizontal)">
                                      <p:cBhvr>
                                        <p:cTn id="17" dur="500"/>
                                        <p:tgtEl>
                                          <p:spTgt spid="1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300" grpId="0"/>
      <p:bldP spid="12301"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灯片编号占位符 1"/>
          <p:cNvSpPr>
            <a:spLocks noGrp="1"/>
          </p:cNvSpPr>
          <p:nvPr>
            <p:ph type="sldNum" sz="quarter" idx="12"/>
          </p:nvPr>
        </p:nvSpPr>
        <p:spPr/>
        <p:txBody>
          <a:bodyPr/>
          <a:lstStyle/>
          <a:p>
            <a:pPr>
              <a:defRPr/>
            </a:pPr>
            <a:fld id="{2E1E70BA-8110-4F68-A217-A541D19D3C5E}" type="slidenum">
              <a:rPr lang="en-US" altLang="zh-CN"/>
              <a:pPr>
                <a:defRPr/>
              </a:pPr>
              <a:t>103</a:t>
            </a:fld>
            <a:endParaRPr lang="en-US" altLang="zh-CN"/>
          </a:p>
        </p:txBody>
      </p:sp>
      <p:sp>
        <p:nvSpPr>
          <p:cNvPr id="24579" name="Rectangle 6"/>
          <p:cNvSpPr>
            <a:spLocks noChangeArrowheads="1"/>
          </p:cNvSpPr>
          <p:nvPr/>
        </p:nvSpPr>
        <p:spPr bwMode="auto">
          <a:xfrm>
            <a:off x="755650" y="836613"/>
            <a:ext cx="224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CC"/>
                </a:solidFill>
              </a:rPr>
              <a:t>■</a:t>
            </a:r>
            <a:r>
              <a:rPr lang="zh-CN" altLang="en-US" sz="2400" b="1">
                <a:solidFill>
                  <a:srgbClr val="FF0066"/>
                </a:solidFill>
                <a:latin typeface="Times New Roman" pitchFamily="18" charset="0"/>
                <a:ea typeface="华文中宋" pitchFamily="2" charset="-122"/>
              </a:rPr>
              <a:t>高均匀性技术</a:t>
            </a:r>
          </a:p>
        </p:txBody>
      </p:sp>
      <p:sp>
        <p:nvSpPr>
          <p:cNvPr id="24580" name="Text Box 8"/>
          <p:cNvSpPr txBox="1">
            <a:spLocks noChangeArrowheads="1"/>
          </p:cNvSpPr>
          <p:nvPr/>
        </p:nvSpPr>
        <p:spPr bwMode="auto">
          <a:xfrm>
            <a:off x="900113" y="4076700"/>
            <a:ext cx="74882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endParaRPr lang="zh-CN" altLang="zh-CN"/>
          </a:p>
        </p:txBody>
      </p:sp>
      <p:sp>
        <p:nvSpPr>
          <p:cNvPr id="24581" name="Text Box 10"/>
          <p:cNvSpPr txBox="1">
            <a:spLocks noChangeArrowheads="1"/>
          </p:cNvSpPr>
          <p:nvPr/>
        </p:nvSpPr>
        <p:spPr bwMode="auto">
          <a:xfrm>
            <a:off x="755650" y="1196975"/>
            <a:ext cx="79216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solidFill>
                  <a:srgbClr val="0000CC"/>
                </a:solidFill>
                <a:latin typeface="Times New Roman" pitchFamily="18" charset="0"/>
                <a:ea typeface="华文中宋" pitchFamily="2" charset="-122"/>
              </a:rPr>
              <a:t>高均匀性是指成分、组织和性能的高度均匀。</a:t>
            </a:r>
            <a:r>
              <a:rPr lang="zh-CN" altLang="en-US" sz="2400">
                <a:latin typeface="Times New Roman" pitchFamily="18" charset="0"/>
                <a:ea typeface="华文中宋" pitchFamily="2" charset="-122"/>
              </a:rPr>
              <a:t>已有试验表明，材料微区结构越均匀，所对应材料的抗冲击性能越高。</a:t>
            </a:r>
          </a:p>
        </p:txBody>
      </p:sp>
      <p:sp>
        <p:nvSpPr>
          <p:cNvPr id="34827" name="Rectangle 11"/>
          <p:cNvSpPr>
            <a:spLocks noChangeArrowheads="1"/>
          </p:cNvSpPr>
          <p:nvPr/>
        </p:nvSpPr>
        <p:spPr bwMode="auto">
          <a:xfrm>
            <a:off x="755650" y="2676525"/>
            <a:ext cx="193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CC"/>
                </a:solidFill>
              </a:rPr>
              <a:t>■</a:t>
            </a:r>
            <a:r>
              <a:rPr lang="zh-CN" altLang="en-US" sz="2400" b="1">
                <a:solidFill>
                  <a:srgbClr val="FF0066"/>
                </a:solidFill>
                <a:latin typeface="Times New Roman" pitchFamily="18" charset="0"/>
                <a:ea typeface="华文中宋" pitchFamily="2" charset="-122"/>
              </a:rPr>
              <a:t>超细晶技术</a:t>
            </a:r>
          </a:p>
        </p:txBody>
      </p:sp>
      <p:sp>
        <p:nvSpPr>
          <p:cNvPr id="34828" name="Text Box 12"/>
          <p:cNvSpPr txBox="1">
            <a:spLocks noChangeArrowheads="1"/>
          </p:cNvSpPr>
          <p:nvPr/>
        </p:nvSpPr>
        <p:spPr bwMode="auto">
          <a:xfrm>
            <a:off x="755650" y="3108325"/>
            <a:ext cx="80645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金属材料的强化方式有固溶强化、析出强化、位错强化和晶粒细化强化等。在这些强化方式中，</a:t>
            </a:r>
            <a:r>
              <a:rPr lang="zh-CN" altLang="en-US" sz="2400">
                <a:solidFill>
                  <a:srgbClr val="0000CC"/>
                </a:solidFill>
                <a:latin typeface="Times New Roman" pitchFamily="18" charset="0"/>
                <a:ea typeface="华文中宋" pitchFamily="2" charset="-122"/>
              </a:rPr>
              <a:t>晶粒细化强化是唯一能够同时提高强度和韧度的有效方法。</a:t>
            </a:r>
          </a:p>
        </p:txBody>
      </p:sp>
      <p:sp>
        <p:nvSpPr>
          <p:cNvPr id="34829" name="TextBox 3"/>
          <p:cNvSpPr txBox="1">
            <a:spLocks noChangeArrowheads="1"/>
          </p:cNvSpPr>
          <p:nvPr/>
        </p:nvSpPr>
        <p:spPr bwMode="auto">
          <a:xfrm>
            <a:off x="827088" y="4772025"/>
            <a:ext cx="7200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rgbClr val="FF0000"/>
                </a:solidFill>
                <a:latin typeface="Times New Roman" pitchFamily="18" charset="0"/>
                <a:ea typeface="华文中宋" pitchFamily="2" charset="-122"/>
              </a:rPr>
              <a:t>与普通钢比较有三个显著结构特点</a:t>
            </a:r>
            <a:r>
              <a:rPr lang="zh-CN" altLang="en-US" sz="2400">
                <a:latin typeface="Times New Roman" pitchFamily="18" charset="0"/>
                <a:ea typeface="华文中宋" pitchFamily="2" charset="-122"/>
              </a:rPr>
              <a:t>：</a:t>
            </a:r>
          </a:p>
        </p:txBody>
      </p:sp>
      <p:sp>
        <p:nvSpPr>
          <p:cNvPr id="34830" name="TextBox 4"/>
          <p:cNvSpPr txBox="1">
            <a:spLocks noChangeArrowheads="1"/>
          </p:cNvSpPr>
          <p:nvPr/>
        </p:nvSpPr>
        <p:spPr bwMode="auto">
          <a:xfrm>
            <a:off x="1368425" y="5133975"/>
            <a:ext cx="78120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b="1">
                <a:latin typeface="楷体_GB2312"/>
                <a:ea typeface="楷体_GB2312"/>
                <a:cs typeface="楷体_GB2312"/>
              </a:rPr>
              <a:t>① </a:t>
            </a:r>
            <a:r>
              <a:rPr lang="zh-CN" altLang="en-US" sz="2400" b="1">
                <a:latin typeface="楷体_GB2312"/>
                <a:ea typeface="楷体_GB2312"/>
                <a:cs typeface="楷体_GB2312"/>
              </a:rPr>
              <a:t>超级钢的晶粒结构均匀化程度更高；</a:t>
            </a:r>
          </a:p>
          <a:p>
            <a:pPr eaLnBrk="1" hangingPunct="1">
              <a:lnSpc>
                <a:spcPct val="125000"/>
              </a:lnSpc>
            </a:pPr>
            <a:r>
              <a:rPr lang="zh-CN" altLang="en-US" sz="2400" b="1">
                <a:latin typeface="楷体_GB2312"/>
                <a:ea typeface="楷体_GB2312"/>
                <a:cs typeface="楷体_GB2312"/>
              </a:rPr>
              <a:t>② 降低了结构中杂质和缺陷数量，使材料纯度更高；</a:t>
            </a:r>
          </a:p>
          <a:p>
            <a:pPr eaLnBrk="1" hangingPunct="1">
              <a:lnSpc>
                <a:spcPct val="125000"/>
              </a:lnSpc>
            </a:pPr>
            <a:r>
              <a:rPr lang="en-US" altLang="en-US" sz="2400" b="1">
                <a:latin typeface="楷体_GB2312"/>
                <a:ea typeface="楷体_GB2312"/>
                <a:cs typeface="楷体_GB2312"/>
              </a:rPr>
              <a:t>③</a:t>
            </a:r>
            <a:r>
              <a:rPr lang="zh-CN" altLang="en-US" sz="2400" b="1">
                <a:latin typeface="楷体_GB2312"/>
                <a:ea typeface="楷体_GB2312"/>
                <a:cs typeface="楷体_GB2312"/>
              </a:rPr>
              <a:t> 细化材料的结构使晶粒更小。</a:t>
            </a:r>
          </a:p>
        </p:txBody>
      </p:sp>
      <p:sp>
        <p:nvSpPr>
          <p:cNvPr id="34831" name="AutoShape 15"/>
          <p:cNvSpPr>
            <a:spLocks/>
          </p:cNvSpPr>
          <p:nvPr/>
        </p:nvSpPr>
        <p:spPr bwMode="auto">
          <a:xfrm>
            <a:off x="1225550" y="5419725"/>
            <a:ext cx="144463" cy="1008063"/>
          </a:xfrm>
          <a:prstGeom prst="leftBrace">
            <a:avLst>
              <a:gd name="adj1" fmla="val 58150"/>
              <a:gd name="adj2" fmla="val 50000"/>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34832" name="Rectangle 16"/>
          <p:cNvSpPr>
            <a:spLocks noChangeArrowheads="1"/>
          </p:cNvSpPr>
          <p:nvPr/>
        </p:nvSpPr>
        <p:spPr bwMode="auto">
          <a:xfrm>
            <a:off x="684213" y="333375"/>
            <a:ext cx="3384550" cy="527050"/>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8"/>
                                        </p:tgtEl>
                                        <p:attrNameLst>
                                          <p:attrName>style.visibility</p:attrName>
                                        </p:attrNameLst>
                                      </p:cBhvr>
                                      <p:to>
                                        <p:strVal val="visible"/>
                                      </p:to>
                                    </p:set>
                                    <p:animEffect transition="in" filter="blinds(horizontal)">
                                      <p:cBhvr>
                                        <p:cTn id="7" dur="500"/>
                                        <p:tgtEl>
                                          <p:spTgt spid="348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827"/>
                                        </p:tgtEl>
                                        <p:attrNameLst>
                                          <p:attrName>style.visibility</p:attrName>
                                        </p:attrNameLst>
                                      </p:cBhvr>
                                      <p:to>
                                        <p:strVal val="visible"/>
                                      </p:to>
                                    </p:set>
                                    <p:animEffect transition="in" filter="blinds(horizontal)">
                                      <p:cBhvr>
                                        <p:cTn id="10" dur="500"/>
                                        <p:tgtEl>
                                          <p:spTgt spid="348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4829"/>
                                        </p:tgtEl>
                                        <p:attrNameLst>
                                          <p:attrName>style.visibility</p:attrName>
                                        </p:attrNameLst>
                                      </p:cBhvr>
                                      <p:to>
                                        <p:strVal val="visible"/>
                                      </p:to>
                                    </p:set>
                                    <p:animEffect transition="in" filter="slide(fromBottom)">
                                      <p:cBhvr>
                                        <p:cTn id="15" dur="500"/>
                                        <p:tgtEl>
                                          <p:spTgt spid="34829"/>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4830"/>
                                        </p:tgtEl>
                                        <p:attrNameLst>
                                          <p:attrName>style.visibility</p:attrName>
                                        </p:attrNameLst>
                                      </p:cBhvr>
                                      <p:to>
                                        <p:strVal val="visible"/>
                                      </p:to>
                                    </p:set>
                                    <p:animEffect transition="in" filter="slide(fromBottom)">
                                      <p:cBhvr>
                                        <p:cTn id="18" dur="500"/>
                                        <p:tgtEl>
                                          <p:spTgt spid="3483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4831"/>
                                        </p:tgtEl>
                                        <p:attrNameLst>
                                          <p:attrName>style.visibility</p:attrName>
                                        </p:attrNameLst>
                                      </p:cBhvr>
                                      <p:to>
                                        <p:strVal val="visible"/>
                                      </p:to>
                                    </p:set>
                                    <p:animEffect transition="in" filter="slide(fromBottom)">
                                      <p:cBhvr>
                                        <p:cTn id="21" dur="5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p:bldP spid="34828" grpId="0"/>
      <p:bldP spid="34829" grpId="0"/>
      <p:bldP spid="34830" grpId="0"/>
      <p:bldP spid="34831"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灯片编号占位符 1"/>
          <p:cNvSpPr>
            <a:spLocks noGrp="1"/>
          </p:cNvSpPr>
          <p:nvPr>
            <p:ph type="sldNum" sz="quarter" idx="12"/>
          </p:nvPr>
        </p:nvSpPr>
        <p:spPr/>
        <p:txBody>
          <a:bodyPr/>
          <a:lstStyle/>
          <a:p>
            <a:pPr>
              <a:defRPr/>
            </a:pPr>
            <a:fld id="{57756E24-B821-4BBD-B7C1-D4A4C1C6563E}" type="slidenum">
              <a:rPr lang="en-US" altLang="zh-CN"/>
              <a:pPr>
                <a:defRPr/>
              </a:pPr>
              <a:t>104</a:t>
            </a:fld>
            <a:endParaRPr lang="en-US" altLang="zh-CN"/>
          </a:p>
        </p:txBody>
      </p:sp>
      <p:sp>
        <p:nvSpPr>
          <p:cNvPr id="25603" name="TextBox 3"/>
          <p:cNvSpPr txBox="1">
            <a:spLocks noChangeArrowheads="1"/>
          </p:cNvSpPr>
          <p:nvPr/>
        </p:nvSpPr>
        <p:spPr bwMode="auto">
          <a:xfrm>
            <a:off x="827088" y="739775"/>
            <a:ext cx="626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rgbClr val="FF0000"/>
                </a:solidFill>
                <a:latin typeface="Times New Roman" pitchFamily="18" charset="0"/>
                <a:ea typeface="华文中宋" pitchFamily="2" charset="-122"/>
              </a:rPr>
              <a:t>超级钢的应用</a:t>
            </a:r>
          </a:p>
        </p:txBody>
      </p:sp>
      <p:sp>
        <p:nvSpPr>
          <p:cNvPr id="25604" name="TextBox 4"/>
          <p:cNvSpPr txBox="1">
            <a:spLocks noChangeArrowheads="1"/>
          </p:cNvSpPr>
          <p:nvPr/>
        </p:nvSpPr>
        <p:spPr bwMode="auto">
          <a:xfrm>
            <a:off x="3492500" y="765175"/>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a:latin typeface="Times New Roman" pitchFamily="18" charset="0"/>
                <a:ea typeface="楷体_GB2312"/>
                <a:cs typeface="楷体_GB2312"/>
              </a:rPr>
              <a:t>——</a:t>
            </a:r>
            <a:r>
              <a:rPr lang="zh-CN" altLang="en-US" sz="2400" b="1">
                <a:latin typeface="Times New Roman" pitchFamily="18" charset="0"/>
                <a:ea typeface="楷体_GB2312"/>
                <a:cs typeface="楷体_GB2312"/>
              </a:rPr>
              <a:t>汽车制造业</a:t>
            </a:r>
          </a:p>
        </p:txBody>
      </p:sp>
      <p:sp>
        <p:nvSpPr>
          <p:cNvPr id="25605" name="矩形 8"/>
          <p:cNvSpPr>
            <a:spLocks noChangeArrowheads="1"/>
          </p:cNvSpPr>
          <p:nvPr/>
        </p:nvSpPr>
        <p:spPr bwMode="auto">
          <a:xfrm>
            <a:off x="510287" y="6360754"/>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latin typeface="Calibri" pitchFamily="34" charset="0"/>
                <a:ea typeface="华文中宋" pitchFamily="2" charset="-122"/>
              </a:rPr>
              <a:t>一汽用超级钢制造的卡车横梁</a:t>
            </a:r>
          </a:p>
        </p:txBody>
      </p:sp>
      <p:sp>
        <p:nvSpPr>
          <p:cNvPr id="25606" name="AutoShape 5" descr="C:\Users\admin\AppData\Roaming\Tencent\Users\22067504\QQ\WinTemp\RichOle\EGBBM+TAUH3LF83NUIGUJ.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latin typeface="Calibri" pitchFamily="34" charset="0"/>
            </a:endParaRPr>
          </a:p>
        </p:txBody>
      </p:sp>
      <p:sp>
        <p:nvSpPr>
          <p:cNvPr id="25607" name="AutoShape 6" descr="C:\Users\admin\AppData\Roaming\Tencent\Users\22067504\QQ\WinTemp\RichOle\EGBBM+TAUH3LF83NUIGUJ.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latin typeface="Calibri" pitchFamily="34" charset="0"/>
            </a:endParaRPr>
          </a:p>
        </p:txBody>
      </p:sp>
      <p:pic>
        <p:nvPicPr>
          <p:cNvPr id="25608" name="Picture 7" descr="C:\Users\admin\AppData\Roaming\Tencent\Users\22067504\QQ\WinTemp\RichOle\(DZU3LCHU5EA_LV52%D1{B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8319" y="3898600"/>
            <a:ext cx="4720394" cy="295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9" name="Group 12"/>
          <p:cNvGrpSpPr>
            <a:grpSpLocks/>
          </p:cNvGrpSpPr>
          <p:nvPr/>
        </p:nvGrpSpPr>
        <p:grpSpPr bwMode="auto">
          <a:xfrm>
            <a:off x="304800" y="1196975"/>
            <a:ext cx="8443913" cy="2676225"/>
            <a:chOff x="567" y="754"/>
            <a:chExt cx="4944" cy="1611"/>
          </a:xfrm>
        </p:grpSpPr>
        <p:pic>
          <p:nvPicPr>
            <p:cNvPr id="25612" name="Picture 1" descr="C:\Users\admin\AppData\Roaming\Tencent\Users\22067504\QQ\WinTemp\RichOle\EY9X$F4SJU_PB)T~ECL`A5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754"/>
              <a:ext cx="4944" cy="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Rectangle 10"/>
            <p:cNvSpPr>
              <a:spLocks noChangeArrowheads="1"/>
            </p:cNvSpPr>
            <p:nvPr/>
          </p:nvSpPr>
          <p:spPr bwMode="auto">
            <a:xfrm>
              <a:off x="2880" y="1416"/>
              <a:ext cx="454" cy="2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algn="ctr"/>
              <a:r>
                <a:rPr lang="zh-CN" altLang="en-US" sz="2000" b="1">
                  <a:solidFill>
                    <a:srgbClr val="4D4D4D"/>
                  </a:solidFill>
                  <a:ea typeface="楷体_GB2312"/>
                  <a:cs typeface="楷体_GB2312"/>
                </a:rPr>
                <a:t>（如图）</a:t>
              </a:r>
            </a:p>
          </p:txBody>
        </p:sp>
      </p:grpSp>
      <p:pic>
        <p:nvPicPr>
          <p:cNvPr id="25610" name="Picture 14" descr="xin_eaa3f0fe4a8d4fec96d93c56a2ebd26b_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98601"/>
            <a:ext cx="3619252" cy="24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15"/>
          <p:cNvSpPr>
            <a:spLocks noChangeArrowheads="1"/>
          </p:cNvSpPr>
          <p:nvPr/>
        </p:nvSpPr>
        <p:spPr bwMode="auto">
          <a:xfrm>
            <a:off x="755650" y="44450"/>
            <a:ext cx="3384550" cy="527050"/>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灯片编号占位符 1"/>
          <p:cNvSpPr>
            <a:spLocks noGrp="1"/>
          </p:cNvSpPr>
          <p:nvPr>
            <p:ph type="sldNum" sz="quarter" idx="12"/>
          </p:nvPr>
        </p:nvSpPr>
        <p:spPr/>
        <p:txBody>
          <a:bodyPr/>
          <a:lstStyle/>
          <a:p>
            <a:pPr>
              <a:defRPr/>
            </a:pPr>
            <a:fld id="{3CC9842C-F342-4352-A6DB-4A6723808190}" type="slidenum">
              <a:rPr lang="en-US" altLang="zh-CN"/>
              <a:pPr>
                <a:defRPr/>
              </a:pPr>
              <a:t>105</a:t>
            </a:fld>
            <a:endParaRPr lang="en-US" altLang="zh-CN"/>
          </a:p>
        </p:txBody>
      </p:sp>
      <p:sp>
        <p:nvSpPr>
          <p:cNvPr id="26627" name="TextBox 3"/>
          <p:cNvSpPr txBox="1">
            <a:spLocks noChangeArrowheads="1"/>
          </p:cNvSpPr>
          <p:nvPr/>
        </p:nvSpPr>
        <p:spPr bwMode="auto">
          <a:xfrm>
            <a:off x="755650" y="836613"/>
            <a:ext cx="626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rgbClr val="FF0000"/>
                </a:solidFill>
                <a:latin typeface="Times New Roman" pitchFamily="18" charset="0"/>
                <a:ea typeface="华文中宋" pitchFamily="2" charset="-122"/>
              </a:rPr>
              <a:t>超级钢的应用</a:t>
            </a:r>
          </a:p>
        </p:txBody>
      </p:sp>
      <p:sp>
        <p:nvSpPr>
          <p:cNvPr id="26628" name="TextBox 4"/>
          <p:cNvSpPr txBox="1">
            <a:spLocks noChangeArrowheads="1"/>
          </p:cNvSpPr>
          <p:nvPr/>
        </p:nvSpPr>
        <p:spPr bwMode="auto">
          <a:xfrm>
            <a:off x="3563938" y="836613"/>
            <a:ext cx="3167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a:latin typeface="Times New Roman" pitchFamily="18" charset="0"/>
                <a:ea typeface="楷体_GB2312"/>
                <a:cs typeface="楷体_GB2312"/>
              </a:rPr>
              <a:t>——</a:t>
            </a:r>
            <a:r>
              <a:rPr lang="zh-CN" altLang="en-US" sz="2400" b="1">
                <a:latin typeface="Times New Roman" pitchFamily="18" charset="0"/>
                <a:ea typeface="楷体_GB2312"/>
                <a:cs typeface="楷体_GB2312"/>
              </a:rPr>
              <a:t>建筑业</a:t>
            </a:r>
          </a:p>
        </p:txBody>
      </p:sp>
      <p:sp>
        <p:nvSpPr>
          <p:cNvPr id="26629" name="AutoShape 5" descr="C:\Users\admin\AppData\Roaming\Tencent\Users\22067504\QQ\WinTemp\RichOle\EGBBM+TAUH3LF83NUIGUJ.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latin typeface="Calibri" pitchFamily="34" charset="0"/>
            </a:endParaRPr>
          </a:p>
        </p:txBody>
      </p:sp>
      <p:sp>
        <p:nvSpPr>
          <p:cNvPr id="26630" name="AutoShape 6" descr="C:\Users\admin\AppData\Roaming\Tencent\Users\22067504\QQ\WinTemp\RichOle\EGBBM+TAUH3LF83NUIGUJ.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latin typeface="Calibri" pitchFamily="34" charset="0"/>
            </a:endParaRPr>
          </a:p>
        </p:txBody>
      </p:sp>
      <p:sp>
        <p:nvSpPr>
          <p:cNvPr id="15368" name="TextBox 9"/>
          <p:cNvSpPr txBox="1">
            <a:spLocks noChangeArrowheads="1"/>
          </p:cNvSpPr>
          <p:nvPr/>
        </p:nvSpPr>
        <p:spPr bwMode="auto">
          <a:xfrm>
            <a:off x="863600" y="6165850"/>
            <a:ext cx="8280400" cy="466725"/>
          </a:xfrm>
          <a:prstGeom prst="rect">
            <a:avLst/>
          </a:prstGeom>
          <a:solidFill>
            <a:srgbClr val="FFFF99"/>
          </a:solidFill>
          <a:ln w="9525">
            <a:solidFill>
              <a:srgbClr val="FFFF99"/>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latin typeface="Times New Roman" pitchFamily="18" charset="0"/>
                <a:ea typeface="楷体_GB2312"/>
                <a:cs typeface="楷体_GB2312"/>
              </a:rPr>
              <a:t>低成本高强度的超级钢筋建材将为建筑业提供有力的支撑！</a:t>
            </a:r>
          </a:p>
        </p:txBody>
      </p:sp>
      <p:sp>
        <p:nvSpPr>
          <p:cNvPr id="26632" name="Text Box 10"/>
          <p:cNvSpPr txBox="1">
            <a:spLocks noChangeArrowheads="1"/>
          </p:cNvSpPr>
          <p:nvPr/>
        </p:nvSpPr>
        <p:spPr bwMode="auto">
          <a:xfrm>
            <a:off x="900113" y="1341438"/>
            <a:ext cx="77755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15000"/>
              </a:lnSpc>
              <a:spcBef>
                <a:spcPct val="50000"/>
              </a:spcBef>
            </a:pPr>
            <a:r>
              <a:rPr lang="en-US" altLang="zh-CN" sz="2400" b="1">
                <a:latin typeface="Times New Roman" pitchFamily="18" charset="0"/>
                <a:ea typeface="华文中宋" pitchFamily="2" charset="-122"/>
              </a:rPr>
              <a:t>         </a:t>
            </a:r>
            <a:r>
              <a:rPr lang="zh-CN" altLang="en-US" sz="2400" b="1">
                <a:latin typeface="楷体_GB2312"/>
                <a:ea typeface="楷体_GB2312"/>
                <a:cs typeface="楷体_GB2312"/>
              </a:rPr>
              <a:t>目前的主要建筑用钢为</a:t>
            </a:r>
            <a:r>
              <a:rPr lang="en-US" altLang="zh-CN" sz="2400" b="1">
                <a:solidFill>
                  <a:srgbClr val="0000CC"/>
                </a:solidFill>
                <a:latin typeface="楷体_GB2312"/>
                <a:ea typeface="楷体_GB2312"/>
                <a:cs typeface="楷体_GB2312"/>
              </a:rPr>
              <a:t>Q235 </a:t>
            </a:r>
            <a:r>
              <a:rPr lang="zh-CN" altLang="en-US" sz="2400" b="1">
                <a:solidFill>
                  <a:srgbClr val="0000CC"/>
                </a:solidFill>
                <a:latin typeface="楷体_GB2312"/>
                <a:ea typeface="楷体_GB2312"/>
                <a:cs typeface="楷体_GB2312"/>
              </a:rPr>
              <a:t>和</a:t>
            </a:r>
            <a:r>
              <a:rPr lang="en-US" altLang="zh-CN" sz="2400" b="1">
                <a:solidFill>
                  <a:srgbClr val="0000CC"/>
                </a:solidFill>
                <a:latin typeface="楷体_GB2312"/>
                <a:ea typeface="楷体_GB2312"/>
                <a:cs typeface="楷体_GB2312"/>
              </a:rPr>
              <a:t>Q345</a:t>
            </a:r>
            <a:r>
              <a:rPr lang="en-US" altLang="zh-CN" sz="2400" b="1">
                <a:latin typeface="楷体_GB2312"/>
                <a:ea typeface="楷体_GB2312"/>
                <a:cs typeface="楷体_GB2312"/>
              </a:rPr>
              <a:t>(</a:t>
            </a:r>
            <a:r>
              <a:rPr lang="zh-CN" altLang="en-US" sz="2400" b="1">
                <a:latin typeface="楷体_GB2312"/>
                <a:ea typeface="楷体_GB2312"/>
                <a:cs typeface="楷体_GB2312"/>
              </a:rPr>
              <a:t>相当于</a:t>
            </a:r>
            <a:r>
              <a:rPr lang="en-US" altLang="zh-CN" sz="2400" b="1">
                <a:latin typeface="楷体_GB2312"/>
                <a:ea typeface="楷体_GB2312"/>
                <a:cs typeface="楷体_GB2312"/>
              </a:rPr>
              <a:t>490MPa </a:t>
            </a:r>
            <a:r>
              <a:rPr lang="zh-CN" altLang="en-US" sz="2400" b="1">
                <a:latin typeface="楷体_GB2312"/>
                <a:ea typeface="楷体_GB2312"/>
                <a:cs typeface="楷体_GB2312"/>
              </a:rPr>
              <a:t>级</a:t>
            </a:r>
            <a:r>
              <a:rPr lang="en-US" altLang="zh-CN" sz="2400" b="1">
                <a:latin typeface="楷体_GB2312"/>
                <a:ea typeface="楷体_GB2312"/>
                <a:cs typeface="楷体_GB2312"/>
              </a:rPr>
              <a:t>)</a:t>
            </a:r>
            <a:r>
              <a:rPr lang="zh-CN" altLang="en-US" sz="2400" b="1">
                <a:latin typeface="楷体_GB2312"/>
                <a:ea typeface="楷体_GB2312"/>
                <a:cs typeface="楷体_GB2312"/>
              </a:rPr>
              <a:t>。北京奥运会体育场</a:t>
            </a:r>
            <a:r>
              <a:rPr lang="en-US" altLang="zh-CN" sz="2400" b="1">
                <a:latin typeface="华文中宋" pitchFamily="2" charset="-122"/>
                <a:ea typeface="楷体_GB2312"/>
                <a:cs typeface="楷体_GB2312"/>
              </a:rPr>
              <a:t>—</a:t>
            </a:r>
            <a:r>
              <a:rPr lang="zh-CN" altLang="en-US" sz="2400" b="1">
                <a:solidFill>
                  <a:srgbClr val="0000CC"/>
                </a:solidFill>
                <a:latin typeface="楷体_GB2312"/>
                <a:ea typeface="楷体_GB2312"/>
                <a:cs typeface="楷体_GB2312"/>
              </a:rPr>
              <a:t>鸟巢</a:t>
            </a:r>
            <a:r>
              <a:rPr lang="zh-CN" altLang="en-US" sz="2400" b="1">
                <a:latin typeface="楷体_GB2312"/>
                <a:ea typeface="楷体_GB2312"/>
                <a:cs typeface="楷体_GB2312"/>
              </a:rPr>
              <a:t>和</a:t>
            </a:r>
            <a:r>
              <a:rPr lang="zh-CN" altLang="en-US" sz="2400" b="1">
                <a:solidFill>
                  <a:srgbClr val="0000CC"/>
                </a:solidFill>
                <a:latin typeface="楷体_GB2312"/>
                <a:ea typeface="楷体_GB2312"/>
                <a:cs typeface="楷体_GB2312"/>
              </a:rPr>
              <a:t>央视新大楼</a:t>
            </a:r>
            <a:r>
              <a:rPr lang="zh-CN" altLang="en-US" sz="2400" b="1">
                <a:latin typeface="楷体_GB2312"/>
                <a:ea typeface="楷体_GB2312"/>
                <a:cs typeface="楷体_GB2312"/>
              </a:rPr>
              <a:t>也大量使用了</a:t>
            </a:r>
            <a:r>
              <a:rPr lang="en-US" altLang="zh-CN" sz="2400" b="1">
                <a:latin typeface="楷体_GB2312"/>
                <a:ea typeface="楷体_GB2312"/>
                <a:cs typeface="楷体_GB2312"/>
              </a:rPr>
              <a:t>Q420</a:t>
            </a:r>
            <a:r>
              <a:rPr lang="zh-CN" altLang="en-US" sz="2400" b="1">
                <a:latin typeface="楷体_GB2312"/>
                <a:ea typeface="楷体_GB2312"/>
                <a:cs typeface="楷体_GB2312"/>
              </a:rPr>
              <a:t>和</a:t>
            </a:r>
            <a:r>
              <a:rPr lang="en-US" altLang="zh-CN" sz="2400" b="1">
                <a:latin typeface="楷体_GB2312"/>
                <a:ea typeface="楷体_GB2312"/>
                <a:cs typeface="楷体_GB2312"/>
              </a:rPr>
              <a:t>Q460</a:t>
            </a:r>
            <a:r>
              <a:rPr lang="zh-CN" altLang="en-US" sz="2400" b="1">
                <a:latin typeface="楷体_GB2312"/>
                <a:ea typeface="楷体_GB2312"/>
                <a:cs typeface="楷体_GB2312"/>
              </a:rPr>
              <a:t>等高强度钢材。 </a:t>
            </a:r>
          </a:p>
        </p:txBody>
      </p:sp>
      <p:sp>
        <p:nvSpPr>
          <p:cNvPr id="15371" name="Rectangle 11"/>
          <p:cNvSpPr>
            <a:spLocks noChangeArrowheads="1"/>
          </p:cNvSpPr>
          <p:nvPr/>
        </p:nvSpPr>
        <p:spPr bwMode="auto">
          <a:xfrm>
            <a:off x="827088" y="2708275"/>
            <a:ext cx="35290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nSpc>
                <a:spcPct val="110000"/>
              </a:lnSpc>
            </a:pPr>
            <a:r>
              <a:rPr lang="en-US" altLang="zh-CN" sz="2400" b="1">
                <a:latin typeface="楷体_GB2312"/>
                <a:ea typeface="楷体_GB2312"/>
                <a:cs typeface="楷体_GB2312"/>
              </a:rPr>
              <a:t>    </a:t>
            </a:r>
            <a:r>
              <a:rPr lang="zh-CN" altLang="en-US" sz="2400" b="1">
                <a:latin typeface="楷体_GB2312"/>
                <a:ea typeface="楷体_GB2312"/>
                <a:cs typeface="楷体_GB2312"/>
              </a:rPr>
              <a:t>广州新电视塔全部采用高强钢，总重</a:t>
            </a:r>
            <a:r>
              <a:rPr lang="en-US" altLang="zh-CN" sz="2400" b="1">
                <a:latin typeface="楷体_GB2312"/>
                <a:ea typeface="楷体_GB2312"/>
                <a:cs typeface="楷体_GB2312"/>
              </a:rPr>
              <a:t>5.5</a:t>
            </a:r>
            <a:r>
              <a:rPr lang="zh-CN" altLang="en-US" sz="2400" b="1">
                <a:latin typeface="楷体_GB2312"/>
                <a:ea typeface="楷体_GB2312"/>
                <a:cs typeface="楷体_GB2312"/>
              </a:rPr>
              <a:t>万吨，外筒大约</a:t>
            </a:r>
            <a:r>
              <a:rPr lang="en-US" altLang="zh-CN" sz="2400" b="1">
                <a:latin typeface="楷体_GB2312"/>
                <a:ea typeface="楷体_GB2312"/>
                <a:cs typeface="楷体_GB2312"/>
              </a:rPr>
              <a:t>3</a:t>
            </a:r>
            <a:r>
              <a:rPr lang="zh-CN" altLang="en-US" sz="2400" b="1">
                <a:latin typeface="楷体_GB2312"/>
                <a:ea typeface="楷体_GB2312"/>
                <a:cs typeface="楷体_GB2312"/>
              </a:rPr>
              <a:t>万吨，混凝土</a:t>
            </a:r>
            <a:r>
              <a:rPr lang="en-US" altLang="zh-CN" sz="2400" b="1">
                <a:latin typeface="楷体_GB2312"/>
                <a:ea typeface="楷体_GB2312"/>
                <a:cs typeface="楷体_GB2312"/>
              </a:rPr>
              <a:t>15</a:t>
            </a:r>
            <a:r>
              <a:rPr lang="zh-CN" altLang="en-US" sz="2400" b="1">
                <a:latin typeface="楷体_GB2312"/>
                <a:ea typeface="楷体_GB2312"/>
                <a:cs typeface="楷体_GB2312"/>
              </a:rPr>
              <a:t>万立方米，电视塔的总重量达到</a:t>
            </a:r>
            <a:r>
              <a:rPr lang="en-US" altLang="zh-CN" sz="2400" b="1">
                <a:latin typeface="楷体_GB2312"/>
                <a:ea typeface="楷体_GB2312"/>
                <a:cs typeface="楷体_GB2312"/>
              </a:rPr>
              <a:t>10</a:t>
            </a:r>
            <a:r>
              <a:rPr lang="zh-CN" altLang="en-US" sz="2400" b="1">
                <a:latin typeface="楷体_GB2312"/>
                <a:ea typeface="楷体_GB2312"/>
                <a:cs typeface="楷体_GB2312"/>
              </a:rPr>
              <a:t>万吨以上。</a:t>
            </a:r>
            <a:r>
              <a:rPr lang="zh-CN" altLang="en-US" sz="2400" b="1">
                <a:solidFill>
                  <a:srgbClr val="00CC00"/>
                </a:solidFill>
                <a:latin typeface="楷体_GB2312"/>
                <a:ea typeface="楷体_GB2312"/>
                <a:cs typeface="楷体_GB2312"/>
              </a:rPr>
              <a:t> </a:t>
            </a:r>
            <a:r>
              <a:rPr lang="zh-CN" altLang="en-US" sz="2400" b="1">
                <a:ea typeface="楷体_GB2312"/>
                <a:cs typeface="楷体_GB2312"/>
              </a:rPr>
              <a:t>“</a:t>
            </a:r>
            <a:r>
              <a:rPr lang="zh-CN" altLang="en-US" sz="2400" b="1">
                <a:latin typeface="楷体_GB2312"/>
                <a:ea typeface="楷体_GB2312"/>
                <a:cs typeface="楷体_GB2312"/>
              </a:rPr>
              <a:t>细腰</a:t>
            </a:r>
            <a:r>
              <a:rPr lang="zh-CN" altLang="en-US" sz="2400" b="1">
                <a:ea typeface="楷体_GB2312"/>
                <a:cs typeface="楷体_GB2312"/>
              </a:rPr>
              <a:t>”</a:t>
            </a:r>
            <a:r>
              <a:rPr lang="zh-CN" altLang="en-US" sz="2400" b="1">
                <a:latin typeface="楷体_GB2312"/>
                <a:ea typeface="楷体_GB2312"/>
                <a:cs typeface="楷体_GB2312"/>
              </a:rPr>
              <a:t>最小处直径仅</a:t>
            </a:r>
            <a:r>
              <a:rPr lang="en-US" altLang="zh-CN" sz="2400" b="1">
                <a:latin typeface="楷体_GB2312"/>
                <a:ea typeface="楷体_GB2312"/>
                <a:cs typeface="楷体_GB2312"/>
              </a:rPr>
              <a:t>30</a:t>
            </a:r>
            <a:r>
              <a:rPr lang="zh-CN" altLang="en-US" sz="2400" b="1">
                <a:latin typeface="楷体_GB2312"/>
                <a:ea typeface="楷体_GB2312"/>
                <a:cs typeface="楷体_GB2312"/>
              </a:rPr>
              <a:t>多米，可抗</a:t>
            </a:r>
            <a:r>
              <a:rPr lang="en-US" altLang="zh-CN" sz="2400" b="1">
                <a:latin typeface="楷体_GB2312"/>
                <a:ea typeface="楷体_GB2312"/>
                <a:cs typeface="楷体_GB2312"/>
              </a:rPr>
              <a:t>8</a:t>
            </a:r>
            <a:r>
              <a:rPr lang="zh-CN" altLang="en-US" sz="2400" b="1">
                <a:latin typeface="楷体_GB2312"/>
                <a:ea typeface="楷体_GB2312"/>
                <a:cs typeface="楷体_GB2312"/>
              </a:rPr>
              <a:t>级地震 。</a:t>
            </a:r>
          </a:p>
        </p:txBody>
      </p:sp>
      <p:pic>
        <p:nvPicPr>
          <p:cNvPr id="15372" name="Picture 12" descr="3719294585_6619ce18a0_o"/>
          <p:cNvPicPr>
            <a:picLocks noChangeAspect="1" noChangeArrowheads="1"/>
          </p:cNvPicPr>
          <p:nvPr/>
        </p:nvPicPr>
        <p:blipFill>
          <a:blip r:embed="rId2" cstate="print">
            <a:extLst>
              <a:ext uri="{28A0092B-C50C-407E-A947-70E740481C1C}">
                <a14:useLocalDpi xmlns:a14="http://schemas.microsoft.com/office/drawing/2010/main" val="0"/>
              </a:ext>
            </a:extLst>
          </a:blip>
          <a:srcRect l="9502"/>
          <a:stretch>
            <a:fillRect/>
          </a:stretch>
        </p:blipFill>
        <p:spPr bwMode="auto">
          <a:xfrm>
            <a:off x="4500563" y="2852738"/>
            <a:ext cx="273685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9" descr="1226625025491cd001831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3716338"/>
            <a:ext cx="233997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13"/>
          <p:cNvSpPr>
            <a:spLocks noChangeArrowheads="1"/>
          </p:cNvSpPr>
          <p:nvPr/>
        </p:nvSpPr>
        <p:spPr bwMode="auto">
          <a:xfrm>
            <a:off x="755650" y="44450"/>
            <a:ext cx="3384550" cy="527050"/>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71"/>
                                        </p:tgtEl>
                                        <p:attrNameLst>
                                          <p:attrName>style.visibility</p:attrName>
                                        </p:attrNameLst>
                                      </p:cBhvr>
                                      <p:to>
                                        <p:strVal val="visible"/>
                                      </p:to>
                                    </p:set>
                                    <p:animEffect transition="in" filter="blinds(horizontal)">
                                      <p:cBhvr>
                                        <p:cTn id="7" dur="500"/>
                                        <p:tgtEl>
                                          <p:spTgt spid="15371"/>
                                        </p:tgtEl>
                                      </p:cBhvr>
                                    </p:animEffect>
                                  </p:childTnLst>
                                </p:cTn>
                              </p:par>
                              <p:par>
                                <p:cTn id="8" presetID="3" presetClass="entr" presetSubtype="10" fill="hold" nodeType="withEffect">
                                  <p:stCondLst>
                                    <p:cond delay="0"/>
                                  </p:stCondLst>
                                  <p:childTnLst>
                                    <p:set>
                                      <p:cBhvr>
                                        <p:cTn id="9" dur="1" fill="hold">
                                          <p:stCondLst>
                                            <p:cond delay="0"/>
                                          </p:stCondLst>
                                        </p:cTn>
                                        <p:tgtEl>
                                          <p:spTgt spid="15372"/>
                                        </p:tgtEl>
                                        <p:attrNameLst>
                                          <p:attrName>style.visibility</p:attrName>
                                        </p:attrNameLst>
                                      </p:cBhvr>
                                      <p:to>
                                        <p:strVal val="visible"/>
                                      </p:to>
                                    </p:set>
                                    <p:animEffect transition="in" filter="blinds(horizontal)">
                                      <p:cBhvr>
                                        <p:cTn id="10" dur="500"/>
                                        <p:tgtEl>
                                          <p:spTgt spid="153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15368"/>
                                        </p:tgtEl>
                                        <p:attrNameLst>
                                          <p:attrName>style.visibility</p:attrName>
                                        </p:attrNameLst>
                                      </p:cBhvr>
                                      <p:to>
                                        <p:strVal val="visible"/>
                                      </p:to>
                                    </p:set>
                                    <p:anim calcmode="discrete" valueType="clr">
                                      <p:cBhvr override="childStyle">
                                        <p:cTn id="15" dur="80"/>
                                        <p:tgtEl>
                                          <p:spTgt spid="1536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5368"/>
                                        </p:tgtEl>
                                        <p:attrNameLst>
                                          <p:attrName>fillcolor</p:attrName>
                                        </p:attrNameLst>
                                      </p:cBhvr>
                                      <p:tavLst>
                                        <p:tav tm="0">
                                          <p:val>
                                            <p:clrVal>
                                              <a:schemeClr val="accent2"/>
                                            </p:clrVal>
                                          </p:val>
                                        </p:tav>
                                        <p:tav tm="50000">
                                          <p:val>
                                            <p:clrVal>
                                              <a:schemeClr val="hlink"/>
                                            </p:clrVal>
                                          </p:val>
                                        </p:tav>
                                      </p:tavLst>
                                    </p:anim>
                                    <p:set>
                                      <p:cBhvr>
                                        <p:cTn id="17" dur="80"/>
                                        <p:tgtEl>
                                          <p:spTgt spid="153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71"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灯片编号占位符 1"/>
          <p:cNvSpPr>
            <a:spLocks noGrp="1"/>
          </p:cNvSpPr>
          <p:nvPr>
            <p:ph type="sldNum" sz="quarter" idx="12"/>
          </p:nvPr>
        </p:nvSpPr>
        <p:spPr/>
        <p:txBody>
          <a:bodyPr/>
          <a:lstStyle/>
          <a:p>
            <a:pPr>
              <a:defRPr/>
            </a:pPr>
            <a:fld id="{756E2291-63ED-4434-82D4-2D184A4F8D1F}" type="slidenum">
              <a:rPr lang="en-US" altLang="zh-CN"/>
              <a:pPr>
                <a:defRPr/>
              </a:pPr>
              <a:t>106</a:t>
            </a:fld>
            <a:endParaRPr lang="en-US" altLang="zh-CN"/>
          </a:p>
        </p:txBody>
      </p:sp>
      <p:sp>
        <p:nvSpPr>
          <p:cNvPr id="20485" name="Rectangle 5"/>
          <p:cNvSpPr>
            <a:spLocks noChangeArrowheads="1"/>
          </p:cNvSpPr>
          <p:nvPr/>
        </p:nvSpPr>
        <p:spPr bwMode="auto">
          <a:xfrm>
            <a:off x="684213" y="728663"/>
            <a:ext cx="3889375" cy="519112"/>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
        <p:nvSpPr>
          <p:cNvPr id="27652" name="Rectangle 6"/>
          <p:cNvSpPr>
            <a:spLocks noChangeArrowheads="1"/>
          </p:cNvSpPr>
          <p:nvPr/>
        </p:nvSpPr>
        <p:spPr bwMode="auto">
          <a:xfrm>
            <a:off x="1231900" y="2251075"/>
            <a:ext cx="780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0000CC"/>
                </a:solidFill>
                <a:latin typeface="Times New Roman" pitchFamily="18" charset="0"/>
                <a:ea typeface="华文中宋" pitchFamily="2" charset="-122"/>
              </a:rPr>
              <a:t>铝合金</a:t>
            </a:r>
            <a:r>
              <a:rPr lang="zh-CN" altLang="en-US" sz="2400">
                <a:latin typeface="Times New Roman" pitchFamily="18" charset="0"/>
                <a:ea typeface="华文中宋" pitchFamily="2" charset="-122"/>
              </a:rPr>
              <a:t>材料工艺技术趋于成熟，</a:t>
            </a:r>
            <a:r>
              <a:rPr lang="zh-CN" altLang="en-US" sz="2400">
                <a:solidFill>
                  <a:srgbClr val="FF0000"/>
                </a:solidFill>
                <a:latin typeface="Times New Roman" pitchFamily="18" charset="0"/>
                <a:ea typeface="华文中宋" pitchFamily="2" charset="-122"/>
              </a:rPr>
              <a:t>高档铝材</a:t>
            </a:r>
            <a:r>
              <a:rPr lang="zh-CN" altLang="en-US" sz="2400">
                <a:latin typeface="Times New Roman" pitchFamily="18" charset="0"/>
                <a:ea typeface="华文中宋" pitchFamily="2" charset="-122"/>
              </a:rPr>
              <a:t>成为发展趋势。</a:t>
            </a:r>
          </a:p>
        </p:txBody>
      </p:sp>
      <p:grpSp>
        <p:nvGrpSpPr>
          <p:cNvPr id="27653" name="Group 13"/>
          <p:cNvGrpSpPr>
            <a:grpSpLocks/>
          </p:cNvGrpSpPr>
          <p:nvPr/>
        </p:nvGrpSpPr>
        <p:grpSpPr bwMode="auto">
          <a:xfrm>
            <a:off x="1231900" y="2871788"/>
            <a:ext cx="2133600" cy="3722194"/>
            <a:chOff x="876" y="1525"/>
            <a:chExt cx="1327" cy="2301"/>
          </a:xfrm>
        </p:grpSpPr>
        <p:pic>
          <p:nvPicPr>
            <p:cNvPr id="2766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1525"/>
              <a:ext cx="1312" cy="101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 y="2551"/>
              <a:ext cx="1327" cy="1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54" name="Group 17"/>
          <p:cNvGrpSpPr>
            <a:grpSpLocks/>
          </p:cNvGrpSpPr>
          <p:nvPr/>
        </p:nvGrpSpPr>
        <p:grpSpPr bwMode="auto">
          <a:xfrm>
            <a:off x="3412901" y="2871787"/>
            <a:ext cx="5334223" cy="3722195"/>
            <a:chOff x="2472" y="1570"/>
            <a:chExt cx="2993" cy="2069"/>
          </a:xfrm>
        </p:grpSpPr>
        <p:pic>
          <p:nvPicPr>
            <p:cNvPr id="2766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 y="1570"/>
              <a:ext cx="1497" cy="108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 y="2659"/>
              <a:ext cx="1497" cy="98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 y="1570"/>
              <a:ext cx="1496" cy="105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9" y="2641"/>
              <a:ext cx="1496" cy="99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655" name="Text Box 15"/>
          <p:cNvSpPr txBox="1">
            <a:spLocks noChangeArrowheads="1"/>
          </p:cNvSpPr>
          <p:nvPr/>
        </p:nvSpPr>
        <p:spPr bwMode="auto">
          <a:xfrm>
            <a:off x="1478771" y="6571521"/>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a:t>铸造铝合金</a:t>
            </a:r>
          </a:p>
        </p:txBody>
      </p:sp>
      <p:sp>
        <p:nvSpPr>
          <p:cNvPr id="27656" name="Text Box 16"/>
          <p:cNvSpPr txBox="1">
            <a:spLocks noChangeArrowheads="1"/>
          </p:cNvSpPr>
          <p:nvPr/>
        </p:nvSpPr>
        <p:spPr bwMode="auto">
          <a:xfrm>
            <a:off x="5548283" y="6542881"/>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a:t>变形铝合金</a:t>
            </a:r>
          </a:p>
        </p:txBody>
      </p:sp>
      <p:sp>
        <p:nvSpPr>
          <p:cNvPr id="27657" name="Text Box 18"/>
          <p:cNvSpPr txBox="1">
            <a:spLocks noChangeArrowheads="1"/>
          </p:cNvSpPr>
          <p:nvPr/>
        </p:nvSpPr>
        <p:spPr bwMode="auto">
          <a:xfrm>
            <a:off x="611188" y="1198563"/>
            <a:ext cx="8135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b="1" dirty="0">
                <a:latin typeface="楷体_GB2312"/>
                <a:ea typeface="楷体_GB2312"/>
                <a:cs typeface="楷体_GB2312"/>
              </a:rPr>
              <a:t>    </a:t>
            </a:r>
            <a:r>
              <a:rPr lang="zh-CN" altLang="en-US" sz="2400" b="1" dirty="0">
                <a:latin typeface="Times New Roman" pitchFamily="18" charset="0"/>
                <a:ea typeface="楷体_GB2312"/>
                <a:cs typeface="楷体_GB2312"/>
              </a:rPr>
              <a:t>铝的密度小（约</a:t>
            </a:r>
            <a:r>
              <a:rPr lang="en-US" altLang="zh-CN" sz="2400" b="1" dirty="0">
                <a:latin typeface="Times New Roman" pitchFamily="18" charset="0"/>
                <a:ea typeface="楷体_GB2312"/>
                <a:cs typeface="楷体_GB2312"/>
              </a:rPr>
              <a:t>2.7g/cm </a:t>
            </a:r>
            <a:r>
              <a:rPr lang="en-US" altLang="zh-CN" sz="2400" b="1" baseline="30000" dirty="0">
                <a:latin typeface="Times New Roman" pitchFamily="18" charset="0"/>
                <a:ea typeface="楷体_GB2312"/>
                <a:cs typeface="楷体_GB2312"/>
              </a:rPr>
              <a:t>3</a:t>
            </a:r>
            <a:r>
              <a:rPr lang="en-US" altLang="zh-CN" sz="2400" b="1" dirty="0">
                <a:latin typeface="Times New Roman" pitchFamily="18" charset="0"/>
                <a:ea typeface="楷体_GB2312"/>
                <a:cs typeface="楷体_GB2312"/>
              </a:rPr>
              <a:t> </a:t>
            </a:r>
            <a:r>
              <a:rPr lang="zh-CN" altLang="en-US" sz="2400" b="1" dirty="0">
                <a:latin typeface="Times New Roman" pitchFamily="18" charset="0"/>
                <a:ea typeface="楷体_GB2312"/>
                <a:cs typeface="楷体_GB2312"/>
              </a:rPr>
              <a:t>），熔点低（</a:t>
            </a:r>
            <a:r>
              <a:rPr lang="en-US" altLang="zh-CN" sz="2400" b="1" dirty="0">
                <a:latin typeface="Times New Roman" pitchFamily="18" charset="0"/>
                <a:ea typeface="楷体_GB2312"/>
                <a:cs typeface="楷体_GB2312"/>
              </a:rPr>
              <a:t>660℃</a:t>
            </a:r>
            <a:r>
              <a:rPr lang="zh-CN" altLang="en-US" sz="2400" b="1" dirty="0">
                <a:latin typeface="Times New Roman" pitchFamily="18" charset="0"/>
                <a:ea typeface="楷体_GB2312"/>
                <a:cs typeface="楷体_GB2312"/>
              </a:rPr>
              <a:t>），导电、导热性优良，无磁性。</a:t>
            </a:r>
          </a:p>
        </p:txBody>
      </p:sp>
      <p:sp>
        <p:nvSpPr>
          <p:cNvPr id="27658" name="Text Box 19"/>
          <p:cNvSpPr txBox="1">
            <a:spLocks noChangeArrowheads="1"/>
          </p:cNvSpPr>
          <p:nvPr/>
        </p:nvSpPr>
        <p:spPr bwMode="auto">
          <a:xfrm>
            <a:off x="2268538" y="260350"/>
            <a:ext cx="47498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  </a:t>
            </a:r>
            <a:r>
              <a:rPr lang="zh-CN" altLang="en-US" sz="2800" b="1">
                <a:latin typeface="Times New Roman" pitchFamily="18" charset="0"/>
                <a:ea typeface="华文中宋" pitchFamily="2" charset="-122"/>
              </a:rPr>
              <a:t>新型金属结构材料</a:t>
            </a:r>
          </a:p>
        </p:txBody>
      </p:sp>
      <p:pic>
        <p:nvPicPr>
          <p:cNvPr id="27659" name="Picture 20" descr="Gear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04138" y="0"/>
            <a:ext cx="143986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灯片编号占位符 1"/>
          <p:cNvSpPr>
            <a:spLocks noGrp="1"/>
          </p:cNvSpPr>
          <p:nvPr>
            <p:ph type="sldNum" sz="quarter" idx="12"/>
          </p:nvPr>
        </p:nvSpPr>
        <p:spPr/>
        <p:txBody>
          <a:bodyPr/>
          <a:lstStyle/>
          <a:p>
            <a:pPr>
              <a:defRPr/>
            </a:pPr>
            <a:fld id="{6B0502F3-EB13-4A12-9841-E113E9C5E658}" type="slidenum">
              <a:rPr lang="en-US" altLang="zh-CN"/>
              <a:pPr>
                <a:defRPr/>
              </a:pPr>
              <a:t>107</a:t>
            </a:fld>
            <a:endParaRPr lang="en-US" altLang="zh-CN"/>
          </a:p>
        </p:txBody>
      </p:sp>
      <p:sp>
        <p:nvSpPr>
          <p:cNvPr id="28675" name="Text Box 5"/>
          <p:cNvSpPr txBox="1">
            <a:spLocks noChangeArrowheads="1"/>
          </p:cNvSpPr>
          <p:nvPr/>
        </p:nvSpPr>
        <p:spPr bwMode="auto">
          <a:xfrm>
            <a:off x="611188" y="1773238"/>
            <a:ext cx="82089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第二次世界大战期间，铝材主要用于制造军用飞机。由于军用航空材料的需要，</a:t>
            </a:r>
            <a:r>
              <a:rPr lang="zh-CN" altLang="en-US" sz="2400" b="1">
                <a:solidFill>
                  <a:srgbClr val="0000CC"/>
                </a:solidFill>
                <a:latin typeface="Times New Roman" pitchFamily="18" charset="0"/>
                <a:ea typeface="华文中宋" pitchFamily="2" charset="-122"/>
              </a:rPr>
              <a:t>抗拉强度</a:t>
            </a:r>
            <a:r>
              <a:rPr lang="zh-CN" altLang="en-US" sz="2400">
                <a:latin typeface="Times New Roman" pitchFamily="18" charset="0"/>
                <a:ea typeface="华文中宋" pitchFamily="2" charset="-122"/>
              </a:rPr>
              <a:t>超过</a:t>
            </a:r>
            <a:r>
              <a:rPr lang="en-US" altLang="zh-CN" sz="2400">
                <a:latin typeface="Times New Roman" pitchFamily="18" charset="0"/>
                <a:ea typeface="华文中宋" pitchFamily="2" charset="-122"/>
              </a:rPr>
              <a:t>500</a:t>
            </a:r>
            <a:r>
              <a:rPr lang="zh-CN" altLang="en-US" sz="2400">
                <a:latin typeface="Times New Roman" pitchFamily="18" charset="0"/>
                <a:ea typeface="华文中宋" pitchFamily="2" charset="-122"/>
              </a:rPr>
              <a:t>ＭＰ</a:t>
            </a:r>
            <a:r>
              <a:rPr lang="en-US" altLang="zh-CN" sz="2400">
                <a:latin typeface="Times New Roman" pitchFamily="18" charset="0"/>
                <a:ea typeface="华文中宋" pitchFamily="2" charset="-122"/>
              </a:rPr>
              <a:t>a</a:t>
            </a:r>
            <a:r>
              <a:rPr lang="zh-CN" altLang="en-US" sz="2400">
                <a:latin typeface="Times New Roman" pitchFamily="18" charset="0"/>
                <a:ea typeface="华文中宋" pitchFamily="2" charset="-122"/>
              </a:rPr>
              <a:t>的</a:t>
            </a:r>
            <a:r>
              <a:rPr lang="en-US" altLang="zh-CN" sz="2400">
                <a:solidFill>
                  <a:srgbClr val="FF0000"/>
                </a:solidFill>
                <a:latin typeface="Times New Roman" pitchFamily="18" charset="0"/>
                <a:ea typeface="华文中宋" pitchFamily="2" charset="-122"/>
              </a:rPr>
              <a:t>Al-Zn-Mg-Cu</a:t>
            </a:r>
            <a:r>
              <a:rPr lang="zh-CN" altLang="en-US" sz="2400">
                <a:solidFill>
                  <a:srgbClr val="FF0000"/>
                </a:solidFill>
                <a:latin typeface="Times New Roman" pitchFamily="18" charset="0"/>
                <a:ea typeface="华文中宋" pitchFamily="2" charset="-122"/>
              </a:rPr>
              <a:t>合金</a:t>
            </a:r>
            <a:r>
              <a:rPr lang="zh-CN" altLang="en-US" sz="2400">
                <a:latin typeface="Times New Roman" pitchFamily="18" charset="0"/>
                <a:ea typeface="华文中宋" pitchFamily="2" charset="-122"/>
              </a:rPr>
              <a:t>发展起来，其中最著名的合金是</a:t>
            </a:r>
            <a:r>
              <a:rPr lang="en-US" altLang="zh-CN" sz="2400">
                <a:latin typeface="Times New Roman" pitchFamily="18" charset="0"/>
                <a:ea typeface="华文中宋" pitchFamily="2" charset="-122"/>
              </a:rPr>
              <a:t>7075</a:t>
            </a:r>
            <a:r>
              <a:rPr lang="zh-CN" altLang="en-US" sz="2400">
                <a:latin typeface="Times New Roman" pitchFamily="18" charset="0"/>
                <a:ea typeface="华文中宋" pitchFamily="2" charset="-122"/>
              </a:rPr>
              <a:t>。</a:t>
            </a:r>
            <a:r>
              <a:rPr lang="zh-CN" altLang="en-US"/>
              <a:t> </a:t>
            </a:r>
          </a:p>
        </p:txBody>
      </p:sp>
      <p:sp>
        <p:nvSpPr>
          <p:cNvPr id="28676" name="Text Box 6"/>
          <p:cNvSpPr txBox="1">
            <a:spLocks noChangeArrowheads="1"/>
          </p:cNvSpPr>
          <p:nvPr/>
        </p:nvSpPr>
        <p:spPr bwMode="auto">
          <a:xfrm>
            <a:off x="611188" y="3284538"/>
            <a:ext cx="85328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战后，铝工业界便着手开发民用铝合金。系列新合金（尤其是</a:t>
            </a:r>
            <a:r>
              <a:rPr lang="en-US" altLang="zh-CN" sz="2400">
                <a:latin typeface="Times New Roman" pitchFamily="18" charset="0"/>
                <a:ea typeface="华文中宋" pitchFamily="2" charset="-122"/>
              </a:rPr>
              <a:t>7000</a:t>
            </a:r>
            <a:r>
              <a:rPr lang="zh-CN" altLang="en-US" sz="2400">
                <a:latin typeface="Times New Roman" pitchFamily="18" charset="0"/>
                <a:ea typeface="华文中宋" pitchFamily="2" charset="-122"/>
              </a:rPr>
              <a:t>系），如</a:t>
            </a:r>
            <a:r>
              <a:rPr lang="en-US" altLang="zh-CN" sz="2400">
                <a:latin typeface="Times New Roman" pitchFamily="18" charset="0"/>
                <a:ea typeface="华文中宋" pitchFamily="2" charset="-122"/>
              </a:rPr>
              <a:t>7050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7010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7475</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7055</a:t>
            </a:r>
            <a:r>
              <a:rPr lang="zh-CN" altLang="en-US" sz="2400">
                <a:latin typeface="Times New Roman" pitchFamily="18" charset="0"/>
                <a:ea typeface="华文中宋" pitchFamily="2" charset="-122"/>
              </a:rPr>
              <a:t>等研制成功。</a:t>
            </a:r>
            <a:r>
              <a:rPr lang="zh-CN" altLang="en-US"/>
              <a:t> </a:t>
            </a:r>
          </a:p>
        </p:txBody>
      </p:sp>
      <p:sp>
        <p:nvSpPr>
          <p:cNvPr id="28677" name="Text Box 7"/>
          <p:cNvSpPr txBox="1">
            <a:spLocks noChangeArrowheads="1"/>
          </p:cNvSpPr>
          <p:nvPr/>
        </p:nvSpPr>
        <p:spPr bwMode="auto">
          <a:xfrm>
            <a:off x="755650" y="765175"/>
            <a:ext cx="83883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b="1">
                <a:latin typeface="Times New Roman" pitchFamily="18" charset="0"/>
                <a:ea typeface="楷体_GB2312"/>
                <a:cs typeface="楷体_GB2312"/>
              </a:rPr>
              <a:t>        </a:t>
            </a:r>
            <a:r>
              <a:rPr lang="zh-CN" altLang="en-US" sz="2400" b="1">
                <a:latin typeface="Times New Roman" pitchFamily="18" charset="0"/>
                <a:ea typeface="楷体_GB2312"/>
                <a:cs typeface="楷体_GB2312"/>
              </a:rPr>
              <a:t>铝合金用量仅次于钢铁，成为第二大金属材料。目前，高强、高韧是铝合金发展的主要方向。</a:t>
            </a:r>
            <a:r>
              <a:rPr lang="zh-CN" altLang="en-US"/>
              <a:t> </a:t>
            </a:r>
          </a:p>
        </p:txBody>
      </p:sp>
      <p:sp>
        <p:nvSpPr>
          <p:cNvPr id="28678" name="Rectangle 8"/>
          <p:cNvSpPr>
            <a:spLocks noChangeArrowheads="1"/>
          </p:cNvSpPr>
          <p:nvPr/>
        </p:nvSpPr>
        <p:spPr bwMode="auto">
          <a:xfrm>
            <a:off x="755650" y="4508500"/>
            <a:ext cx="224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CC"/>
                </a:solidFill>
              </a:rPr>
              <a:t>■</a:t>
            </a:r>
            <a:r>
              <a:rPr lang="zh-CN" altLang="en-US" sz="2400" b="1">
                <a:solidFill>
                  <a:srgbClr val="FF0000"/>
                </a:solidFill>
                <a:latin typeface="Times New Roman" pitchFamily="18" charset="0"/>
                <a:ea typeface="华文中宋" pitchFamily="2" charset="-122"/>
              </a:rPr>
              <a:t>超高强铝合金</a:t>
            </a:r>
          </a:p>
        </p:txBody>
      </p:sp>
      <p:sp>
        <p:nvSpPr>
          <p:cNvPr id="28679" name="Text Box 9"/>
          <p:cNvSpPr txBox="1">
            <a:spLocks noChangeArrowheads="1"/>
          </p:cNvSpPr>
          <p:nvPr/>
        </p:nvSpPr>
        <p:spPr bwMode="auto">
          <a:xfrm>
            <a:off x="684213" y="4941888"/>
            <a:ext cx="8066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具有</a:t>
            </a:r>
            <a:r>
              <a:rPr lang="zh-CN" altLang="en-US" sz="2400">
                <a:solidFill>
                  <a:srgbClr val="0000CC"/>
                </a:solidFill>
                <a:latin typeface="Times New Roman" pitchFamily="18" charset="0"/>
                <a:ea typeface="华文中宋" pitchFamily="2" charset="-122"/>
              </a:rPr>
              <a:t>很高的强度和韧性</a:t>
            </a:r>
            <a:r>
              <a:rPr lang="zh-CN" altLang="en-US" sz="2400">
                <a:latin typeface="Times New Roman" pitchFamily="18" charset="0"/>
                <a:ea typeface="华文中宋" pitchFamily="2" charset="-122"/>
              </a:rPr>
              <a:t>（</a:t>
            </a:r>
            <a:r>
              <a:rPr lang="zh-CN" altLang="en-US" sz="2400" b="1">
                <a:solidFill>
                  <a:srgbClr val="0000CC"/>
                </a:solidFill>
                <a:latin typeface="Times New Roman" pitchFamily="18" charset="0"/>
                <a:ea typeface="华文中宋" pitchFamily="2" charset="-122"/>
              </a:rPr>
              <a:t>屈服强度</a:t>
            </a:r>
            <a:r>
              <a:rPr lang="en-US" altLang="zh-CN" sz="2400">
                <a:latin typeface="Times New Roman" pitchFamily="18" charset="0"/>
                <a:ea typeface="华文中宋" pitchFamily="2" charset="-122"/>
              </a:rPr>
              <a:t>500MPa</a:t>
            </a:r>
            <a:r>
              <a:rPr lang="zh-CN" altLang="en-US" sz="2400">
                <a:latin typeface="Times New Roman" pitchFamily="18" charset="0"/>
                <a:ea typeface="华文中宋" pitchFamily="2" charset="-122"/>
              </a:rPr>
              <a:t>以上），是航空航天领域极具应用前景的结构材料。</a:t>
            </a:r>
          </a:p>
        </p:txBody>
      </p:sp>
      <p:sp>
        <p:nvSpPr>
          <p:cNvPr id="28680" name="Rectangle 10"/>
          <p:cNvSpPr>
            <a:spLocks noChangeArrowheads="1"/>
          </p:cNvSpPr>
          <p:nvPr/>
        </p:nvSpPr>
        <p:spPr bwMode="auto">
          <a:xfrm>
            <a:off x="1331913" y="6021388"/>
            <a:ext cx="343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a:latin typeface="Times New Roman" pitchFamily="18" charset="0"/>
                <a:ea typeface="华文中宋" pitchFamily="2" charset="-122"/>
              </a:rPr>
              <a:t>Al-Zn-Mg-Cu</a:t>
            </a:r>
            <a:r>
              <a:rPr lang="zh-CN" altLang="en-US" sz="2400">
                <a:latin typeface="Times New Roman" pitchFamily="18" charset="0"/>
                <a:ea typeface="华文中宋" pitchFamily="2" charset="-122"/>
              </a:rPr>
              <a:t>系铝合金。</a:t>
            </a:r>
          </a:p>
        </p:txBody>
      </p:sp>
      <p:sp>
        <p:nvSpPr>
          <p:cNvPr id="58379" name="Rectangle 11"/>
          <p:cNvSpPr>
            <a:spLocks noChangeArrowheads="1"/>
          </p:cNvSpPr>
          <p:nvPr/>
        </p:nvSpPr>
        <p:spPr bwMode="auto">
          <a:xfrm>
            <a:off x="684213" y="44450"/>
            <a:ext cx="3889375" cy="519113"/>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灯片编号占位符 1"/>
          <p:cNvSpPr>
            <a:spLocks noGrp="1"/>
          </p:cNvSpPr>
          <p:nvPr>
            <p:ph type="sldNum" sz="quarter" idx="12"/>
          </p:nvPr>
        </p:nvSpPr>
        <p:spPr/>
        <p:txBody>
          <a:bodyPr/>
          <a:lstStyle/>
          <a:p>
            <a:pPr>
              <a:defRPr/>
            </a:pPr>
            <a:fld id="{75B73ADF-BE9F-4048-9488-D5A0F77277BF}" type="slidenum">
              <a:rPr lang="en-US" altLang="zh-CN"/>
              <a:pPr>
                <a:defRPr/>
              </a:pPr>
              <a:t>108</a:t>
            </a:fld>
            <a:endParaRPr lang="en-US" altLang="zh-CN"/>
          </a:p>
        </p:txBody>
      </p:sp>
      <p:sp>
        <p:nvSpPr>
          <p:cNvPr id="29699" name="Rectangle 4"/>
          <p:cNvSpPr>
            <a:spLocks noChangeArrowheads="1"/>
          </p:cNvSpPr>
          <p:nvPr/>
        </p:nvSpPr>
        <p:spPr bwMode="auto">
          <a:xfrm>
            <a:off x="827088" y="765175"/>
            <a:ext cx="251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rgbClr val="0000CC"/>
                </a:solidFill>
              </a:rPr>
              <a:t>■</a:t>
            </a:r>
            <a:r>
              <a:rPr lang="zh-CN" altLang="en-US" sz="2400" b="1">
                <a:solidFill>
                  <a:srgbClr val="FF0000"/>
                </a:solidFill>
                <a:latin typeface="Times New Roman" pitchFamily="18" charset="0"/>
                <a:ea typeface="华文中宋" pitchFamily="2" charset="-122"/>
              </a:rPr>
              <a:t>耐热铝合金</a:t>
            </a:r>
          </a:p>
        </p:txBody>
      </p:sp>
      <p:sp>
        <p:nvSpPr>
          <p:cNvPr id="29700" name="Text Box 5"/>
          <p:cNvSpPr txBox="1">
            <a:spLocks noChangeArrowheads="1"/>
          </p:cNvSpPr>
          <p:nvPr/>
        </p:nvSpPr>
        <p:spPr bwMode="auto">
          <a:xfrm>
            <a:off x="505619" y="1435314"/>
            <a:ext cx="8135937" cy="424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dirty="0">
                <a:latin typeface="Times New Roman" pitchFamily="18" charset="0"/>
                <a:ea typeface="华文中宋" pitchFamily="2" charset="-122"/>
              </a:rPr>
              <a:t>        </a:t>
            </a:r>
            <a:r>
              <a:rPr lang="zh-CN" altLang="en-US" sz="2400" dirty="0">
                <a:latin typeface="Times New Roman" pitchFamily="18" charset="0"/>
                <a:ea typeface="华文中宋" pitchFamily="2" charset="-122"/>
              </a:rPr>
              <a:t>在高温下有足够的抗氧化性和在温度和载荷（动态和静态）的长时间作用下，具有抗塑性变形（蠕变）和破坏能力及导热性好和密度低等特点。</a:t>
            </a:r>
          </a:p>
          <a:p>
            <a:pPr eaLnBrk="1" hangingPunct="1">
              <a:lnSpc>
                <a:spcPct val="125000"/>
              </a:lnSpc>
              <a:spcBef>
                <a:spcPct val="30000"/>
              </a:spcBef>
            </a:pPr>
            <a:r>
              <a:rPr lang="zh-CN" altLang="en-US" sz="2400" dirty="0">
                <a:latin typeface="Times New Roman" pitchFamily="18" charset="0"/>
                <a:ea typeface="华文中宋" pitchFamily="2" charset="-122"/>
              </a:rPr>
              <a:t>        在兵器、船舶、航空、航天、汽车等行业上应用。</a:t>
            </a:r>
          </a:p>
          <a:p>
            <a:pPr eaLnBrk="1" hangingPunct="1">
              <a:lnSpc>
                <a:spcPct val="125000"/>
              </a:lnSpc>
              <a:spcBef>
                <a:spcPct val="30000"/>
              </a:spcBef>
            </a:pPr>
            <a:r>
              <a:rPr lang="zh-CN" altLang="en-US" sz="2400" dirty="0">
                <a:latin typeface="Times New Roman" pitchFamily="18" charset="0"/>
                <a:ea typeface="华文中宋" pitchFamily="2" charset="-122"/>
              </a:rPr>
              <a:t>        如发动机活塞 </a:t>
            </a:r>
            <a:r>
              <a:rPr lang="en-US" altLang="zh-CN" sz="2400" dirty="0">
                <a:solidFill>
                  <a:srgbClr val="0000CC"/>
                </a:solidFill>
                <a:latin typeface="Times New Roman" pitchFamily="18" charset="0"/>
                <a:ea typeface="华文中宋" pitchFamily="2" charset="-122"/>
              </a:rPr>
              <a:t>Al-Si-Cu-Mg-Ni</a:t>
            </a:r>
            <a:r>
              <a:rPr lang="zh-CN" altLang="en-US" sz="2400" dirty="0">
                <a:latin typeface="Times New Roman" pitchFamily="18" charset="0"/>
                <a:ea typeface="华文中宋" pitchFamily="2" charset="-122"/>
              </a:rPr>
              <a:t>。</a:t>
            </a:r>
          </a:p>
          <a:p>
            <a:pPr eaLnBrk="1" hangingPunct="1">
              <a:lnSpc>
                <a:spcPct val="125000"/>
              </a:lnSpc>
              <a:spcBef>
                <a:spcPct val="30000"/>
              </a:spcBef>
            </a:pPr>
            <a:r>
              <a:rPr lang="zh-CN" altLang="en-US" sz="2400" dirty="0">
                <a:latin typeface="Times New Roman" pitchFamily="18" charset="0"/>
                <a:ea typeface="华文中宋" pitchFamily="2" charset="-122"/>
              </a:rPr>
              <a:t>        </a:t>
            </a:r>
            <a:r>
              <a:rPr lang="zh-CN" altLang="en-US" sz="2400" dirty="0">
                <a:solidFill>
                  <a:srgbClr val="FF0000"/>
                </a:solidFill>
                <a:latin typeface="Times New Roman" pitchFamily="18" charset="0"/>
                <a:ea typeface="华文中宋" pitchFamily="2" charset="-122"/>
              </a:rPr>
              <a:t>新型耐热铝合金</a:t>
            </a:r>
            <a:r>
              <a:rPr lang="zh-CN" altLang="en-US" sz="2400" dirty="0">
                <a:latin typeface="Times New Roman" pitchFamily="18" charset="0"/>
                <a:ea typeface="华文中宋" pitchFamily="2" charset="-122"/>
              </a:rPr>
              <a:t>是指在</a:t>
            </a:r>
            <a:r>
              <a:rPr lang="zh-CN" altLang="en-US" sz="2400" dirty="0">
                <a:solidFill>
                  <a:srgbClr val="663300"/>
                </a:solidFill>
                <a:latin typeface="Times New Roman" pitchFamily="18" charset="0"/>
                <a:ea typeface="华文中宋" pitchFamily="2" charset="-122"/>
              </a:rPr>
              <a:t>快速凝固技术</a:t>
            </a:r>
            <a:r>
              <a:rPr lang="zh-CN" altLang="en-US" sz="2400" dirty="0">
                <a:latin typeface="Times New Roman" pitchFamily="18" charset="0"/>
                <a:ea typeface="华文中宋" pitchFamily="2" charset="-122"/>
              </a:rPr>
              <a:t>基础上发展起来的耐热铝合金。此类合金多以</a:t>
            </a:r>
            <a:r>
              <a:rPr lang="en-US" altLang="zh-CN" sz="2400" dirty="0">
                <a:latin typeface="Times New Roman" pitchFamily="18" charset="0"/>
                <a:ea typeface="华文中宋" pitchFamily="2" charset="-122"/>
              </a:rPr>
              <a:t>Al-Fe</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Al-Cr</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Al-Ti</a:t>
            </a:r>
            <a:r>
              <a:rPr lang="zh-CN" altLang="en-US" sz="2400" dirty="0">
                <a:latin typeface="Times New Roman" pitchFamily="18" charset="0"/>
                <a:ea typeface="华文中宋" pitchFamily="2" charset="-122"/>
              </a:rPr>
              <a:t>为基，再适当添加一些</a:t>
            </a:r>
            <a:r>
              <a:rPr lang="en-US" altLang="zh-CN" sz="2400" dirty="0">
                <a:latin typeface="Times New Roman" pitchFamily="18" charset="0"/>
                <a:ea typeface="华文中宋" pitchFamily="2" charset="-122"/>
              </a:rPr>
              <a:t>V</a:t>
            </a:r>
            <a:r>
              <a:rPr lang="zh-CN" altLang="en-US" sz="2400" dirty="0">
                <a:latin typeface="Times New Roman" pitchFamily="18" charset="0"/>
                <a:ea typeface="华文中宋" pitchFamily="2" charset="-122"/>
              </a:rPr>
              <a:t>、</a:t>
            </a:r>
            <a:r>
              <a:rPr lang="en-US" altLang="zh-CN" sz="2400" dirty="0" err="1">
                <a:latin typeface="Times New Roman" pitchFamily="18" charset="0"/>
                <a:ea typeface="华文中宋" pitchFamily="2" charset="-122"/>
              </a:rPr>
              <a:t>Mn</a:t>
            </a:r>
            <a:r>
              <a:rPr lang="zh-CN" altLang="en-US" sz="2400" dirty="0">
                <a:latin typeface="Times New Roman" pitchFamily="18" charset="0"/>
                <a:ea typeface="华文中宋" pitchFamily="2" charset="-122"/>
              </a:rPr>
              <a:t>、</a:t>
            </a:r>
            <a:r>
              <a:rPr lang="en-US" altLang="zh-CN" sz="2400" dirty="0" err="1">
                <a:latin typeface="Times New Roman" pitchFamily="18" charset="0"/>
                <a:ea typeface="华文中宋" pitchFamily="2" charset="-122"/>
              </a:rPr>
              <a:t>Nb</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W</a:t>
            </a:r>
            <a:r>
              <a:rPr lang="zh-CN" altLang="en-US" sz="2400" dirty="0">
                <a:latin typeface="Times New Roman" pitchFamily="18" charset="0"/>
                <a:ea typeface="华文中宋" pitchFamily="2" charset="-122"/>
              </a:rPr>
              <a:t>、</a:t>
            </a:r>
            <a:r>
              <a:rPr lang="en-US" altLang="zh-CN" sz="2400" dirty="0" err="1">
                <a:latin typeface="Times New Roman" pitchFamily="18" charset="0"/>
                <a:ea typeface="华文中宋" pitchFamily="2" charset="-122"/>
              </a:rPr>
              <a:t>Zr</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Mo</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Ce</a:t>
            </a:r>
            <a:r>
              <a:rPr lang="zh-CN" altLang="en-US" sz="2400" dirty="0" smtClean="0">
                <a:latin typeface="Times New Roman" pitchFamily="18" charset="0"/>
                <a:ea typeface="华文中宋" pitchFamily="2" charset="-122"/>
              </a:rPr>
              <a:t>等</a:t>
            </a:r>
            <a:r>
              <a:rPr lang="zh-CN" altLang="en-US" sz="2400" dirty="0">
                <a:latin typeface="Times New Roman" pitchFamily="18" charset="0"/>
                <a:ea typeface="华文中宋" pitchFamily="2" charset="-122"/>
              </a:rPr>
              <a:t>。</a:t>
            </a:r>
          </a:p>
        </p:txBody>
      </p:sp>
      <p:sp>
        <p:nvSpPr>
          <p:cNvPr id="63494" name="Rectangle 6"/>
          <p:cNvSpPr>
            <a:spLocks noChangeArrowheads="1"/>
          </p:cNvSpPr>
          <p:nvPr/>
        </p:nvSpPr>
        <p:spPr bwMode="auto">
          <a:xfrm>
            <a:off x="684213" y="44450"/>
            <a:ext cx="3889375" cy="519113"/>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灯片编号占位符 1"/>
          <p:cNvSpPr>
            <a:spLocks noGrp="1"/>
          </p:cNvSpPr>
          <p:nvPr>
            <p:ph type="sldNum" sz="quarter" idx="12"/>
          </p:nvPr>
        </p:nvSpPr>
        <p:spPr/>
        <p:txBody>
          <a:bodyPr/>
          <a:lstStyle/>
          <a:p>
            <a:pPr>
              <a:defRPr/>
            </a:pPr>
            <a:fld id="{8C85E559-5667-4FE5-A0FA-74A3BCA6C832}" type="slidenum">
              <a:rPr lang="en-US" altLang="zh-CN"/>
              <a:pPr>
                <a:defRPr/>
              </a:pPr>
              <a:t>109</a:t>
            </a:fld>
            <a:endParaRPr lang="en-US" altLang="zh-CN"/>
          </a:p>
        </p:txBody>
      </p:sp>
      <p:sp>
        <p:nvSpPr>
          <p:cNvPr id="30723" name="Rectangle 4"/>
          <p:cNvSpPr>
            <a:spLocks noChangeArrowheads="1"/>
          </p:cNvSpPr>
          <p:nvPr/>
        </p:nvSpPr>
        <p:spPr bwMode="auto">
          <a:xfrm>
            <a:off x="755650" y="765175"/>
            <a:ext cx="40703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pPr>
            <a:r>
              <a:rPr lang="zh-CN" altLang="zh-CN">
                <a:solidFill>
                  <a:srgbClr val="0000CC"/>
                </a:solidFill>
              </a:rPr>
              <a:t>■</a:t>
            </a:r>
            <a:r>
              <a:rPr lang="zh-CN" altLang="en-US" sz="2400" b="1">
                <a:solidFill>
                  <a:srgbClr val="FF0000"/>
                </a:solidFill>
                <a:latin typeface="Times New Roman" pitchFamily="18" charset="0"/>
                <a:ea typeface="华文中宋" pitchFamily="2" charset="-122"/>
              </a:rPr>
              <a:t>铝锂合金</a:t>
            </a:r>
            <a:r>
              <a:rPr lang="en-US" altLang="zh-CN" sz="2400" b="1">
                <a:solidFill>
                  <a:srgbClr val="FF0000"/>
                </a:solidFill>
                <a:latin typeface="Times New Roman" pitchFamily="18" charset="0"/>
                <a:ea typeface="华文中宋" pitchFamily="2" charset="-122"/>
              </a:rPr>
              <a:t>——</a:t>
            </a:r>
            <a:r>
              <a:rPr lang="zh-CN" altLang="en-US" sz="2400" b="1">
                <a:solidFill>
                  <a:srgbClr val="FF0000"/>
                </a:solidFill>
                <a:latin typeface="Times New Roman" pitchFamily="18" charset="0"/>
                <a:ea typeface="华文中宋" pitchFamily="2" charset="-122"/>
              </a:rPr>
              <a:t>轻型结构材料</a:t>
            </a:r>
          </a:p>
        </p:txBody>
      </p:sp>
      <p:sp>
        <p:nvSpPr>
          <p:cNvPr id="30724" name="Text Box 5"/>
          <p:cNvSpPr txBox="1">
            <a:spLocks noChangeArrowheads="1"/>
          </p:cNvSpPr>
          <p:nvPr/>
        </p:nvSpPr>
        <p:spPr bwMode="auto">
          <a:xfrm>
            <a:off x="900113" y="1268413"/>
            <a:ext cx="79930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b="1" dirty="0">
                <a:latin typeface="楷体_GB2312"/>
                <a:ea typeface="楷体_GB2312"/>
                <a:cs typeface="楷体_GB2312"/>
              </a:rPr>
              <a:t>    </a:t>
            </a:r>
            <a:r>
              <a:rPr lang="zh-CN" altLang="en-US" sz="2400" b="1" dirty="0">
                <a:latin typeface="楷体_GB2312"/>
                <a:ea typeface="楷体_GB2312"/>
                <a:cs typeface="楷体_GB2312"/>
              </a:rPr>
              <a:t>以铝为基添加锂（一般为</a:t>
            </a:r>
            <a:r>
              <a:rPr lang="en-US" altLang="zh-CN" sz="2400" b="1" dirty="0">
                <a:latin typeface="楷体_GB2312"/>
                <a:ea typeface="楷体_GB2312"/>
                <a:cs typeface="楷体_GB2312"/>
              </a:rPr>
              <a:t>3wt</a:t>
            </a:r>
            <a:r>
              <a:rPr lang="zh-CN" altLang="en-US" sz="2400" b="1" dirty="0">
                <a:latin typeface="楷体_GB2312"/>
                <a:ea typeface="楷体_GB2312"/>
                <a:cs typeface="楷体_GB2312"/>
              </a:rPr>
              <a:t>％左右）及其它元素组成的合金称作铝锂合金。</a:t>
            </a:r>
          </a:p>
        </p:txBody>
      </p:sp>
      <p:sp>
        <p:nvSpPr>
          <p:cNvPr id="30725" name="Text Box 6"/>
          <p:cNvSpPr txBox="1">
            <a:spLocks noChangeArrowheads="1"/>
          </p:cNvSpPr>
          <p:nvPr/>
        </p:nvSpPr>
        <p:spPr bwMode="auto">
          <a:xfrm>
            <a:off x="900113" y="2420938"/>
            <a:ext cx="79200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1700" indent="-901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b="1" dirty="0">
                <a:solidFill>
                  <a:srgbClr val="FF0000"/>
                </a:solidFill>
                <a:latin typeface="Times New Roman" pitchFamily="18" charset="0"/>
                <a:ea typeface="华文中宋" pitchFamily="2" charset="-122"/>
                <a:sym typeface="Symbol" pitchFamily="18" charset="2"/>
              </a:rPr>
              <a:t>特点</a:t>
            </a:r>
            <a:r>
              <a:rPr kumimoji="1" lang="zh-CN" altLang="en-US" sz="2400" dirty="0">
                <a:latin typeface="Times New Roman" pitchFamily="18" charset="0"/>
                <a:ea typeface="华文中宋" pitchFamily="2" charset="-122"/>
                <a:sym typeface="Symbol" pitchFamily="18" charset="2"/>
              </a:rPr>
              <a:t>：</a:t>
            </a:r>
            <a:r>
              <a:rPr lang="zh-CN" altLang="en-US" sz="2400" dirty="0">
                <a:latin typeface="Times New Roman" pitchFamily="18" charset="0"/>
                <a:ea typeface="华文中宋" pitchFamily="2" charset="-122"/>
              </a:rPr>
              <a:t>密度低、高强度、高模量以及高比强度和比刚度等。</a:t>
            </a:r>
          </a:p>
          <a:p>
            <a:pPr eaLnBrk="1" hangingPunct="1">
              <a:lnSpc>
                <a:spcPct val="125000"/>
              </a:lnSpc>
              <a:spcBef>
                <a:spcPct val="30000"/>
              </a:spcBef>
            </a:pPr>
            <a:r>
              <a:rPr lang="zh-CN" altLang="en-US" sz="2400" b="1" dirty="0">
                <a:solidFill>
                  <a:srgbClr val="FF0000"/>
                </a:solidFill>
                <a:latin typeface="Times New Roman" pitchFamily="18" charset="0"/>
                <a:ea typeface="华文中宋" pitchFamily="2" charset="-122"/>
                <a:sym typeface="Symbol" pitchFamily="18" charset="2"/>
              </a:rPr>
              <a:t>原因</a:t>
            </a:r>
            <a:r>
              <a:rPr kumimoji="1" lang="zh-CN" altLang="en-US" sz="2400" dirty="0">
                <a:latin typeface="Times New Roman" pitchFamily="18" charset="0"/>
                <a:ea typeface="华文中宋" pitchFamily="2" charset="-122"/>
                <a:sym typeface="Symbol" pitchFamily="18" charset="2"/>
              </a:rPr>
              <a:t>：锂的密度为</a:t>
            </a:r>
            <a:r>
              <a:rPr kumimoji="1" lang="en-US" altLang="zh-CN" sz="2400" dirty="0">
                <a:latin typeface="Times New Roman" pitchFamily="18" charset="0"/>
                <a:ea typeface="华文中宋" pitchFamily="2" charset="-122"/>
                <a:sym typeface="Symbol" pitchFamily="18" charset="2"/>
              </a:rPr>
              <a:t>0.534gcm</a:t>
            </a:r>
            <a:r>
              <a:rPr kumimoji="1" lang="en-US" altLang="zh-CN" sz="2400" baseline="30000" dirty="0">
                <a:latin typeface="Times New Roman" pitchFamily="18" charset="0"/>
                <a:ea typeface="华文中宋" pitchFamily="2" charset="-122"/>
                <a:sym typeface="Symbol" pitchFamily="18" charset="2"/>
              </a:rPr>
              <a:t>-3</a:t>
            </a:r>
            <a:r>
              <a:rPr kumimoji="1" lang="zh-CN" altLang="en-US" sz="2400" dirty="0">
                <a:latin typeface="Times New Roman" pitchFamily="18" charset="0"/>
                <a:ea typeface="华文中宋" pitchFamily="2" charset="-122"/>
                <a:sym typeface="Symbol" pitchFamily="18" charset="2"/>
              </a:rPr>
              <a:t>，是铝的</a:t>
            </a:r>
            <a:r>
              <a:rPr kumimoji="1" lang="en-US" altLang="zh-CN" sz="2400" dirty="0">
                <a:latin typeface="Times New Roman" pitchFamily="18" charset="0"/>
                <a:ea typeface="华文中宋" pitchFamily="2" charset="-122"/>
                <a:sym typeface="Symbol" pitchFamily="18" charset="2"/>
              </a:rPr>
              <a:t>1/5</a:t>
            </a:r>
            <a:r>
              <a:rPr kumimoji="1" lang="zh-CN" altLang="en-US" sz="2400" dirty="0">
                <a:latin typeface="Times New Roman" pitchFamily="18" charset="0"/>
                <a:ea typeface="华文中宋" pitchFamily="2" charset="-122"/>
                <a:sym typeface="Symbol" pitchFamily="18" charset="2"/>
              </a:rPr>
              <a:t>，钢的</a:t>
            </a:r>
            <a:r>
              <a:rPr kumimoji="1" lang="en-US" altLang="zh-CN" sz="2400" dirty="0">
                <a:latin typeface="Times New Roman" pitchFamily="18" charset="0"/>
                <a:ea typeface="华文中宋" pitchFamily="2" charset="-122"/>
                <a:sym typeface="Symbol" pitchFamily="18" charset="2"/>
              </a:rPr>
              <a:t>1/15</a:t>
            </a:r>
            <a:r>
              <a:rPr kumimoji="1" lang="zh-CN" altLang="en-US" sz="2400" dirty="0">
                <a:latin typeface="Times New Roman" pitchFamily="18" charset="0"/>
                <a:ea typeface="华文中宋" pitchFamily="2" charset="-122"/>
                <a:sym typeface="Symbol" pitchFamily="18" charset="2"/>
              </a:rPr>
              <a:t>。在铝合金中增加少量锂可使密度显著降低。</a:t>
            </a:r>
            <a:r>
              <a:rPr lang="zh-CN" altLang="en-US" dirty="0">
                <a:latin typeface="Tahoma" pitchFamily="34" charset="0"/>
              </a:rPr>
              <a:t> 　</a:t>
            </a:r>
          </a:p>
        </p:txBody>
      </p:sp>
      <p:sp>
        <p:nvSpPr>
          <p:cNvPr id="30726" name="Text Box 7"/>
          <p:cNvSpPr txBox="1">
            <a:spLocks noChangeArrowheads="1"/>
          </p:cNvSpPr>
          <p:nvPr/>
        </p:nvSpPr>
        <p:spPr bwMode="auto">
          <a:xfrm>
            <a:off x="827088" y="4508500"/>
            <a:ext cx="799306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1700" indent="-901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b="1">
                <a:solidFill>
                  <a:srgbClr val="FF0000"/>
                </a:solidFill>
                <a:latin typeface="Times New Roman" pitchFamily="18" charset="0"/>
                <a:ea typeface="华文中宋" pitchFamily="2" charset="-122"/>
              </a:rPr>
              <a:t>主要系列</a:t>
            </a:r>
            <a:r>
              <a:rPr kumimoji="1" lang="zh-CN" altLang="en-US" sz="2400">
                <a:latin typeface="Times New Roman" pitchFamily="18" charset="0"/>
                <a:ea typeface="华文中宋" pitchFamily="2" charset="-122"/>
              </a:rPr>
              <a:t>：</a:t>
            </a:r>
            <a:r>
              <a:rPr kumimoji="1" lang="en-US" altLang="zh-CN" sz="2400">
                <a:latin typeface="Times New Roman" pitchFamily="18" charset="0"/>
                <a:ea typeface="华文中宋" pitchFamily="2" charset="-122"/>
              </a:rPr>
              <a:t>Al-Cu-Li-Zr</a:t>
            </a:r>
            <a:r>
              <a:rPr kumimoji="1" lang="zh-CN" altLang="en-US" sz="2400">
                <a:latin typeface="Times New Roman" pitchFamily="18" charset="0"/>
                <a:ea typeface="华文中宋" pitchFamily="2" charset="-122"/>
              </a:rPr>
              <a:t>系、</a:t>
            </a:r>
            <a:r>
              <a:rPr kumimoji="1" lang="en-US" altLang="zh-CN" sz="2400">
                <a:latin typeface="Times New Roman" pitchFamily="18" charset="0"/>
                <a:ea typeface="华文中宋" pitchFamily="2" charset="-122"/>
              </a:rPr>
              <a:t>Al-Cu-Mg-Li</a:t>
            </a:r>
            <a:r>
              <a:rPr kumimoji="1" lang="zh-CN" altLang="en-US" sz="2400">
                <a:latin typeface="Times New Roman" pitchFamily="18" charset="0"/>
                <a:ea typeface="华文中宋" pitchFamily="2" charset="-122"/>
              </a:rPr>
              <a:t>系、</a:t>
            </a:r>
            <a:r>
              <a:rPr kumimoji="1" lang="en-US" altLang="zh-CN" sz="2400">
                <a:latin typeface="Times New Roman" pitchFamily="18" charset="0"/>
                <a:ea typeface="华文中宋" pitchFamily="2" charset="-122"/>
              </a:rPr>
              <a:t>Al-Mg-Li</a:t>
            </a:r>
            <a:r>
              <a:rPr kumimoji="1" lang="zh-CN" altLang="en-US" sz="2400">
                <a:latin typeface="Times New Roman" pitchFamily="18" charset="0"/>
                <a:ea typeface="华文中宋" pitchFamily="2" charset="-122"/>
              </a:rPr>
              <a:t>系。</a:t>
            </a:r>
          </a:p>
          <a:p>
            <a:pPr eaLnBrk="1" hangingPunct="1">
              <a:lnSpc>
                <a:spcPct val="125000"/>
              </a:lnSpc>
              <a:spcBef>
                <a:spcPct val="30000"/>
              </a:spcBef>
            </a:pPr>
            <a:r>
              <a:rPr lang="zh-CN" altLang="en-US" sz="2400" b="1">
                <a:solidFill>
                  <a:srgbClr val="FF0000"/>
                </a:solidFill>
                <a:latin typeface="Times New Roman" pitchFamily="18" charset="0"/>
                <a:ea typeface="华文中宋" pitchFamily="2" charset="-122"/>
                <a:sym typeface="Symbol" pitchFamily="18" charset="2"/>
              </a:rPr>
              <a:t>用途</a:t>
            </a:r>
            <a:r>
              <a:rPr kumimoji="1" lang="zh-CN" altLang="en-US" sz="2400">
                <a:latin typeface="Times New Roman" pitchFamily="18" charset="0"/>
                <a:ea typeface="华文中宋" pitchFamily="2" charset="-122"/>
                <a:sym typeface="Symbol" pitchFamily="18" charset="2"/>
              </a:rPr>
              <a:t>：轻合金中用途最广泛。民航机上改用铝锂 合金，飞机重量可以减轻</a:t>
            </a:r>
            <a:r>
              <a:rPr kumimoji="1" lang="en-US" altLang="zh-CN" sz="2400">
                <a:latin typeface="Times New Roman" pitchFamily="18" charset="0"/>
                <a:ea typeface="华文中宋" pitchFamily="2" charset="-122"/>
                <a:sym typeface="Symbol" pitchFamily="18" charset="2"/>
              </a:rPr>
              <a:t>8</a:t>
            </a:r>
            <a:r>
              <a:rPr kumimoji="1" lang="zh-CN" altLang="en-US" sz="2400">
                <a:latin typeface="Times New Roman" pitchFamily="18" charset="0"/>
                <a:ea typeface="华文中宋" pitchFamily="2" charset="-122"/>
                <a:sym typeface="Symbol" pitchFamily="18" charset="2"/>
              </a:rPr>
              <a:t>％～</a:t>
            </a:r>
            <a:r>
              <a:rPr kumimoji="1" lang="en-US" altLang="zh-CN" sz="2400">
                <a:latin typeface="Times New Roman" pitchFamily="18" charset="0"/>
                <a:ea typeface="华文中宋" pitchFamily="2" charset="-122"/>
                <a:sym typeface="Symbol" pitchFamily="18" charset="2"/>
              </a:rPr>
              <a:t>16</a:t>
            </a:r>
            <a:r>
              <a:rPr kumimoji="1" lang="zh-CN" altLang="en-US" sz="2400">
                <a:latin typeface="Times New Roman" pitchFamily="18" charset="0"/>
                <a:ea typeface="华文中宋" pitchFamily="2" charset="-122"/>
                <a:sym typeface="Symbol" pitchFamily="18" charset="2"/>
              </a:rPr>
              <a:t>％。</a:t>
            </a:r>
          </a:p>
        </p:txBody>
      </p:sp>
      <p:sp>
        <p:nvSpPr>
          <p:cNvPr id="64520" name="Rectangle 8"/>
          <p:cNvSpPr>
            <a:spLocks noChangeArrowheads="1"/>
          </p:cNvSpPr>
          <p:nvPr/>
        </p:nvSpPr>
        <p:spPr bwMode="auto">
          <a:xfrm>
            <a:off x="684213" y="44450"/>
            <a:ext cx="3889375" cy="519113"/>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 name="标题 4"/>
          <p:cNvSpPr>
            <a:spLocks noGrp="1" noChangeArrowheads="1"/>
          </p:cNvSpPr>
          <p:nvPr>
            <p:ph type="title" idx="4294967295"/>
          </p:nvPr>
        </p:nvSpPr>
        <p:spPr>
          <a:xfrm>
            <a:off x="685800" y="609600"/>
            <a:ext cx="7772400" cy="962025"/>
          </a:xfrm>
          <a:ln/>
        </p:spPr>
        <p:txBody>
          <a:bodyPr/>
          <a:lstStyle/>
          <a:p>
            <a:pPr algn="l" eaLnBrk="1" hangingPunct="1"/>
            <a:r>
              <a:rPr lang="zh-CN" altLang="en-US" sz="4000">
                <a:solidFill>
                  <a:srgbClr val="006600"/>
                </a:solidFill>
              </a:rPr>
              <a:t>形状记忆合金材料</a:t>
            </a:r>
          </a:p>
        </p:txBody>
      </p:sp>
      <p:sp>
        <p:nvSpPr>
          <p:cNvPr id="2117" name="内容占位符 5"/>
          <p:cNvSpPr>
            <a:spLocks noGrp="1" noChangeArrowheads="1"/>
          </p:cNvSpPr>
          <p:nvPr>
            <p:ph idx="4294967295"/>
          </p:nvPr>
        </p:nvSpPr>
        <p:spPr>
          <a:xfrm>
            <a:off x="642938" y="1714500"/>
            <a:ext cx="7772400" cy="4114800"/>
          </a:xfrm>
          <a:ln/>
        </p:spPr>
        <p:txBody>
          <a:bodyPr/>
          <a:lstStyle/>
          <a:p>
            <a:pPr eaLnBrk="1" hangingPunct="1"/>
            <a:r>
              <a:rPr lang="en-US" altLang="zh-CN" dirty="0">
                <a:solidFill>
                  <a:srgbClr val="FF0000"/>
                </a:solidFill>
              </a:rPr>
              <a:t>Ti-Ni</a:t>
            </a:r>
            <a:r>
              <a:rPr lang="zh-CN" altLang="en-US" dirty="0">
                <a:solidFill>
                  <a:srgbClr val="FF0000"/>
                </a:solidFill>
              </a:rPr>
              <a:t>系合金</a:t>
            </a:r>
            <a:endParaRPr lang="en-US" altLang="zh-CN" dirty="0">
              <a:solidFill>
                <a:srgbClr val="FF0000"/>
              </a:solidFill>
            </a:endParaRPr>
          </a:p>
          <a:p>
            <a:pPr eaLnBrk="1" hangingPunct="1"/>
            <a:r>
              <a:rPr lang="zh-CN" altLang="en-US" dirty="0">
                <a:solidFill>
                  <a:srgbClr val="FF0000"/>
                </a:solidFill>
              </a:rPr>
              <a:t>铜系合金</a:t>
            </a:r>
            <a:endParaRPr lang="en-US" altLang="zh-CN" dirty="0">
              <a:solidFill>
                <a:srgbClr val="FF0000"/>
              </a:solidFill>
            </a:endParaRPr>
          </a:p>
          <a:p>
            <a:pPr eaLnBrk="1" hangingPunct="1"/>
            <a:r>
              <a:rPr lang="zh-CN" altLang="en-US" dirty="0">
                <a:solidFill>
                  <a:srgbClr val="FF0000"/>
                </a:solidFill>
              </a:rPr>
              <a:t>铁系合金</a:t>
            </a:r>
            <a:endParaRPr lang="en-US" altLang="zh-CN" dirty="0">
              <a:solidFill>
                <a:srgbClr val="FF0000"/>
              </a:solidFill>
            </a:endParaRPr>
          </a:p>
          <a:p>
            <a:pPr eaLnBrk="1" hangingPunct="1"/>
            <a:endParaRPr lang="en-US" altLang="zh-CN" dirty="0"/>
          </a:p>
          <a:p>
            <a:pPr eaLnBrk="1" hangingPunct="1">
              <a:buFontTx/>
              <a:buNone/>
            </a:pPr>
            <a:r>
              <a:rPr lang="zh-CN" altLang="en-US" b="1" dirty="0" smtClean="0">
                <a:solidFill>
                  <a:srgbClr val="006600"/>
                </a:solidFill>
              </a:rPr>
              <a:t>特点</a:t>
            </a:r>
            <a:endParaRPr lang="en-US" altLang="zh-CN" b="1" dirty="0">
              <a:solidFill>
                <a:srgbClr val="006600"/>
              </a:solidFill>
            </a:endParaRPr>
          </a:p>
          <a:p>
            <a:pPr eaLnBrk="1" hangingPunct="1"/>
            <a:r>
              <a:rPr lang="zh-CN" altLang="en-US" b="1" dirty="0">
                <a:solidFill>
                  <a:srgbClr val="006600"/>
                </a:solidFill>
              </a:rPr>
              <a:t>弯曲量大，塑性高 </a:t>
            </a:r>
          </a:p>
          <a:p>
            <a:pPr eaLnBrk="1" hangingPunct="1"/>
            <a:r>
              <a:rPr lang="zh-CN" altLang="en-US" b="1" dirty="0">
                <a:solidFill>
                  <a:srgbClr val="006600"/>
                </a:solidFill>
              </a:rPr>
              <a:t>在记忆温度以上恢复以前形状</a:t>
            </a:r>
          </a:p>
        </p:txBody>
      </p:sp>
      <p:sp>
        <p:nvSpPr>
          <p:cNvPr id="2118" name="灯片编号占位符 3"/>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C7A07947-FDE6-4BD9-955A-7C7DE8540B39}" type="slidenum">
              <a:rPr kumimoji="0" lang="en-US" altLang="zh-CN" sz="1400">
                <a:latin typeface="Times New Roman" panose="02020603050405020304" pitchFamily="18" charset="0"/>
              </a:rPr>
              <a:pPr eaLnBrk="1" hangingPunct="1">
                <a:spcBef>
                  <a:spcPct val="0"/>
                </a:spcBef>
                <a:buSzPct val="100000"/>
                <a:buFontTx/>
                <a:buNone/>
              </a:pPr>
              <a:t>11</a:t>
            </a:fld>
            <a:endParaRPr kumimoji="0" lang="en-US" altLang="zh-CN" sz="1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灯片编号占位符 1"/>
          <p:cNvSpPr>
            <a:spLocks noGrp="1"/>
          </p:cNvSpPr>
          <p:nvPr>
            <p:ph type="sldNum" sz="quarter" idx="12"/>
          </p:nvPr>
        </p:nvSpPr>
        <p:spPr/>
        <p:txBody>
          <a:bodyPr/>
          <a:lstStyle/>
          <a:p>
            <a:pPr>
              <a:defRPr/>
            </a:pPr>
            <a:fld id="{BCFF49FD-DA15-454E-86B7-14E44D8AECCF}" type="slidenum">
              <a:rPr lang="en-US" altLang="zh-CN"/>
              <a:pPr>
                <a:defRPr/>
              </a:pPr>
              <a:t>110</a:t>
            </a:fld>
            <a:endParaRPr lang="en-US" altLang="zh-CN"/>
          </a:p>
        </p:txBody>
      </p:sp>
      <p:sp>
        <p:nvSpPr>
          <p:cNvPr id="31747" name="Rectangle 5"/>
          <p:cNvSpPr>
            <a:spLocks noChangeArrowheads="1"/>
          </p:cNvSpPr>
          <p:nvPr/>
        </p:nvSpPr>
        <p:spPr bwMode="auto">
          <a:xfrm>
            <a:off x="827088" y="1341438"/>
            <a:ext cx="8137525"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spcBef>
                <a:spcPct val="10000"/>
              </a:spcBef>
            </a:pPr>
            <a:r>
              <a:rPr lang="zh-CN" altLang="en-US" sz="2400" b="1">
                <a:solidFill>
                  <a:srgbClr val="FF0000"/>
                </a:solidFill>
                <a:latin typeface="Times New Roman" pitchFamily="18" charset="0"/>
                <a:ea typeface="华文中宋" pitchFamily="2" charset="-122"/>
              </a:rPr>
              <a:t>铝合金在航空航天领域的应用</a:t>
            </a:r>
          </a:p>
          <a:p>
            <a:pPr>
              <a:lnSpc>
                <a:spcPct val="120000"/>
              </a:lnSpc>
              <a:spcBef>
                <a:spcPct val="20000"/>
              </a:spcBef>
            </a:pPr>
            <a:r>
              <a:rPr lang="zh-CN" altLang="en-US" sz="2400">
                <a:latin typeface="Times New Roman" pitchFamily="18" charset="0"/>
                <a:ea typeface="华文中宋" pitchFamily="2" charset="-122"/>
              </a:rPr>
              <a:t>    铝合金在目前的民用飞机结构上的用量约为</a:t>
            </a:r>
            <a:r>
              <a:rPr lang="en-US" altLang="zh-CN" sz="2400">
                <a:latin typeface="Times New Roman" pitchFamily="18" charset="0"/>
                <a:ea typeface="华文中宋" pitchFamily="2" charset="-122"/>
              </a:rPr>
              <a:t>70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80</a:t>
            </a:r>
            <a:r>
              <a:rPr lang="zh-CN" altLang="en-US" sz="2400">
                <a:latin typeface="Times New Roman" pitchFamily="18" charset="0"/>
                <a:ea typeface="华文中宋" pitchFamily="2" charset="-122"/>
              </a:rPr>
              <a:t>％，在军用飞机结构上的用量约为</a:t>
            </a:r>
            <a:r>
              <a:rPr lang="en-US" altLang="zh-CN" sz="2400">
                <a:latin typeface="Times New Roman" pitchFamily="18" charset="0"/>
                <a:ea typeface="华文中宋" pitchFamily="2" charset="-122"/>
              </a:rPr>
              <a:t>40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60</a:t>
            </a:r>
            <a:r>
              <a:rPr lang="zh-CN" altLang="en-US" sz="2400">
                <a:latin typeface="Times New Roman" pitchFamily="18" charset="0"/>
                <a:ea typeface="华文中宋" pitchFamily="2" charset="-122"/>
              </a:rPr>
              <a:t>％。在最新型的</a:t>
            </a:r>
            <a:r>
              <a:rPr lang="en-US" altLang="zh-CN" sz="2400">
                <a:latin typeface="Times New Roman" pitchFamily="18" charset="0"/>
                <a:ea typeface="华文中宋" pitchFamily="2" charset="-122"/>
              </a:rPr>
              <a:t>B777</a:t>
            </a:r>
            <a:r>
              <a:rPr lang="zh-CN" altLang="en-US" sz="2400">
                <a:latin typeface="Times New Roman" pitchFamily="18" charset="0"/>
                <a:ea typeface="华文中宋" pitchFamily="2" charset="-122"/>
              </a:rPr>
              <a:t>客机上，铝合金占机体结构重量的</a:t>
            </a:r>
            <a:r>
              <a:rPr lang="en-US" altLang="zh-CN" sz="2400">
                <a:latin typeface="Times New Roman" pitchFamily="18" charset="0"/>
                <a:ea typeface="华文中宋" pitchFamily="2" charset="-122"/>
              </a:rPr>
              <a:t>70</a:t>
            </a:r>
            <a:r>
              <a:rPr lang="zh-CN" altLang="en-US" sz="2400">
                <a:latin typeface="Times New Roman" pitchFamily="18" charset="0"/>
                <a:ea typeface="华文中宋" pitchFamily="2" charset="-122"/>
              </a:rPr>
              <a:t>％。 </a:t>
            </a:r>
          </a:p>
          <a:p>
            <a:pPr>
              <a:lnSpc>
                <a:spcPct val="120000"/>
              </a:lnSpc>
              <a:spcBef>
                <a:spcPct val="20000"/>
              </a:spcBef>
            </a:pPr>
            <a:r>
              <a:rPr lang="zh-CN" altLang="en-US" sz="2400">
                <a:latin typeface="Times New Roman" pitchFamily="18" charset="0"/>
                <a:ea typeface="华文中宋" pitchFamily="2" charset="-122"/>
              </a:rPr>
              <a:t>    一些最新型的军用飞机（</a:t>
            </a:r>
            <a:r>
              <a:rPr lang="en-US" altLang="zh-CN" sz="2400">
                <a:latin typeface="Times New Roman" pitchFamily="18" charset="0"/>
                <a:ea typeface="华文中宋" pitchFamily="2" charset="-122"/>
              </a:rPr>
              <a:t>F22</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B2</a:t>
            </a:r>
            <a:r>
              <a:rPr lang="zh-CN" altLang="en-US" sz="2400">
                <a:latin typeface="Times New Roman" pitchFamily="18" charset="0"/>
                <a:ea typeface="华文中宋" pitchFamily="2" charset="-122"/>
              </a:rPr>
              <a:t>）结构上大量应用</a:t>
            </a:r>
            <a:r>
              <a:rPr lang="zh-CN" altLang="en-US" sz="2400">
                <a:solidFill>
                  <a:srgbClr val="0000CC"/>
                </a:solidFill>
                <a:latin typeface="Times New Roman" pitchFamily="18" charset="0"/>
                <a:ea typeface="华文中宋" pitchFamily="2" charset="-122"/>
              </a:rPr>
              <a:t>纤维增强树脂基复合材料</a:t>
            </a:r>
            <a:r>
              <a:rPr lang="zh-CN" altLang="en-US" sz="2400">
                <a:latin typeface="Times New Roman" pitchFamily="18" charset="0"/>
                <a:ea typeface="华文中宋" pitchFamily="2" charset="-122"/>
              </a:rPr>
              <a:t>和</a:t>
            </a:r>
            <a:r>
              <a:rPr lang="zh-CN" altLang="en-US" sz="2400">
                <a:solidFill>
                  <a:srgbClr val="0000CC"/>
                </a:solidFill>
                <a:latin typeface="Times New Roman" pitchFamily="18" charset="0"/>
                <a:ea typeface="华文中宋" pitchFamily="2" charset="-122"/>
              </a:rPr>
              <a:t>钛合金</a:t>
            </a:r>
            <a:r>
              <a:rPr lang="zh-CN" altLang="en-US" sz="2400">
                <a:latin typeface="Times New Roman" pitchFamily="18" charset="0"/>
                <a:ea typeface="华文中宋" pitchFamily="2" charset="-122"/>
              </a:rPr>
              <a:t>，铝合金用量已降到</a:t>
            </a:r>
            <a:r>
              <a:rPr lang="en-US" altLang="zh-CN" sz="2400">
                <a:latin typeface="Times New Roman" pitchFamily="18" charset="0"/>
                <a:ea typeface="华文中宋" pitchFamily="2" charset="-122"/>
              </a:rPr>
              <a:t>20</a:t>
            </a:r>
            <a:r>
              <a:rPr lang="zh-CN" altLang="en-US" sz="2400">
                <a:latin typeface="Times New Roman" pitchFamily="18" charset="0"/>
                <a:ea typeface="华文中宋" pitchFamily="2" charset="-122"/>
              </a:rPr>
              <a:t>％以下。</a:t>
            </a:r>
            <a:r>
              <a:rPr lang="zh-CN" altLang="en-US" sz="2400">
                <a:latin typeface="Times New Roman" pitchFamily="18" charset="0"/>
              </a:rPr>
              <a:t> </a:t>
            </a:r>
          </a:p>
        </p:txBody>
      </p:sp>
      <p:sp>
        <p:nvSpPr>
          <p:cNvPr id="31748" name="Rectangle 6"/>
          <p:cNvSpPr>
            <a:spLocks noChangeArrowheads="1"/>
          </p:cNvSpPr>
          <p:nvPr/>
        </p:nvSpPr>
        <p:spPr bwMode="auto">
          <a:xfrm>
            <a:off x="900113" y="746125"/>
            <a:ext cx="3028950" cy="51911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a:ea typeface="华文新魏" pitchFamily="2" charset="-122"/>
              </a:rPr>
              <a:t>铝：会飞的金属！</a:t>
            </a:r>
          </a:p>
        </p:txBody>
      </p:sp>
      <p:sp>
        <p:nvSpPr>
          <p:cNvPr id="31749" name="Rectangle 7"/>
          <p:cNvSpPr>
            <a:spLocks noChangeArrowheads="1"/>
          </p:cNvSpPr>
          <p:nvPr/>
        </p:nvSpPr>
        <p:spPr bwMode="auto">
          <a:xfrm>
            <a:off x="827088" y="4772025"/>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FF0000"/>
                </a:solidFill>
                <a:latin typeface="Times New Roman" pitchFamily="18" charset="0"/>
                <a:ea typeface="华文中宋" pitchFamily="2" charset="-122"/>
              </a:rPr>
              <a:t>先进铝合金在</a:t>
            </a:r>
            <a:r>
              <a:rPr lang="en-US" altLang="zh-CN" sz="2400" b="1">
                <a:solidFill>
                  <a:srgbClr val="FF0000"/>
                </a:solidFill>
                <a:latin typeface="Times New Roman" pitchFamily="18" charset="0"/>
                <a:ea typeface="华文中宋" pitchFamily="2" charset="-122"/>
              </a:rPr>
              <a:t>A380 </a:t>
            </a:r>
            <a:r>
              <a:rPr lang="zh-CN" altLang="en-US" sz="2400" b="1">
                <a:solidFill>
                  <a:srgbClr val="FF0000"/>
                </a:solidFill>
                <a:latin typeface="Times New Roman" pitchFamily="18" charset="0"/>
                <a:ea typeface="华文中宋" pitchFamily="2" charset="-122"/>
              </a:rPr>
              <a:t>上的应用</a:t>
            </a:r>
            <a:r>
              <a:rPr lang="zh-CN" altLang="en-US"/>
              <a:t> </a:t>
            </a:r>
          </a:p>
        </p:txBody>
      </p:sp>
      <p:sp>
        <p:nvSpPr>
          <p:cNvPr id="31750" name="Text Box 8"/>
          <p:cNvSpPr txBox="1">
            <a:spLocks noChangeArrowheads="1"/>
          </p:cNvSpPr>
          <p:nvPr/>
        </p:nvSpPr>
        <p:spPr bwMode="auto">
          <a:xfrm>
            <a:off x="900113" y="5278438"/>
            <a:ext cx="80645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在</a:t>
            </a:r>
            <a:r>
              <a:rPr lang="en-US" altLang="zh-CN" sz="2400">
                <a:latin typeface="Times New Roman" pitchFamily="18" charset="0"/>
                <a:ea typeface="华文中宋" pitchFamily="2" charset="-122"/>
              </a:rPr>
              <a:t>A380 </a:t>
            </a:r>
            <a:r>
              <a:rPr lang="zh-CN" altLang="en-US" sz="2400">
                <a:latin typeface="Times New Roman" pitchFamily="18" charset="0"/>
                <a:ea typeface="华文中宋" pitchFamily="2" charset="-122"/>
              </a:rPr>
              <a:t>上广泛使用了铝合金，其结构重量百分比达到</a:t>
            </a:r>
            <a:r>
              <a:rPr lang="en-US" altLang="zh-CN" sz="2400">
                <a:latin typeface="Times New Roman" pitchFamily="18" charset="0"/>
                <a:ea typeface="华文中宋" pitchFamily="2" charset="-122"/>
              </a:rPr>
              <a:t>60%</a:t>
            </a:r>
            <a:r>
              <a:rPr lang="zh-CN" altLang="en-US" sz="2400">
                <a:latin typeface="Times New Roman" pitchFamily="18" charset="0"/>
                <a:ea typeface="华文中宋" pitchFamily="2" charset="-122"/>
              </a:rPr>
              <a:t>，与复合材料实现了谐调共存。</a:t>
            </a:r>
            <a:r>
              <a:rPr lang="en-US" altLang="zh-CN" sz="2400">
                <a:latin typeface="Times New Roman" pitchFamily="18" charset="0"/>
                <a:ea typeface="华文中宋" pitchFamily="2" charset="-122"/>
              </a:rPr>
              <a:t>A380 </a:t>
            </a:r>
            <a:r>
              <a:rPr lang="zh-CN" altLang="en-US" sz="2400">
                <a:latin typeface="Times New Roman" pitchFamily="18" charset="0"/>
                <a:ea typeface="华文中宋" pitchFamily="2" charset="-122"/>
              </a:rPr>
              <a:t>上应用了一些传统铝合金，但也引入一些新合金及新结构。 </a:t>
            </a:r>
          </a:p>
        </p:txBody>
      </p:sp>
      <p:sp>
        <p:nvSpPr>
          <p:cNvPr id="61449" name="Rectangle 9"/>
          <p:cNvSpPr>
            <a:spLocks noChangeArrowheads="1"/>
          </p:cNvSpPr>
          <p:nvPr/>
        </p:nvSpPr>
        <p:spPr bwMode="auto">
          <a:xfrm>
            <a:off x="684213" y="44450"/>
            <a:ext cx="3889375" cy="519113"/>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灯片编号占位符 1"/>
          <p:cNvSpPr>
            <a:spLocks noGrp="1"/>
          </p:cNvSpPr>
          <p:nvPr>
            <p:ph type="sldNum" sz="quarter" idx="12"/>
          </p:nvPr>
        </p:nvSpPr>
        <p:spPr/>
        <p:txBody>
          <a:bodyPr/>
          <a:lstStyle/>
          <a:p>
            <a:pPr>
              <a:defRPr/>
            </a:pPr>
            <a:fld id="{2AB1E54C-AC84-4B99-88DB-B80E8531FA44}" type="slidenum">
              <a:rPr lang="en-US" altLang="zh-CN"/>
              <a:pPr>
                <a:defRPr/>
              </a:pPr>
              <a:t>111</a:t>
            </a:fld>
            <a:endParaRPr lang="en-US" altLang="zh-CN"/>
          </a:p>
        </p:txBody>
      </p:sp>
      <p:pic>
        <p:nvPicPr>
          <p:cNvPr id="327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93252"/>
            <a:ext cx="8995765" cy="539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6"/>
          <p:cNvSpPr>
            <a:spLocks noChangeArrowheads="1"/>
          </p:cNvSpPr>
          <p:nvPr/>
        </p:nvSpPr>
        <p:spPr bwMode="auto">
          <a:xfrm>
            <a:off x="755650" y="692150"/>
            <a:ext cx="3889375" cy="519113"/>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灯片编号占位符 1"/>
          <p:cNvSpPr>
            <a:spLocks noGrp="1"/>
          </p:cNvSpPr>
          <p:nvPr>
            <p:ph type="sldNum" sz="quarter" idx="12"/>
          </p:nvPr>
        </p:nvSpPr>
        <p:spPr/>
        <p:txBody>
          <a:bodyPr/>
          <a:lstStyle/>
          <a:p>
            <a:pPr>
              <a:defRPr/>
            </a:pPr>
            <a:fld id="{91EFB408-EC64-4AA5-94C1-7E2FD908439C}" type="slidenum">
              <a:rPr lang="en-US" altLang="zh-CN"/>
              <a:pPr>
                <a:defRPr/>
              </a:pPr>
              <a:t>112</a:t>
            </a:fld>
            <a:endParaRPr lang="en-US" altLang="zh-CN"/>
          </a:p>
        </p:txBody>
      </p:sp>
      <p:grpSp>
        <p:nvGrpSpPr>
          <p:cNvPr id="33795" name="Group 6"/>
          <p:cNvGrpSpPr>
            <a:grpSpLocks/>
          </p:cNvGrpSpPr>
          <p:nvPr/>
        </p:nvGrpSpPr>
        <p:grpSpPr bwMode="auto">
          <a:xfrm>
            <a:off x="0" y="908049"/>
            <a:ext cx="9144001" cy="5949951"/>
            <a:chOff x="271" y="572"/>
            <a:chExt cx="5489" cy="3584"/>
          </a:xfrm>
        </p:grpSpPr>
        <p:pic>
          <p:nvPicPr>
            <p:cNvPr id="33797" name="Picture 1" descr="C:\Users\admin\AppData\Roaming\Tencent\Users\22067504\QQ\WinTemp\RichOle\C`90FC733JE$H3]`0(]M04K.jpg"/>
            <p:cNvPicPr>
              <a:picLocks noChangeAspect="1" noChangeArrowheads="1"/>
            </p:cNvPicPr>
            <p:nvPr/>
          </p:nvPicPr>
          <p:blipFill>
            <a:blip r:embed="rId2">
              <a:extLst>
                <a:ext uri="{28A0092B-C50C-407E-A947-70E740481C1C}">
                  <a14:useLocalDpi xmlns:a14="http://schemas.microsoft.com/office/drawing/2010/main" val="0"/>
                </a:ext>
              </a:extLst>
            </a:blip>
            <a:srcRect r="381"/>
            <a:stretch>
              <a:fillRect/>
            </a:stretch>
          </p:blipFill>
          <p:spPr bwMode="auto">
            <a:xfrm>
              <a:off x="271" y="572"/>
              <a:ext cx="5489" cy="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5"/>
            <p:cNvSpPr>
              <a:spLocks noChangeArrowheads="1"/>
            </p:cNvSpPr>
            <p:nvPr/>
          </p:nvSpPr>
          <p:spPr bwMode="auto">
            <a:xfrm>
              <a:off x="476" y="663"/>
              <a:ext cx="1089"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sp>
        <p:nvSpPr>
          <p:cNvPr id="24583" name="Rectangle 7"/>
          <p:cNvSpPr>
            <a:spLocks noChangeArrowheads="1"/>
          </p:cNvSpPr>
          <p:nvPr/>
        </p:nvSpPr>
        <p:spPr bwMode="auto">
          <a:xfrm>
            <a:off x="611188" y="404813"/>
            <a:ext cx="3889375" cy="519112"/>
          </a:xfrm>
          <a:prstGeom prst="rect">
            <a:avLst/>
          </a:prstGeom>
          <a:noFill/>
          <a:ln w="9525">
            <a:noFill/>
            <a:miter lim="800000"/>
            <a:headEnd/>
            <a:tailEnd/>
          </a:ln>
          <a:effectLst/>
        </p:spPr>
        <p:txBody>
          <a:bodyPr>
            <a:spAutoFit/>
          </a:bodyPr>
          <a:lstStyle/>
          <a:p>
            <a:pP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2.2.2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先进铝合金</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灯片编号占位符 1"/>
          <p:cNvSpPr>
            <a:spLocks noGrp="1"/>
          </p:cNvSpPr>
          <p:nvPr>
            <p:ph type="sldNum" sz="quarter" idx="12"/>
          </p:nvPr>
        </p:nvSpPr>
        <p:spPr/>
        <p:txBody>
          <a:bodyPr/>
          <a:lstStyle/>
          <a:p>
            <a:pPr>
              <a:defRPr/>
            </a:pPr>
            <a:fld id="{35507322-23B3-4D82-8E7A-33902C2B6A82}" type="slidenum">
              <a:rPr lang="en-US" altLang="zh-CN"/>
              <a:pPr>
                <a:defRPr/>
              </a:pPr>
              <a:t>113</a:t>
            </a:fld>
            <a:endParaRPr lang="en-US" altLang="zh-CN"/>
          </a:p>
        </p:txBody>
      </p:sp>
      <p:sp>
        <p:nvSpPr>
          <p:cNvPr id="65540" name="Rectangle 4"/>
          <p:cNvSpPr>
            <a:spLocks noChangeArrowheads="1"/>
          </p:cNvSpPr>
          <p:nvPr/>
        </p:nvSpPr>
        <p:spPr bwMode="auto">
          <a:xfrm>
            <a:off x="684213" y="72866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
        <p:nvSpPr>
          <p:cNvPr id="34820" name="Text Box 5"/>
          <p:cNvSpPr txBox="1">
            <a:spLocks noChangeArrowheads="1"/>
          </p:cNvSpPr>
          <p:nvPr/>
        </p:nvSpPr>
        <p:spPr bwMode="auto">
          <a:xfrm>
            <a:off x="689848" y="1930400"/>
            <a:ext cx="79200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dirty="0">
                <a:latin typeface="Times New Roman" pitchFamily="18" charset="0"/>
                <a:ea typeface="华文中宋" pitchFamily="2" charset="-122"/>
              </a:rPr>
              <a:t>        </a:t>
            </a:r>
            <a:r>
              <a:rPr lang="zh-CN" altLang="en-US" sz="2400" dirty="0">
                <a:latin typeface="Times New Roman" pitchFamily="18" charset="0"/>
                <a:ea typeface="华文中宋" pitchFamily="2" charset="-122"/>
              </a:rPr>
              <a:t>钛的密度</a:t>
            </a:r>
            <a:r>
              <a:rPr lang="en-US" altLang="zh-CN" sz="2400" dirty="0">
                <a:latin typeface="Times New Roman" pitchFamily="18" charset="0"/>
                <a:ea typeface="华文中宋" pitchFamily="2" charset="-122"/>
              </a:rPr>
              <a:t>4.51 g/cm </a:t>
            </a:r>
            <a:r>
              <a:rPr lang="en-US" altLang="zh-CN" sz="2400" baseline="30000" dirty="0">
                <a:latin typeface="Times New Roman" pitchFamily="18" charset="0"/>
                <a:ea typeface="华文中宋" pitchFamily="2" charset="-122"/>
              </a:rPr>
              <a:t>3</a:t>
            </a:r>
            <a:r>
              <a:rPr lang="en-US" altLang="zh-CN" sz="2400" dirty="0">
                <a:latin typeface="Times New Roman" pitchFamily="18" charset="0"/>
                <a:ea typeface="华文中宋" pitchFamily="2" charset="-122"/>
              </a:rPr>
              <a:t> </a:t>
            </a:r>
            <a:r>
              <a:rPr lang="zh-CN" altLang="en-US" sz="2400" dirty="0">
                <a:latin typeface="Times New Roman" pitchFamily="18" charset="0"/>
                <a:ea typeface="华文中宋" pitchFamily="2" charset="-122"/>
              </a:rPr>
              <a:t>，熔点高（</a:t>
            </a:r>
            <a:r>
              <a:rPr lang="en-US" altLang="zh-CN" sz="2400" dirty="0">
                <a:latin typeface="Times New Roman" pitchFamily="18" charset="0"/>
                <a:ea typeface="华文中宋" pitchFamily="2" charset="-122"/>
              </a:rPr>
              <a:t>1688 ℃</a:t>
            </a:r>
            <a:r>
              <a:rPr lang="zh-CN" altLang="en-US" sz="2400" dirty="0">
                <a:latin typeface="Times New Roman" pitchFamily="18" charset="0"/>
                <a:ea typeface="华文中宋" pitchFamily="2" charset="-122"/>
              </a:rPr>
              <a:t>），密排六方或体心晶格，纯钛的强度低，比强度高（高于铝、钢），塑性好，易于加工，耐腐蚀性好；钛的导热性差（适合高温下工作），磨擦系数大，因而切削、磨削加工性能和耐磨性能差。</a:t>
            </a:r>
          </a:p>
        </p:txBody>
      </p:sp>
      <p:sp>
        <p:nvSpPr>
          <p:cNvPr id="65542" name="Text Box 6"/>
          <p:cNvSpPr txBox="1">
            <a:spLocks noChangeArrowheads="1"/>
          </p:cNvSpPr>
          <p:nvPr/>
        </p:nvSpPr>
        <p:spPr bwMode="auto">
          <a:xfrm>
            <a:off x="828675" y="4560887"/>
            <a:ext cx="79200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zh-CN" altLang="en-US" sz="2400" b="1">
                <a:latin typeface="华文中宋" pitchFamily="2" charset="-122"/>
                <a:ea typeface="华文中宋" pitchFamily="2" charset="-122"/>
              </a:rPr>
              <a:t>纯钛在固态下有同素异构转变</a:t>
            </a:r>
            <a:r>
              <a:rPr lang="zh-CN" altLang="en-US" sz="2400" b="1">
                <a:latin typeface="楷体_GB2312"/>
                <a:ea typeface="楷体_GB2312"/>
                <a:cs typeface="楷体_GB2312"/>
              </a:rPr>
              <a:t>：</a:t>
            </a:r>
          </a:p>
          <a:p>
            <a:pPr eaLnBrk="1" hangingPunct="1">
              <a:lnSpc>
                <a:spcPct val="125000"/>
              </a:lnSpc>
            </a:pPr>
            <a:r>
              <a:rPr lang="en-US" altLang="en-US" sz="2400" b="1">
                <a:solidFill>
                  <a:srgbClr val="FF0066"/>
                </a:solidFill>
                <a:latin typeface="楷体_GB2312"/>
                <a:ea typeface="楷体_GB2312"/>
                <a:cs typeface="楷体_GB2312"/>
              </a:rPr>
              <a:t>●</a:t>
            </a:r>
            <a:r>
              <a:rPr lang="zh-CN" altLang="en-US" sz="2400" b="1">
                <a:latin typeface="楷体_GB2312"/>
                <a:ea typeface="楷体_GB2312"/>
                <a:cs typeface="楷体_GB2312"/>
              </a:rPr>
              <a:t>在</a:t>
            </a:r>
            <a:r>
              <a:rPr lang="en-US" altLang="zh-CN" sz="2400" b="1">
                <a:latin typeface="楷体_GB2312"/>
                <a:ea typeface="楷体_GB2312"/>
                <a:cs typeface="楷体_GB2312"/>
              </a:rPr>
              <a:t>882.5℃</a:t>
            </a:r>
            <a:r>
              <a:rPr lang="zh-CN" altLang="en-US" sz="2400" b="1">
                <a:latin typeface="楷体_GB2312"/>
                <a:ea typeface="楷体_GB2312"/>
                <a:cs typeface="楷体_GB2312"/>
              </a:rPr>
              <a:t>以下为</a:t>
            </a:r>
            <a:r>
              <a:rPr lang="zh-CN" altLang="en-US" sz="2400" b="1">
                <a:latin typeface="楷体_GB2312"/>
                <a:ea typeface="楷体_GB2312"/>
                <a:cs typeface="楷体_GB2312"/>
                <a:sym typeface="Symbol" pitchFamily="18" charset="2"/>
              </a:rPr>
              <a:t></a:t>
            </a:r>
            <a:r>
              <a:rPr lang="en-US" altLang="zh-CN" sz="2400" b="1">
                <a:latin typeface="楷体_GB2312"/>
                <a:ea typeface="楷体_GB2312"/>
                <a:cs typeface="楷体_GB2312"/>
              </a:rPr>
              <a:t>-Ti</a:t>
            </a:r>
            <a:r>
              <a:rPr lang="zh-CN" altLang="en-US" sz="2400" b="1">
                <a:latin typeface="楷体_GB2312"/>
                <a:ea typeface="楷体_GB2312"/>
                <a:cs typeface="楷体_GB2312"/>
              </a:rPr>
              <a:t>，具有密排六方晶格；</a:t>
            </a:r>
          </a:p>
          <a:p>
            <a:pPr eaLnBrk="1" hangingPunct="1">
              <a:lnSpc>
                <a:spcPct val="125000"/>
              </a:lnSpc>
            </a:pPr>
            <a:r>
              <a:rPr lang="en-US" altLang="en-US" sz="2400" b="1">
                <a:solidFill>
                  <a:srgbClr val="FF0066"/>
                </a:solidFill>
                <a:latin typeface="楷体_GB2312"/>
                <a:ea typeface="楷体_GB2312"/>
                <a:cs typeface="楷体_GB2312"/>
              </a:rPr>
              <a:t>●</a:t>
            </a:r>
            <a:r>
              <a:rPr lang="zh-CN" altLang="en-US" sz="2400" b="1">
                <a:latin typeface="楷体_GB2312"/>
                <a:ea typeface="楷体_GB2312"/>
                <a:cs typeface="楷体_GB2312"/>
              </a:rPr>
              <a:t>在</a:t>
            </a:r>
            <a:r>
              <a:rPr lang="en-US" altLang="zh-CN" sz="2400" b="1">
                <a:latin typeface="楷体_GB2312"/>
                <a:ea typeface="楷体_GB2312"/>
                <a:cs typeface="楷体_GB2312"/>
              </a:rPr>
              <a:t>882.5℃</a:t>
            </a:r>
            <a:r>
              <a:rPr lang="zh-CN" altLang="en-US" sz="2400" b="1">
                <a:latin typeface="楷体_GB2312"/>
                <a:ea typeface="楷体_GB2312"/>
                <a:cs typeface="楷体_GB2312"/>
              </a:rPr>
              <a:t>以上直至熔点为</a:t>
            </a:r>
            <a:r>
              <a:rPr lang="en-US" altLang="zh-CN" sz="2400" b="1">
                <a:latin typeface="楷体_GB2312"/>
                <a:ea typeface="楷体_GB2312"/>
                <a:cs typeface="楷体_GB2312"/>
              </a:rPr>
              <a:t>β-Ti</a:t>
            </a:r>
            <a:r>
              <a:rPr lang="zh-CN" altLang="en-US" sz="2400" b="1">
                <a:latin typeface="楷体_GB2312"/>
                <a:ea typeface="楷体_GB2312"/>
                <a:cs typeface="楷体_GB2312"/>
              </a:rPr>
              <a:t>，具有体心立方晶格。</a:t>
            </a:r>
          </a:p>
          <a:p>
            <a:pPr eaLnBrk="1" hangingPunct="1">
              <a:lnSpc>
                <a:spcPct val="125000"/>
              </a:lnSpc>
            </a:pPr>
            <a:r>
              <a:rPr lang="en-US" altLang="en-US" sz="2400" b="1">
                <a:solidFill>
                  <a:srgbClr val="FF0066"/>
                </a:solidFill>
                <a:latin typeface="楷体_GB2312"/>
                <a:ea typeface="楷体_GB2312"/>
                <a:cs typeface="楷体_GB2312"/>
              </a:rPr>
              <a:t>●</a:t>
            </a:r>
            <a:r>
              <a:rPr lang="zh-CN" altLang="en-US" sz="2400" b="1">
                <a:latin typeface="楷体_GB2312"/>
                <a:ea typeface="楷体_GB2312"/>
                <a:cs typeface="楷体_GB2312"/>
              </a:rPr>
              <a:t>即，温度使材料的结构发生了变化。</a:t>
            </a:r>
          </a:p>
        </p:txBody>
      </p:sp>
      <p:sp>
        <p:nvSpPr>
          <p:cNvPr id="34822" name="Rectangle 7"/>
          <p:cNvSpPr>
            <a:spLocks noChangeArrowheads="1"/>
          </p:cNvSpPr>
          <p:nvPr/>
        </p:nvSpPr>
        <p:spPr bwMode="auto">
          <a:xfrm>
            <a:off x="1331913" y="1399526"/>
            <a:ext cx="72009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FF0066"/>
                </a:solidFill>
                <a:ea typeface="华文行楷" pitchFamily="2" charset="-122"/>
              </a:rPr>
              <a:t>钛是宇航、国防工业关键的支撑材料之一。</a:t>
            </a:r>
            <a:r>
              <a:rPr lang="zh-CN" altLang="en-US" dirty="0"/>
              <a:t> </a:t>
            </a:r>
          </a:p>
        </p:txBody>
      </p:sp>
      <p:pic>
        <p:nvPicPr>
          <p:cNvPr id="34823" name="Picture 9" descr="10452959_8278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4008907"/>
            <a:ext cx="1905096" cy="151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0"/>
          <p:cNvSpPr txBox="1">
            <a:spLocks noChangeArrowheads="1"/>
          </p:cNvSpPr>
          <p:nvPr/>
        </p:nvSpPr>
        <p:spPr bwMode="auto">
          <a:xfrm>
            <a:off x="2268538" y="0"/>
            <a:ext cx="4751387"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  </a:t>
            </a:r>
            <a:r>
              <a:rPr lang="zh-CN" altLang="en-US" sz="2800" b="1">
                <a:latin typeface="Times New Roman" pitchFamily="18" charset="0"/>
                <a:ea typeface="华文中宋" pitchFamily="2" charset="-122"/>
              </a:rPr>
              <a:t>新型金属结构材料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randombar(horizontal)">
                                      <p:cBhvr>
                                        <p:cTn id="7"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灯片编号占位符 1"/>
          <p:cNvSpPr>
            <a:spLocks noGrp="1"/>
          </p:cNvSpPr>
          <p:nvPr>
            <p:ph type="sldNum" sz="quarter" idx="12"/>
          </p:nvPr>
        </p:nvSpPr>
        <p:spPr/>
        <p:txBody>
          <a:bodyPr/>
          <a:lstStyle/>
          <a:p>
            <a:pPr>
              <a:defRPr/>
            </a:pPr>
            <a:fld id="{D6F8BD19-7F85-44EE-983F-DA7EFBC18AE5}" type="slidenum">
              <a:rPr lang="en-US" altLang="zh-CN"/>
              <a:pPr>
                <a:defRPr/>
              </a:pPr>
              <a:t>114</a:t>
            </a:fld>
            <a:endParaRPr lang="en-US" altLang="zh-CN"/>
          </a:p>
        </p:txBody>
      </p:sp>
      <p:sp>
        <p:nvSpPr>
          <p:cNvPr id="35843" name="Text Box 4"/>
          <p:cNvSpPr txBox="1">
            <a:spLocks noChangeArrowheads="1"/>
          </p:cNvSpPr>
          <p:nvPr/>
        </p:nvSpPr>
        <p:spPr bwMode="auto">
          <a:xfrm>
            <a:off x="827088" y="908050"/>
            <a:ext cx="80660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工业纯钛由于其比强度高、耐热性好、抗腐蚀性能优异等优点，是航空、船舶、化工等工业中常用的一种</a:t>
            </a:r>
            <a:r>
              <a:rPr lang="zh-CN" altLang="en-US" sz="2400">
                <a:latin typeface="Times New Roman" pitchFamily="18" charset="0"/>
                <a:ea typeface="华文中宋" pitchFamily="2" charset="-122"/>
                <a:sym typeface="Symbol" pitchFamily="18" charset="2"/>
              </a:rPr>
              <a:t></a:t>
            </a:r>
            <a:r>
              <a:rPr lang="en-US" altLang="zh-CN" sz="2400">
                <a:latin typeface="Times New Roman" pitchFamily="18" charset="0"/>
                <a:ea typeface="华文中宋" pitchFamily="2" charset="-122"/>
              </a:rPr>
              <a:t>-Ti</a:t>
            </a:r>
            <a:r>
              <a:rPr lang="zh-CN" altLang="en-US" sz="2400">
                <a:latin typeface="Times New Roman" pitchFamily="18" charset="0"/>
                <a:ea typeface="华文中宋" pitchFamily="2" charset="-122"/>
              </a:rPr>
              <a:t>合金，其板材和棒材可以制造</a:t>
            </a:r>
            <a:r>
              <a:rPr lang="en-US" altLang="zh-CN" sz="2400">
                <a:latin typeface="Times New Roman" pitchFamily="18" charset="0"/>
                <a:ea typeface="华文中宋" pitchFamily="2" charset="-122"/>
              </a:rPr>
              <a:t>350℃</a:t>
            </a:r>
            <a:r>
              <a:rPr lang="zh-CN" altLang="en-US" sz="2400">
                <a:latin typeface="Times New Roman" pitchFamily="18" charset="0"/>
                <a:ea typeface="华文中宋" pitchFamily="2" charset="-122"/>
              </a:rPr>
              <a:t>及以下工作的零件，如飞机蒙皮、隔热板、热交换器等。</a:t>
            </a:r>
          </a:p>
        </p:txBody>
      </p:sp>
      <p:sp>
        <p:nvSpPr>
          <p:cNvPr id="35844" name="Rectangle 5"/>
          <p:cNvSpPr>
            <a:spLocks noChangeArrowheads="1"/>
          </p:cNvSpPr>
          <p:nvPr/>
        </p:nvSpPr>
        <p:spPr bwMode="auto">
          <a:xfrm>
            <a:off x="827088" y="2924175"/>
            <a:ext cx="7777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435100" indent="-1435100">
              <a:lnSpc>
                <a:spcPct val="125000"/>
              </a:lnSpc>
            </a:pPr>
            <a:r>
              <a:rPr lang="en-US" altLang="zh-CN">
                <a:solidFill>
                  <a:srgbClr val="FF0000"/>
                </a:solidFill>
              </a:rPr>
              <a:t>▲</a:t>
            </a:r>
            <a:r>
              <a:rPr lang="zh-CN" altLang="en-US" sz="2400" b="1">
                <a:solidFill>
                  <a:srgbClr val="FF0000"/>
                </a:solidFill>
                <a:latin typeface="Times New Roman" pitchFamily="18" charset="0"/>
                <a:ea typeface="华文中宋" pitchFamily="2" charset="-122"/>
              </a:rPr>
              <a:t>比强度</a:t>
            </a:r>
            <a:r>
              <a:rPr lang="zh-CN" altLang="en-US" sz="2400">
                <a:latin typeface="Times New Roman" pitchFamily="18" charset="0"/>
                <a:ea typeface="华文中宋" pitchFamily="2" charset="-122"/>
              </a:rPr>
              <a:t>：材料拉伸强度与其表观密度之比，是衡量材料轻质高强性能的重要指标。</a:t>
            </a:r>
          </a:p>
        </p:txBody>
      </p:sp>
      <p:pic>
        <p:nvPicPr>
          <p:cNvPr id="35846" name="Picture 8" descr="b3119313b07eca80508921e8912397dda044ad345982ab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803" y="4025901"/>
            <a:ext cx="3726447"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Rectangle 9"/>
          <p:cNvSpPr>
            <a:spLocks noChangeArrowheads="1"/>
          </p:cNvSpPr>
          <p:nvPr/>
        </p:nvSpPr>
        <p:spPr bwMode="auto">
          <a:xfrm>
            <a:off x="684213" y="333375"/>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4004005"/>
            <a:ext cx="2848842" cy="2848842"/>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灯片编号占位符 1"/>
          <p:cNvSpPr>
            <a:spLocks noGrp="1"/>
          </p:cNvSpPr>
          <p:nvPr>
            <p:ph type="sldNum" sz="quarter" idx="12"/>
          </p:nvPr>
        </p:nvSpPr>
        <p:spPr/>
        <p:txBody>
          <a:bodyPr/>
          <a:lstStyle/>
          <a:p>
            <a:pPr>
              <a:defRPr/>
            </a:pPr>
            <a:fld id="{E7680081-45E9-4026-9E3B-2B86DA0FA1BD}" type="slidenum">
              <a:rPr lang="en-US" altLang="zh-CN"/>
              <a:pPr>
                <a:defRPr/>
              </a:pPr>
              <a:t>115</a:t>
            </a:fld>
            <a:endParaRPr lang="en-US" altLang="zh-CN"/>
          </a:p>
        </p:txBody>
      </p:sp>
      <p:sp>
        <p:nvSpPr>
          <p:cNvPr id="36867" name="Text Box 4"/>
          <p:cNvSpPr txBox="1">
            <a:spLocks noChangeArrowheads="1"/>
          </p:cNvSpPr>
          <p:nvPr/>
        </p:nvSpPr>
        <p:spPr bwMode="auto">
          <a:xfrm>
            <a:off x="611188" y="765175"/>
            <a:ext cx="763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rgbClr val="0000CC"/>
                </a:solidFill>
              </a:rPr>
              <a:t>■</a:t>
            </a:r>
            <a:r>
              <a:rPr lang="zh-CN" altLang="en-US" sz="2400" b="1">
                <a:solidFill>
                  <a:srgbClr val="FF0000"/>
                </a:solidFill>
                <a:latin typeface="Times New Roman" pitchFamily="18" charset="0"/>
                <a:ea typeface="华文中宋" pitchFamily="2" charset="-122"/>
              </a:rPr>
              <a:t>工业用钛合金</a:t>
            </a:r>
          </a:p>
        </p:txBody>
      </p:sp>
      <p:sp>
        <p:nvSpPr>
          <p:cNvPr id="36868" name="Text Box 5"/>
          <p:cNvSpPr txBox="1">
            <a:spLocks noChangeArrowheads="1"/>
          </p:cNvSpPr>
          <p:nvPr/>
        </p:nvSpPr>
        <p:spPr bwMode="auto">
          <a:xfrm>
            <a:off x="755650" y="1196975"/>
            <a:ext cx="820896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在纯钛中加入</a:t>
            </a:r>
            <a:r>
              <a:rPr lang="en-US" altLang="zh-CN" sz="2400">
                <a:latin typeface="Times New Roman" pitchFamily="18" charset="0"/>
                <a:ea typeface="华文中宋" pitchFamily="2" charset="-122"/>
              </a:rPr>
              <a:t>Al</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Mo</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Cr</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Sn</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Mn</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V</a:t>
            </a:r>
            <a:r>
              <a:rPr lang="zh-CN" altLang="en-US" sz="2400">
                <a:latin typeface="Times New Roman" pitchFamily="18" charset="0"/>
                <a:ea typeface="华文中宋" pitchFamily="2" charset="-122"/>
              </a:rPr>
              <a:t>等合金元素形成钛合金。工业用钛合金按其退火组织可分为：</a:t>
            </a:r>
            <a:r>
              <a:rPr lang="en-US" altLang="zh-CN" sz="2400">
                <a:latin typeface="Times New Roman" pitchFamily="18" charset="0"/>
                <a:ea typeface="华文中宋" pitchFamily="2" charset="-122"/>
              </a:rPr>
              <a:t>α</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α+β</a:t>
            </a:r>
            <a:r>
              <a:rPr lang="zh-CN" altLang="en-US" sz="2400">
                <a:latin typeface="Times New Roman" pitchFamily="18" charset="0"/>
                <a:ea typeface="华文中宋" pitchFamily="2" charset="-122"/>
              </a:rPr>
              <a:t>三大类，分别称之为</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钛合金、</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钛合金和</a:t>
            </a:r>
            <a:r>
              <a:rPr lang="zh-CN" altLang="en-US" sz="2400">
                <a:latin typeface="Times New Roman" pitchFamily="18" charset="0"/>
                <a:ea typeface="华文中宋" pitchFamily="2" charset="-122"/>
                <a:sym typeface="Symbol" pitchFamily="18" charset="2"/>
              </a:rPr>
              <a:t></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钛合金。</a:t>
            </a:r>
          </a:p>
        </p:txBody>
      </p:sp>
      <p:sp>
        <p:nvSpPr>
          <p:cNvPr id="36869" name="Text Box 7"/>
          <p:cNvSpPr txBox="1">
            <a:spLocks noChangeArrowheads="1"/>
          </p:cNvSpPr>
          <p:nvPr/>
        </p:nvSpPr>
        <p:spPr bwMode="auto">
          <a:xfrm>
            <a:off x="900113" y="4292600"/>
            <a:ext cx="79930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000" b="1">
                <a:latin typeface="楷体_GB2312"/>
                <a:ea typeface="楷体_GB2312"/>
                <a:cs typeface="楷体_GB2312"/>
              </a:rPr>
              <a:t>①</a:t>
            </a:r>
            <a:r>
              <a:rPr lang="en-US" altLang="zh-CN" sz="2000" b="1">
                <a:latin typeface="楷体_GB2312"/>
                <a:ea typeface="楷体_GB2312"/>
                <a:cs typeface="楷体_GB2312"/>
                <a:sym typeface="Symbol" pitchFamily="18" charset="2"/>
              </a:rPr>
              <a:t></a:t>
            </a:r>
            <a:r>
              <a:rPr lang="zh-CN" altLang="en-US" sz="2000" b="1">
                <a:latin typeface="楷体_GB2312"/>
                <a:ea typeface="楷体_GB2312"/>
                <a:cs typeface="楷体_GB2312"/>
              </a:rPr>
              <a:t>相稳定元素</a:t>
            </a:r>
            <a:r>
              <a:rPr lang="en-US" altLang="zh-CN" sz="2000" b="1">
                <a:latin typeface="楷体_GB2312"/>
                <a:ea typeface="楷体_GB2312"/>
                <a:cs typeface="楷体_GB2312"/>
              </a:rPr>
              <a:t>: </a:t>
            </a:r>
            <a:r>
              <a:rPr lang="zh-CN" altLang="en-US" sz="2000" b="1">
                <a:latin typeface="楷体_GB2312"/>
                <a:ea typeface="楷体_GB2312"/>
                <a:cs typeface="楷体_GB2312"/>
              </a:rPr>
              <a:t>扩大</a:t>
            </a:r>
            <a:r>
              <a:rPr lang="zh-CN" altLang="en-US" sz="2000" b="1">
                <a:latin typeface="楷体_GB2312"/>
                <a:ea typeface="楷体_GB2312"/>
                <a:cs typeface="楷体_GB2312"/>
                <a:sym typeface="Symbol" pitchFamily="18" charset="2"/>
              </a:rPr>
              <a:t></a:t>
            </a:r>
            <a:r>
              <a:rPr lang="zh-CN" altLang="en-US" sz="2000" b="1">
                <a:latin typeface="楷体_GB2312"/>
                <a:ea typeface="楷体_GB2312"/>
                <a:cs typeface="楷体_GB2312"/>
              </a:rPr>
              <a:t>相区，使</a:t>
            </a:r>
            <a:r>
              <a:rPr lang="zh-CN" altLang="en-US" sz="2000" b="1">
                <a:latin typeface="楷体_GB2312"/>
                <a:ea typeface="楷体_GB2312"/>
                <a:cs typeface="楷体_GB2312"/>
                <a:sym typeface="Symbol" pitchFamily="18" charset="2"/>
              </a:rPr>
              <a:t></a:t>
            </a:r>
            <a:r>
              <a:rPr lang="zh-CN" altLang="en-US" sz="2000" b="1">
                <a:latin typeface="楷体_GB2312"/>
                <a:ea typeface="楷体_GB2312"/>
                <a:cs typeface="楷体_GB2312"/>
              </a:rPr>
              <a:t>→</a:t>
            </a:r>
            <a:r>
              <a:rPr lang="en-US" altLang="zh-CN" sz="2000" b="1">
                <a:latin typeface="楷体_GB2312"/>
                <a:ea typeface="楷体_GB2312"/>
                <a:cs typeface="楷体_GB2312"/>
              </a:rPr>
              <a:t>β</a:t>
            </a:r>
            <a:r>
              <a:rPr lang="zh-CN" altLang="en-US" sz="2000" b="1">
                <a:latin typeface="楷体_GB2312"/>
                <a:ea typeface="楷体_GB2312"/>
                <a:cs typeface="楷体_GB2312"/>
              </a:rPr>
              <a:t>转变的温度</a:t>
            </a:r>
            <a:r>
              <a:rPr lang="zh-CN" altLang="en-US" sz="2000" b="1">
                <a:solidFill>
                  <a:srgbClr val="FF0000"/>
                </a:solidFill>
                <a:latin typeface="楷体_GB2312"/>
                <a:ea typeface="楷体_GB2312"/>
                <a:cs typeface="楷体_GB2312"/>
              </a:rPr>
              <a:t>升高</a:t>
            </a:r>
            <a:r>
              <a:rPr lang="zh-CN" altLang="en-US" sz="2000" b="1">
                <a:latin typeface="楷体_GB2312"/>
                <a:ea typeface="楷体_GB2312"/>
                <a:cs typeface="楷体_GB2312"/>
              </a:rPr>
              <a:t>的元素； </a:t>
            </a:r>
          </a:p>
          <a:p>
            <a:pPr eaLnBrk="1" hangingPunct="1">
              <a:lnSpc>
                <a:spcPct val="125000"/>
              </a:lnSpc>
              <a:spcBef>
                <a:spcPct val="30000"/>
              </a:spcBef>
            </a:pPr>
            <a:r>
              <a:rPr lang="zh-CN" altLang="en-US" sz="2000" b="1">
                <a:latin typeface="楷体_GB2312"/>
                <a:ea typeface="楷体_GB2312"/>
                <a:cs typeface="楷体_GB2312"/>
              </a:rPr>
              <a:t>②</a:t>
            </a:r>
            <a:r>
              <a:rPr lang="en-US" altLang="zh-CN" sz="2000" b="1">
                <a:latin typeface="楷体_GB2312"/>
                <a:ea typeface="楷体_GB2312"/>
                <a:cs typeface="楷体_GB2312"/>
              </a:rPr>
              <a:t>β</a:t>
            </a:r>
            <a:r>
              <a:rPr lang="zh-CN" altLang="en-US" sz="2000" b="1">
                <a:latin typeface="楷体_GB2312"/>
                <a:ea typeface="楷体_GB2312"/>
                <a:cs typeface="楷体_GB2312"/>
              </a:rPr>
              <a:t>相稳定元素</a:t>
            </a:r>
            <a:r>
              <a:rPr lang="en-US" altLang="zh-CN" sz="2000" b="1">
                <a:latin typeface="楷体_GB2312"/>
                <a:ea typeface="楷体_GB2312"/>
                <a:cs typeface="楷体_GB2312"/>
              </a:rPr>
              <a:t>: </a:t>
            </a:r>
            <a:r>
              <a:rPr lang="zh-CN" altLang="en-US" sz="2000" b="1">
                <a:latin typeface="楷体_GB2312"/>
                <a:ea typeface="楷体_GB2312"/>
                <a:cs typeface="楷体_GB2312"/>
              </a:rPr>
              <a:t>扩大</a:t>
            </a:r>
            <a:r>
              <a:rPr lang="en-US" altLang="zh-CN" sz="2000" b="1">
                <a:latin typeface="楷体_GB2312"/>
                <a:ea typeface="楷体_GB2312"/>
                <a:cs typeface="楷体_GB2312"/>
              </a:rPr>
              <a:t>β</a:t>
            </a:r>
            <a:r>
              <a:rPr lang="zh-CN" altLang="en-US" sz="2000" b="1">
                <a:latin typeface="楷体_GB2312"/>
                <a:ea typeface="楷体_GB2312"/>
                <a:cs typeface="楷体_GB2312"/>
              </a:rPr>
              <a:t>相区，使</a:t>
            </a:r>
            <a:r>
              <a:rPr lang="en-US" altLang="zh-CN" sz="2000" b="1">
                <a:latin typeface="楷体_GB2312"/>
                <a:ea typeface="楷体_GB2312"/>
                <a:cs typeface="楷体_GB2312"/>
              </a:rPr>
              <a:t>β→</a:t>
            </a:r>
            <a:r>
              <a:rPr lang="en-US" altLang="zh-CN" sz="2000" b="1">
                <a:latin typeface="楷体_GB2312"/>
                <a:ea typeface="楷体_GB2312"/>
                <a:cs typeface="楷体_GB2312"/>
                <a:sym typeface="Symbol" pitchFamily="18" charset="2"/>
              </a:rPr>
              <a:t></a:t>
            </a:r>
            <a:r>
              <a:rPr lang="zh-CN" altLang="en-US" sz="2000" b="1">
                <a:latin typeface="楷体_GB2312"/>
                <a:ea typeface="楷体_GB2312"/>
                <a:cs typeface="楷体_GB2312"/>
              </a:rPr>
              <a:t>转变的温度</a:t>
            </a:r>
            <a:r>
              <a:rPr lang="zh-CN" altLang="en-US" sz="2000" b="1">
                <a:solidFill>
                  <a:srgbClr val="FF0000"/>
                </a:solidFill>
                <a:latin typeface="楷体_GB2312"/>
                <a:ea typeface="楷体_GB2312"/>
                <a:cs typeface="楷体_GB2312"/>
              </a:rPr>
              <a:t>降低</a:t>
            </a:r>
            <a:r>
              <a:rPr lang="zh-CN" altLang="en-US" sz="2000" b="1">
                <a:latin typeface="楷体_GB2312"/>
                <a:ea typeface="楷体_GB2312"/>
                <a:cs typeface="楷体_GB2312"/>
              </a:rPr>
              <a:t>的元素，又将其细分为</a:t>
            </a:r>
            <a:r>
              <a:rPr lang="en-US" altLang="zh-CN" sz="2000" b="1">
                <a:latin typeface="楷体_GB2312"/>
                <a:ea typeface="楷体_GB2312"/>
                <a:cs typeface="楷体_GB2312"/>
              </a:rPr>
              <a:t>β</a:t>
            </a:r>
            <a:r>
              <a:rPr lang="zh-CN" altLang="en-US" sz="2000" b="1">
                <a:latin typeface="楷体_GB2312"/>
                <a:ea typeface="楷体_GB2312"/>
                <a:cs typeface="楷体_GB2312"/>
              </a:rPr>
              <a:t>同晶型元素和</a:t>
            </a:r>
            <a:r>
              <a:rPr lang="en-US" altLang="zh-CN" sz="2000" b="1">
                <a:latin typeface="楷体_GB2312"/>
                <a:ea typeface="楷体_GB2312"/>
                <a:cs typeface="楷体_GB2312"/>
              </a:rPr>
              <a:t>β</a:t>
            </a:r>
            <a:r>
              <a:rPr lang="zh-CN" altLang="en-US" sz="2000" b="1">
                <a:latin typeface="楷体_GB2312"/>
                <a:ea typeface="楷体_GB2312"/>
                <a:cs typeface="楷体_GB2312"/>
              </a:rPr>
              <a:t>共析型元素； </a:t>
            </a:r>
          </a:p>
          <a:p>
            <a:pPr eaLnBrk="1" hangingPunct="1">
              <a:lnSpc>
                <a:spcPct val="125000"/>
              </a:lnSpc>
              <a:spcBef>
                <a:spcPct val="30000"/>
              </a:spcBef>
            </a:pPr>
            <a:r>
              <a:rPr lang="zh-CN" altLang="en-US" sz="2000" b="1">
                <a:latin typeface="楷体_GB2312"/>
                <a:ea typeface="楷体_GB2312"/>
                <a:cs typeface="楷体_GB2312"/>
              </a:rPr>
              <a:t>③中性元素</a:t>
            </a:r>
            <a:r>
              <a:rPr lang="en-US" altLang="zh-CN" sz="2000" b="1">
                <a:latin typeface="楷体_GB2312"/>
                <a:ea typeface="楷体_GB2312"/>
                <a:cs typeface="楷体_GB2312"/>
              </a:rPr>
              <a:t>: </a:t>
            </a:r>
            <a:r>
              <a:rPr lang="zh-CN" altLang="en-US" sz="2000" b="1">
                <a:latin typeface="楷体_GB2312"/>
                <a:ea typeface="楷体_GB2312"/>
                <a:cs typeface="楷体_GB2312"/>
              </a:rPr>
              <a:t>对</a:t>
            </a:r>
            <a:r>
              <a:rPr lang="zh-CN" altLang="en-US" sz="2000" b="1">
                <a:solidFill>
                  <a:srgbClr val="0000CC"/>
                </a:solidFill>
                <a:latin typeface="楷体_GB2312"/>
                <a:ea typeface="楷体_GB2312"/>
                <a:cs typeface="楷体_GB2312"/>
              </a:rPr>
              <a:t>相变温度</a:t>
            </a:r>
            <a:r>
              <a:rPr lang="zh-CN" altLang="en-US" sz="2000" b="1">
                <a:latin typeface="楷体_GB2312"/>
                <a:ea typeface="楷体_GB2312"/>
                <a:cs typeface="楷体_GB2312"/>
              </a:rPr>
              <a:t>影响不大的元素。</a:t>
            </a:r>
            <a:r>
              <a:rPr lang="zh-CN" altLang="en-US"/>
              <a:t> </a:t>
            </a:r>
          </a:p>
        </p:txBody>
      </p:sp>
      <p:sp>
        <p:nvSpPr>
          <p:cNvPr id="36870" name="Text Box 8"/>
          <p:cNvSpPr txBox="1">
            <a:spLocks noChangeArrowheads="1"/>
          </p:cNvSpPr>
          <p:nvPr/>
        </p:nvSpPr>
        <p:spPr bwMode="auto">
          <a:xfrm>
            <a:off x="827088" y="2708275"/>
            <a:ext cx="83169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钛合金具有同素异构转变，转变温度随加入的合金元素的性质和含量而定。加入的合金元素通常按其对钛同素异构转变温度的影响分成三类： </a:t>
            </a:r>
            <a:endParaRPr lang="zh-CN" altLang="en-US"/>
          </a:p>
        </p:txBody>
      </p:sp>
      <p:sp>
        <p:nvSpPr>
          <p:cNvPr id="67593" name="Rectangle 9"/>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灯片编号占位符 1"/>
          <p:cNvSpPr>
            <a:spLocks noGrp="1"/>
          </p:cNvSpPr>
          <p:nvPr>
            <p:ph type="sldNum" sz="quarter" idx="12"/>
          </p:nvPr>
        </p:nvSpPr>
        <p:spPr/>
        <p:txBody>
          <a:bodyPr/>
          <a:lstStyle/>
          <a:p>
            <a:pPr>
              <a:defRPr/>
            </a:pPr>
            <a:fld id="{5385C962-9947-45AD-A84B-9798AE3D75FB}" type="slidenum">
              <a:rPr lang="en-US" altLang="zh-CN"/>
              <a:pPr>
                <a:defRPr/>
              </a:pPr>
              <a:t>116</a:t>
            </a:fld>
            <a:endParaRPr lang="en-US" altLang="zh-CN"/>
          </a:p>
        </p:txBody>
      </p:sp>
      <p:sp>
        <p:nvSpPr>
          <p:cNvPr id="37891" name="Rectangle 5"/>
          <p:cNvSpPr>
            <a:spLocks noChangeArrowheads="1"/>
          </p:cNvSpPr>
          <p:nvPr/>
        </p:nvSpPr>
        <p:spPr bwMode="auto">
          <a:xfrm>
            <a:off x="539750" y="692150"/>
            <a:ext cx="2052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FF0000"/>
                </a:solidFill>
                <a:latin typeface="Times New Roman" pitchFamily="18" charset="0"/>
                <a:ea typeface="华文中宋" pitchFamily="2" charset="-122"/>
                <a:sym typeface="Symbol" pitchFamily="18" charset="2"/>
              </a:rPr>
              <a:t>（</a:t>
            </a:r>
            <a:r>
              <a:rPr lang="en-US" altLang="zh-CN" sz="2400" b="1">
                <a:solidFill>
                  <a:srgbClr val="FF0000"/>
                </a:solidFill>
                <a:latin typeface="Times New Roman" pitchFamily="18" charset="0"/>
                <a:ea typeface="华文中宋" pitchFamily="2" charset="-122"/>
                <a:sym typeface="Symbol" pitchFamily="18" charset="2"/>
              </a:rPr>
              <a:t>1</a:t>
            </a:r>
            <a:r>
              <a:rPr lang="zh-CN" altLang="en-US" sz="2400" b="1">
                <a:solidFill>
                  <a:srgbClr val="FF0000"/>
                </a:solidFill>
                <a:latin typeface="Times New Roman" pitchFamily="18" charset="0"/>
                <a:ea typeface="华文中宋" pitchFamily="2" charset="-122"/>
                <a:sym typeface="Symbol" pitchFamily="18" charset="2"/>
              </a:rPr>
              <a:t>）</a:t>
            </a:r>
            <a:r>
              <a:rPr lang="zh-CN" altLang="en-US" sz="2400" b="1">
                <a:solidFill>
                  <a:srgbClr val="FF0000"/>
                </a:solidFill>
                <a:latin typeface="Times New Roman" pitchFamily="18" charset="0"/>
                <a:ea typeface="华文中宋" pitchFamily="2" charset="-122"/>
              </a:rPr>
              <a:t>钛合金</a:t>
            </a:r>
          </a:p>
        </p:txBody>
      </p:sp>
      <p:sp>
        <p:nvSpPr>
          <p:cNvPr id="37892" name="Text Box 6"/>
          <p:cNvSpPr txBox="1">
            <a:spLocks noChangeArrowheads="1"/>
          </p:cNvSpPr>
          <p:nvPr/>
        </p:nvSpPr>
        <p:spPr bwMode="auto">
          <a:xfrm>
            <a:off x="684213" y="1052513"/>
            <a:ext cx="8280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主要加入元素是</a:t>
            </a:r>
            <a:r>
              <a:rPr lang="en-US" altLang="zh-CN" sz="2400" b="1">
                <a:solidFill>
                  <a:srgbClr val="FF0000"/>
                </a:solidFill>
                <a:latin typeface="Times New Roman" pitchFamily="18" charset="0"/>
                <a:ea typeface="华文中宋" pitchFamily="2" charset="-122"/>
              </a:rPr>
              <a:t>Al</a:t>
            </a:r>
            <a:r>
              <a:rPr lang="zh-CN" altLang="en-US" sz="2400">
                <a:latin typeface="Times New Roman" pitchFamily="18" charset="0"/>
                <a:ea typeface="华文中宋" pitchFamily="2" charset="-122"/>
              </a:rPr>
              <a:t>，其次是中性元素</a:t>
            </a:r>
            <a:r>
              <a:rPr lang="en-US" altLang="zh-CN" sz="2400">
                <a:latin typeface="Times New Roman" pitchFamily="18" charset="0"/>
                <a:ea typeface="华文中宋" pitchFamily="2" charset="-122"/>
              </a:rPr>
              <a:t>Sn</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Zr</a:t>
            </a:r>
            <a:r>
              <a:rPr lang="zh-CN" altLang="en-US" sz="2400">
                <a:latin typeface="Times New Roman" pitchFamily="18" charset="0"/>
                <a:ea typeface="华文中宋" pitchFamily="2" charset="-122"/>
              </a:rPr>
              <a:t>，起固溶强化作用。在退火状态下的室温组织是单相</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固溶体。</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型钛合金的牌号与工业纯钛相同，均划入</a:t>
            </a:r>
            <a:r>
              <a:rPr lang="en-US" altLang="zh-CN" sz="2400" b="1">
                <a:solidFill>
                  <a:srgbClr val="FF0000"/>
                </a:solidFill>
                <a:latin typeface="Times New Roman" pitchFamily="18" charset="0"/>
                <a:ea typeface="华文中宋" pitchFamily="2" charset="-122"/>
              </a:rPr>
              <a:t>TA</a:t>
            </a:r>
            <a:r>
              <a:rPr lang="zh-CN" altLang="en-US" sz="2400" b="1">
                <a:solidFill>
                  <a:srgbClr val="FF0000"/>
                </a:solidFill>
                <a:latin typeface="Times New Roman" pitchFamily="18" charset="0"/>
                <a:ea typeface="华文中宋" pitchFamily="2" charset="-122"/>
              </a:rPr>
              <a:t>系列</a:t>
            </a:r>
            <a:r>
              <a:rPr lang="zh-CN" altLang="en-US" sz="2400">
                <a:latin typeface="Times New Roman" pitchFamily="18" charset="0"/>
                <a:ea typeface="华文中宋" pitchFamily="2" charset="-122"/>
              </a:rPr>
              <a:t>。</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型钛合金不能进行热处理强化，热处理对于它们只是为了消除应力或消除加工硬化。</a:t>
            </a:r>
            <a:r>
              <a:rPr lang="zh-CN" altLang="en-US"/>
              <a:t> </a:t>
            </a:r>
          </a:p>
        </p:txBody>
      </p:sp>
      <p:sp>
        <p:nvSpPr>
          <p:cNvPr id="37893" name="Rectangle 7"/>
          <p:cNvSpPr>
            <a:spLocks noChangeArrowheads="1"/>
          </p:cNvSpPr>
          <p:nvPr/>
        </p:nvSpPr>
        <p:spPr bwMode="auto">
          <a:xfrm>
            <a:off x="549275" y="3284538"/>
            <a:ext cx="241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FF0000"/>
                </a:solidFill>
                <a:latin typeface="Times New Roman" pitchFamily="18" charset="0"/>
                <a:ea typeface="华文中宋" pitchFamily="2" charset="-122"/>
                <a:sym typeface="Symbol" pitchFamily="18" charset="2"/>
              </a:rPr>
              <a:t>（</a:t>
            </a:r>
            <a:r>
              <a:rPr lang="en-US" altLang="zh-CN" sz="2400" b="1">
                <a:solidFill>
                  <a:srgbClr val="FF0000"/>
                </a:solidFill>
                <a:latin typeface="Times New Roman" pitchFamily="18" charset="0"/>
                <a:ea typeface="华文中宋" pitchFamily="2" charset="-122"/>
                <a:sym typeface="Symbol" pitchFamily="18" charset="2"/>
              </a:rPr>
              <a:t>2</a:t>
            </a:r>
            <a:r>
              <a:rPr lang="zh-CN" altLang="en-US" sz="2400" b="1">
                <a:solidFill>
                  <a:srgbClr val="FF0000"/>
                </a:solidFill>
                <a:latin typeface="Times New Roman" pitchFamily="18" charset="0"/>
                <a:ea typeface="华文中宋" pitchFamily="2" charset="-122"/>
                <a:sym typeface="Symbol" pitchFamily="18" charset="2"/>
              </a:rPr>
              <a:t>）</a:t>
            </a:r>
            <a:r>
              <a:rPr lang="en-US" altLang="zh-CN" sz="2400" b="1">
                <a:solidFill>
                  <a:srgbClr val="FF0000"/>
                </a:solidFill>
                <a:latin typeface="Times New Roman" pitchFamily="18" charset="0"/>
                <a:ea typeface="华文中宋" pitchFamily="2" charset="-122"/>
              </a:rPr>
              <a:t>+β</a:t>
            </a:r>
            <a:r>
              <a:rPr lang="zh-CN" altLang="en-US" sz="2400" b="1">
                <a:solidFill>
                  <a:srgbClr val="FF0000"/>
                </a:solidFill>
                <a:latin typeface="Times New Roman" pitchFamily="18" charset="0"/>
                <a:ea typeface="华文中宋" pitchFamily="2" charset="-122"/>
              </a:rPr>
              <a:t>钛合金</a:t>
            </a:r>
          </a:p>
        </p:txBody>
      </p:sp>
      <p:sp>
        <p:nvSpPr>
          <p:cNvPr id="37894" name="Text Box 8"/>
          <p:cNvSpPr txBox="1">
            <a:spLocks noChangeArrowheads="1"/>
          </p:cNvSpPr>
          <p:nvPr/>
        </p:nvSpPr>
        <p:spPr bwMode="auto">
          <a:xfrm>
            <a:off x="755650" y="3698875"/>
            <a:ext cx="813752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退火组织为</a:t>
            </a:r>
            <a:r>
              <a:rPr lang="en-US" altLang="zh-CN" sz="2400">
                <a:latin typeface="Times New Roman" pitchFamily="18" charset="0"/>
                <a:ea typeface="华文中宋" pitchFamily="2" charset="-122"/>
              </a:rPr>
              <a:t>α+β</a:t>
            </a:r>
            <a:r>
              <a:rPr lang="zh-CN" altLang="en-US" sz="2400">
                <a:latin typeface="Times New Roman" pitchFamily="18" charset="0"/>
                <a:ea typeface="华文中宋" pitchFamily="2" charset="-122"/>
              </a:rPr>
              <a:t>，以</a:t>
            </a:r>
            <a:r>
              <a:rPr lang="en-US" altLang="zh-CN" sz="2400" b="1">
                <a:solidFill>
                  <a:srgbClr val="FF0000"/>
                </a:solidFill>
                <a:latin typeface="Times New Roman" pitchFamily="18" charset="0"/>
                <a:ea typeface="华文中宋" pitchFamily="2" charset="-122"/>
              </a:rPr>
              <a:t>TC</a:t>
            </a:r>
            <a:r>
              <a:rPr lang="zh-CN" altLang="en-US" sz="2400">
                <a:latin typeface="Times New Roman" pitchFamily="18" charset="0"/>
                <a:ea typeface="华文中宋" pitchFamily="2" charset="-122"/>
              </a:rPr>
              <a:t>加顺序号表示其合金的牌号。组织以</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相为主，</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相的数量通常不超过</a:t>
            </a:r>
            <a:r>
              <a:rPr lang="en-US" altLang="zh-CN" sz="2400">
                <a:latin typeface="Times New Roman" pitchFamily="18" charset="0"/>
                <a:ea typeface="华文中宋" pitchFamily="2" charset="-122"/>
              </a:rPr>
              <a:t>30%</a:t>
            </a:r>
            <a:r>
              <a:rPr lang="zh-CN" altLang="en-US" sz="2400">
                <a:latin typeface="Times New Roman" pitchFamily="18" charset="0"/>
                <a:ea typeface="华文中宋" pitchFamily="2" charset="-122"/>
              </a:rPr>
              <a:t>。合金可通过淬火及时效进行强化，多在退火状态下使用。</a:t>
            </a:r>
            <a:r>
              <a:rPr lang="zh-CN" altLang="en-US" sz="2400">
                <a:latin typeface="Times New Roman" pitchFamily="18" charset="0"/>
                <a:ea typeface="华文中宋" pitchFamily="2" charset="-122"/>
                <a:sym typeface="Symbol" pitchFamily="18" charset="2"/>
              </a:rPr>
              <a:t></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型钛合金的室温强度和塑性高于</a:t>
            </a:r>
            <a:r>
              <a:rPr lang="en-US" altLang="zh-CN" sz="2400">
                <a:latin typeface="Times New Roman" pitchFamily="18" charset="0"/>
                <a:ea typeface="华文中宋" pitchFamily="2" charset="-122"/>
              </a:rPr>
              <a:t>α</a:t>
            </a:r>
            <a:r>
              <a:rPr lang="zh-CN" altLang="en-US" sz="2400">
                <a:latin typeface="Times New Roman" pitchFamily="18" charset="0"/>
                <a:ea typeface="华文中宋" pitchFamily="2" charset="-122"/>
              </a:rPr>
              <a:t>型钛合金，生产工艺比较简单，通过改变成分和选择热处理制度又能在很宽的范围内改变合金的性能，应用比较广泛，尤以</a:t>
            </a:r>
            <a:r>
              <a:rPr lang="en-US" altLang="zh-CN" sz="2400" b="1">
                <a:solidFill>
                  <a:srgbClr val="FF0000"/>
                </a:solidFill>
                <a:latin typeface="Times New Roman" pitchFamily="18" charset="0"/>
                <a:ea typeface="华文中宋" pitchFamily="2" charset="-122"/>
              </a:rPr>
              <a:t>TC4</a:t>
            </a:r>
            <a:r>
              <a:rPr lang="zh-CN" altLang="en-US" sz="2400">
                <a:latin typeface="Times New Roman" pitchFamily="18" charset="0"/>
                <a:ea typeface="华文中宋" pitchFamily="2" charset="-122"/>
              </a:rPr>
              <a:t>用途最广、用量最多。</a:t>
            </a:r>
            <a:r>
              <a:rPr lang="zh-CN" altLang="en-US"/>
              <a:t> </a:t>
            </a:r>
          </a:p>
        </p:txBody>
      </p:sp>
      <p:sp>
        <p:nvSpPr>
          <p:cNvPr id="77833" name="Rectangle 9"/>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灯片编号占位符 1"/>
          <p:cNvSpPr>
            <a:spLocks noGrp="1"/>
          </p:cNvSpPr>
          <p:nvPr>
            <p:ph type="sldNum" sz="quarter" idx="12"/>
          </p:nvPr>
        </p:nvSpPr>
        <p:spPr/>
        <p:txBody>
          <a:bodyPr/>
          <a:lstStyle/>
          <a:p>
            <a:pPr>
              <a:defRPr/>
            </a:pPr>
            <a:fld id="{B9F09941-A716-4226-83F1-D6449E80C948}" type="slidenum">
              <a:rPr lang="en-US" altLang="zh-CN"/>
              <a:pPr>
                <a:defRPr/>
              </a:pPr>
              <a:t>117</a:t>
            </a:fld>
            <a:endParaRPr lang="en-US" altLang="zh-CN"/>
          </a:p>
        </p:txBody>
      </p:sp>
      <p:sp>
        <p:nvSpPr>
          <p:cNvPr id="38915" name="Rectangle 4"/>
          <p:cNvSpPr>
            <a:spLocks noChangeArrowheads="1"/>
          </p:cNvSpPr>
          <p:nvPr/>
        </p:nvSpPr>
        <p:spPr bwMode="auto">
          <a:xfrm>
            <a:off x="539750" y="779463"/>
            <a:ext cx="204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FF0000"/>
                </a:solidFill>
                <a:latin typeface="Times New Roman" pitchFamily="18" charset="0"/>
                <a:ea typeface="华文中宋" pitchFamily="2" charset="-122"/>
              </a:rPr>
              <a:t>（</a:t>
            </a:r>
            <a:r>
              <a:rPr lang="en-US" altLang="zh-CN" sz="2400" b="1">
                <a:solidFill>
                  <a:srgbClr val="FF0000"/>
                </a:solidFill>
                <a:latin typeface="Times New Roman" pitchFamily="18" charset="0"/>
                <a:ea typeface="华文中宋" pitchFamily="2" charset="-122"/>
              </a:rPr>
              <a:t>3</a:t>
            </a:r>
            <a:r>
              <a:rPr lang="zh-CN" altLang="en-US" sz="2400" b="1">
                <a:solidFill>
                  <a:srgbClr val="FF0000"/>
                </a:solidFill>
                <a:latin typeface="Times New Roman" pitchFamily="18" charset="0"/>
                <a:ea typeface="华文中宋" pitchFamily="2" charset="-122"/>
              </a:rPr>
              <a:t>）</a:t>
            </a:r>
            <a:r>
              <a:rPr lang="en-US" altLang="zh-CN" sz="2400" b="1">
                <a:solidFill>
                  <a:srgbClr val="FF0000"/>
                </a:solidFill>
                <a:latin typeface="Times New Roman" pitchFamily="18" charset="0"/>
                <a:ea typeface="华文中宋" pitchFamily="2" charset="-122"/>
              </a:rPr>
              <a:t>β</a:t>
            </a:r>
            <a:r>
              <a:rPr lang="zh-CN" altLang="en-US" sz="2400" b="1">
                <a:solidFill>
                  <a:srgbClr val="FF0000"/>
                </a:solidFill>
                <a:latin typeface="Times New Roman" pitchFamily="18" charset="0"/>
                <a:ea typeface="华文中宋" pitchFamily="2" charset="-122"/>
              </a:rPr>
              <a:t>钛合金</a:t>
            </a:r>
          </a:p>
        </p:txBody>
      </p:sp>
      <p:sp>
        <p:nvSpPr>
          <p:cNvPr id="38916" name="Text Box 5"/>
          <p:cNvSpPr txBox="1">
            <a:spLocks noChangeArrowheads="1"/>
          </p:cNvSpPr>
          <p:nvPr/>
        </p:nvSpPr>
        <p:spPr bwMode="auto">
          <a:xfrm>
            <a:off x="827088" y="1196975"/>
            <a:ext cx="79200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以</a:t>
            </a:r>
            <a:r>
              <a:rPr lang="en-US" altLang="zh-CN" sz="2400" b="1">
                <a:solidFill>
                  <a:srgbClr val="FF0000"/>
                </a:solidFill>
                <a:latin typeface="Times New Roman" pitchFamily="18" charset="0"/>
                <a:ea typeface="华文中宋" pitchFamily="2" charset="-122"/>
              </a:rPr>
              <a:t>TB</a:t>
            </a:r>
            <a:r>
              <a:rPr lang="zh-CN" altLang="en-US" sz="2400">
                <a:latin typeface="Times New Roman" pitchFamily="18" charset="0"/>
                <a:ea typeface="华文中宋" pitchFamily="2" charset="-122"/>
              </a:rPr>
              <a:t>加顺序号表示其合金的牌号。合金加入了大量的多组元</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相稳定元素，同时还加入</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相稳定元素</a:t>
            </a:r>
            <a:r>
              <a:rPr lang="en-US" altLang="zh-CN" sz="2400">
                <a:latin typeface="Times New Roman" pitchFamily="18" charset="0"/>
                <a:ea typeface="华文中宋" pitchFamily="2" charset="-122"/>
              </a:rPr>
              <a:t>Al</a:t>
            </a:r>
            <a:r>
              <a:rPr lang="zh-CN" altLang="en-US" sz="2400">
                <a:latin typeface="Times New Roman" pitchFamily="18" charset="0"/>
                <a:ea typeface="华文中宋" pitchFamily="2" charset="-122"/>
              </a:rPr>
              <a:t>。应用的</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型钛合金主要为亚稳定的</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钛合金，退火状态为</a:t>
            </a:r>
            <a:r>
              <a:rPr lang="zh-CN" altLang="en-US" sz="2400">
                <a:latin typeface="Times New Roman" pitchFamily="18" charset="0"/>
                <a:ea typeface="华文中宋" pitchFamily="2" charset="-122"/>
                <a:sym typeface="Symbol" pitchFamily="18" charset="2"/>
              </a:rPr>
              <a:t></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两相组织，将其加热到</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单相区后淬火，因</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相来不及析出而得到过饱和的</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相，称为亚稳</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相。 </a:t>
            </a:r>
          </a:p>
        </p:txBody>
      </p:sp>
      <p:sp>
        <p:nvSpPr>
          <p:cNvPr id="38917" name="Text Box 6"/>
          <p:cNvSpPr txBox="1">
            <a:spLocks noChangeArrowheads="1"/>
          </p:cNvSpPr>
          <p:nvPr/>
        </p:nvSpPr>
        <p:spPr bwMode="auto">
          <a:xfrm>
            <a:off x="900113" y="3644900"/>
            <a:ext cx="7920037"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①</a:t>
            </a:r>
            <a:r>
              <a:rPr lang="zh-CN" altLang="en-US" sz="2400">
                <a:latin typeface="Times New Roman" pitchFamily="18" charset="0"/>
                <a:ea typeface="华文中宋" pitchFamily="2" charset="-122"/>
              </a:rPr>
              <a:t>该类合金塑性好，易于冷加工成形，成形后可通过时效处理，使强度提高； </a:t>
            </a:r>
          </a:p>
          <a:p>
            <a:pPr eaLnBrk="1" hangingPunct="1">
              <a:lnSpc>
                <a:spcPct val="125000"/>
              </a:lnSpc>
              <a:spcBef>
                <a:spcPct val="30000"/>
              </a:spcBef>
            </a:pPr>
            <a:r>
              <a:rPr lang="zh-CN" altLang="en-US" sz="2400">
                <a:latin typeface="Times New Roman" pitchFamily="18" charset="0"/>
                <a:ea typeface="华文中宋" pitchFamily="2" charset="-122"/>
              </a:rPr>
              <a:t>②该类合金的淬透性高； </a:t>
            </a:r>
          </a:p>
          <a:p>
            <a:pPr eaLnBrk="1" hangingPunct="1">
              <a:lnSpc>
                <a:spcPct val="125000"/>
              </a:lnSpc>
              <a:spcBef>
                <a:spcPct val="30000"/>
              </a:spcBef>
            </a:pPr>
            <a:r>
              <a:rPr lang="zh-CN" altLang="en-US" sz="2400">
                <a:latin typeface="Times New Roman" pitchFamily="18" charset="0"/>
                <a:ea typeface="华文中宋" pitchFamily="2" charset="-122"/>
              </a:rPr>
              <a:t>③化学成分偏析严重，这种类型的合金只有两个牌号，实际获得应用的仅有</a:t>
            </a:r>
            <a:r>
              <a:rPr lang="en-US" altLang="zh-CN" sz="2400">
                <a:latin typeface="Times New Roman" pitchFamily="18" charset="0"/>
                <a:ea typeface="华文中宋" pitchFamily="2" charset="-122"/>
              </a:rPr>
              <a:t>TB2</a:t>
            </a:r>
            <a:r>
              <a:rPr lang="zh-CN" altLang="en-US" sz="2400">
                <a:latin typeface="Times New Roman" pitchFamily="18" charset="0"/>
                <a:ea typeface="华文中宋" pitchFamily="2" charset="-122"/>
              </a:rPr>
              <a:t>一种。 </a:t>
            </a:r>
          </a:p>
        </p:txBody>
      </p:sp>
      <p:sp>
        <p:nvSpPr>
          <p:cNvPr id="79879" name="Rectangle 7"/>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灯片编号占位符 1"/>
          <p:cNvSpPr>
            <a:spLocks noGrp="1"/>
          </p:cNvSpPr>
          <p:nvPr>
            <p:ph type="sldNum" sz="quarter" idx="12"/>
          </p:nvPr>
        </p:nvSpPr>
        <p:spPr/>
        <p:txBody>
          <a:bodyPr/>
          <a:lstStyle/>
          <a:p>
            <a:pPr>
              <a:defRPr/>
            </a:pPr>
            <a:fld id="{EC9FFBAE-0261-4DB6-93E0-3E4F79177E71}" type="slidenum">
              <a:rPr lang="en-US" altLang="zh-CN"/>
              <a:pPr>
                <a:defRPr/>
              </a:pPr>
              <a:t>118</a:t>
            </a:fld>
            <a:endParaRPr lang="en-US" altLang="zh-CN"/>
          </a:p>
        </p:txBody>
      </p:sp>
      <p:sp>
        <p:nvSpPr>
          <p:cNvPr id="39939" name="Rectangle 4"/>
          <p:cNvSpPr>
            <a:spLocks noChangeArrowheads="1"/>
          </p:cNvSpPr>
          <p:nvPr/>
        </p:nvSpPr>
        <p:spPr bwMode="auto">
          <a:xfrm>
            <a:off x="755650" y="90805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solidFill>
                  <a:srgbClr val="0000CC"/>
                </a:solidFill>
                <a:sym typeface="Symbol" pitchFamily="18" charset="2"/>
              </a:rPr>
              <a:t>★</a:t>
            </a:r>
            <a:r>
              <a:rPr lang="en-US" altLang="zh-CN" b="1">
                <a:sym typeface="Symbol" pitchFamily="18" charset="2"/>
              </a:rPr>
              <a:t> </a:t>
            </a:r>
            <a:r>
              <a:rPr lang="en-US" altLang="zh-CN" sz="2400" b="1">
                <a:solidFill>
                  <a:srgbClr val="FF0000"/>
                </a:solidFill>
                <a:latin typeface="Times New Roman" pitchFamily="18" charset="0"/>
                <a:ea typeface="华文中宋" pitchFamily="2" charset="-122"/>
                <a:sym typeface="Symbol" pitchFamily="18" charset="2"/>
              </a:rPr>
              <a:t></a:t>
            </a:r>
            <a:r>
              <a:rPr lang="zh-CN" altLang="en-US" sz="2400" b="1">
                <a:solidFill>
                  <a:srgbClr val="FF0000"/>
                </a:solidFill>
                <a:latin typeface="Times New Roman" pitchFamily="18" charset="0"/>
                <a:ea typeface="华文中宋" pitchFamily="2" charset="-122"/>
              </a:rPr>
              <a:t>型钛合金性能及应用 </a:t>
            </a:r>
          </a:p>
        </p:txBody>
      </p:sp>
      <p:sp>
        <p:nvSpPr>
          <p:cNvPr id="39940" name="Text Box 5"/>
          <p:cNvSpPr txBox="1">
            <a:spLocks noChangeArrowheads="1"/>
          </p:cNvSpPr>
          <p:nvPr/>
        </p:nvSpPr>
        <p:spPr bwMode="auto">
          <a:xfrm>
            <a:off x="827088" y="1484313"/>
            <a:ext cx="770413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1700" indent="-901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a:latin typeface="Times New Roman" pitchFamily="18" charset="0"/>
                <a:ea typeface="华文中宋" pitchFamily="2" charset="-122"/>
              </a:rPr>
              <a:t>性能：室温强度低，高温强度高；具有良好的抗氧化性、焊接性和耐蚀性，不可热处理强化，退火态使用； </a:t>
            </a:r>
          </a:p>
          <a:p>
            <a:pPr eaLnBrk="1" hangingPunct="1">
              <a:lnSpc>
                <a:spcPct val="125000"/>
              </a:lnSpc>
              <a:spcBef>
                <a:spcPct val="30000"/>
              </a:spcBef>
            </a:pPr>
            <a:r>
              <a:rPr lang="zh-CN" altLang="en-US" sz="2400">
                <a:latin typeface="Times New Roman" pitchFamily="18" charset="0"/>
                <a:ea typeface="华文中宋" pitchFamily="2" charset="-122"/>
              </a:rPr>
              <a:t>牌号：</a:t>
            </a:r>
            <a:r>
              <a:rPr lang="en-US" altLang="zh-CN" sz="2400">
                <a:latin typeface="Times New Roman" pitchFamily="18" charset="0"/>
                <a:ea typeface="华文中宋" pitchFamily="2" charset="-122"/>
              </a:rPr>
              <a:t>TA4</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TA5</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TA6</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TA7</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TA8</a:t>
            </a:r>
            <a:r>
              <a:rPr lang="zh-CN" altLang="en-US" sz="2400">
                <a:latin typeface="Times New Roman" pitchFamily="18" charset="0"/>
                <a:ea typeface="华文中宋" pitchFamily="2" charset="-122"/>
              </a:rPr>
              <a:t>等，常用的有</a:t>
            </a:r>
            <a:r>
              <a:rPr lang="en-US" altLang="zh-CN" sz="2400">
                <a:latin typeface="Times New Roman" pitchFamily="18" charset="0"/>
                <a:ea typeface="华文中宋" pitchFamily="2" charset="-122"/>
              </a:rPr>
              <a:t>TA5</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TA7</a:t>
            </a:r>
            <a:r>
              <a:rPr lang="zh-CN" altLang="en-US" sz="2400">
                <a:latin typeface="Times New Roman" pitchFamily="18" charset="0"/>
                <a:ea typeface="华文中宋" pitchFamily="2" charset="-122"/>
              </a:rPr>
              <a:t>等，以</a:t>
            </a:r>
            <a:r>
              <a:rPr lang="en-US" altLang="zh-CN" sz="2400">
                <a:latin typeface="Times New Roman" pitchFamily="18" charset="0"/>
                <a:ea typeface="华文中宋" pitchFamily="2" charset="-122"/>
              </a:rPr>
              <a:t>TA7</a:t>
            </a:r>
            <a:r>
              <a:rPr lang="zh-CN" altLang="en-US" sz="2400">
                <a:latin typeface="Times New Roman" pitchFamily="18" charset="0"/>
                <a:ea typeface="华文中宋" pitchFamily="2" charset="-122"/>
              </a:rPr>
              <a:t>最常用。</a:t>
            </a:r>
            <a:r>
              <a:rPr lang="en-US" altLang="zh-CN" sz="2400">
                <a:latin typeface="Times New Roman" pitchFamily="18" charset="0"/>
                <a:ea typeface="华文中宋" pitchFamily="2" charset="-122"/>
              </a:rPr>
              <a:t>TA7</a:t>
            </a:r>
            <a:r>
              <a:rPr lang="zh-CN" altLang="en-US" sz="2400">
                <a:latin typeface="Times New Roman" pitchFamily="18" charset="0"/>
                <a:ea typeface="华文中宋" pitchFamily="2" charset="-122"/>
              </a:rPr>
              <a:t>还具有优良的低温性能； </a:t>
            </a:r>
          </a:p>
          <a:p>
            <a:pPr eaLnBrk="1" hangingPunct="1">
              <a:lnSpc>
                <a:spcPct val="125000"/>
              </a:lnSpc>
              <a:spcBef>
                <a:spcPct val="30000"/>
              </a:spcBef>
            </a:pPr>
            <a:r>
              <a:rPr lang="zh-CN" altLang="en-US" sz="2400">
                <a:latin typeface="Times New Roman" pitchFamily="18" charset="0"/>
                <a:ea typeface="华文中宋" pitchFamily="2" charset="-122"/>
              </a:rPr>
              <a:t>用途：用于制造</a:t>
            </a:r>
            <a:r>
              <a:rPr lang="en-US" altLang="zh-CN" sz="2400">
                <a:latin typeface="Times New Roman" pitchFamily="18" charset="0"/>
                <a:ea typeface="华文中宋" pitchFamily="2" charset="-122"/>
              </a:rPr>
              <a:t>500℃</a:t>
            </a:r>
            <a:r>
              <a:rPr lang="zh-CN" altLang="en-US" sz="2400">
                <a:latin typeface="Times New Roman" pitchFamily="18" charset="0"/>
                <a:ea typeface="华文中宋" pitchFamily="2" charset="-122"/>
              </a:rPr>
              <a:t>以下温度工作的火箭、飞船的低温高压容器，航空发动机压气机叶片和管道、导弹燃料缸等。</a:t>
            </a:r>
            <a:r>
              <a:rPr lang="en-US" altLang="zh-CN" sz="2400">
                <a:latin typeface="Times New Roman" pitchFamily="18" charset="0"/>
                <a:ea typeface="华文中宋" pitchFamily="2" charset="-122"/>
              </a:rPr>
              <a:t>TA5</a:t>
            </a:r>
            <a:r>
              <a:rPr lang="zh-CN" altLang="en-US" sz="2400">
                <a:latin typeface="Times New Roman" pitchFamily="18" charset="0"/>
                <a:ea typeface="华文中宋" pitchFamily="2" charset="-122"/>
              </a:rPr>
              <a:t>主要用于制造船舰零件。 </a:t>
            </a:r>
          </a:p>
        </p:txBody>
      </p:sp>
      <p:sp>
        <p:nvSpPr>
          <p:cNvPr id="80902" name="Rectangle 6"/>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灯片编号占位符 1"/>
          <p:cNvSpPr>
            <a:spLocks noGrp="1"/>
          </p:cNvSpPr>
          <p:nvPr>
            <p:ph type="sldNum" sz="quarter" idx="12"/>
          </p:nvPr>
        </p:nvSpPr>
        <p:spPr/>
        <p:txBody>
          <a:bodyPr/>
          <a:lstStyle/>
          <a:p>
            <a:pPr>
              <a:defRPr/>
            </a:pPr>
            <a:fld id="{2D816603-E332-44DB-8643-CB90E52A3E32}" type="slidenum">
              <a:rPr lang="en-US" altLang="zh-CN"/>
              <a:pPr>
                <a:defRPr/>
              </a:pPr>
              <a:t>119</a:t>
            </a:fld>
            <a:endParaRPr lang="en-US" altLang="zh-CN"/>
          </a:p>
        </p:txBody>
      </p:sp>
      <p:sp>
        <p:nvSpPr>
          <p:cNvPr id="40963" name="Rectangle 4"/>
          <p:cNvSpPr>
            <a:spLocks noChangeArrowheads="1"/>
          </p:cNvSpPr>
          <p:nvPr/>
        </p:nvSpPr>
        <p:spPr bwMode="auto">
          <a:xfrm>
            <a:off x="755650" y="90805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solidFill>
                  <a:srgbClr val="0000CC"/>
                </a:solidFill>
                <a:sym typeface="Symbol" pitchFamily="18" charset="2"/>
              </a:rPr>
              <a:t>★</a:t>
            </a:r>
            <a:r>
              <a:rPr lang="en-US" altLang="zh-CN" b="1">
                <a:sym typeface="Symbol" pitchFamily="18" charset="2"/>
              </a:rPr>
              <a:t> </a:t>
            </a:r>
            <a:r>
              <a:rPr lang="en-US" altLang="zh-CN" sz="2400" b="1">
                <a:solidFill>
                  <a:srgbClr val="FF0000"/>
                </a:solidFill>
                <a:latin typeface="Times New Roman" pitchFamily="18" charset="0"/>
                <a:ea typeface="华文中宋" pitchFamily="2" charset="-122"/>
                <a:sym typeface="Symbol" pitchFamily="18" charset="2"/>
              </a:rPr>
              <a:t></a:t>
            </a:r>
            <a:r>
              <a:rPr lang="zh-CN" altLang="en-US" sz="2400" b="1">
                <a:solidFill>
                  <a:srgbClr val="FF0000"/>
                </a:solidFill>
                <a:latin typeface="Times New Roman" pitchFamily="18" charset="0"/>
                <a:ea typeface="华文中宋" pitchFamily="2" charset="-122"/>
              </a:rPr>
              <a:t>型钛合金性能及应用 </a:t>
            </a:r>
          </a:p>
        </p:txBody>
      </p:sp>
      <p:sp>
        <p:nvSpPr>
          <p:cNvPr id="40964" name="Text Box 5"/>
          <p:cNvSpPr txBox="1">
            <a:spLocks noChangeArrowheads="1"/>
          </p:cNvSpPr>
          <p:nvPr/>
        </p:nvSpPr>
        <p:spPr bwMode="auto">
          <a:xfrm>
            <a:off x="827088" y="1557338"/>
            <a:ext cx="792162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1700" indent="-901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a:latin typeface="Times New Roman" pitchFamily="18" charset="0"/>
                <a:ea typeface="华文中宋" pitchFamily="2" charset="-122"/>
              </a:rPr>
              <a:t>牌号：有</a:t>
            </a:r>
            <a:r>
              <a:rPr lang="en-US" altLang="zh-CN" sz="2400">
                <a:latin typeface="Times New Roman" pitchFamily="18" charset="0"/>
                <a:ea typeface="华文中宋" pitchFamily="2" charset="-122"/>
              </a:rPr>
              <a:t>TB1</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TB2</a:t>
            </a:r>
            <a:r>
              <a:rPr lang="zh-CN" altLang="en-US" sz="2400">
                <a:latin typeface="Times New Roman" pitchFamily="18" charset="0"/>
                <a:ea typeface="华文中宋" pitchFamily="2" charset="-122"/>
              </a:rPr>
              <a:t>两个，可热处理强化，实际 应用的为</a:t>
            </a:r>
            <a:r>
              <a:rPr lang="en-US" altLang="zh-CN" sz="2400">
                <a:latin typeface="Times New Roman" pitchFamily="18" charset="0"/>
                <a:ea typeface="华文中宋" pitchFamily="2" charset="-122"/>
              </a:rPr>
              <a:t>TB2</a:t>
            </a:r>
            <a:r>
              <a:rPr lang="zh-CN" altLang="en-US" sz="2400">
                <a:latin typeface="Times New Roman" pitchFamily="18" charset="0"/>
                <a:ea typeface="华文中宋" pitchFamily="2" charset="-122"/>
              </a:rPr>
              <a:t>。 </a:t>
            </a:r>
          </a:p>
          <a:p>
            <a:pPr eaLnBrk="1" hangingPunct="1">
              <a:lnSpc>
                <a:spcPct val="125000"/>
              </a:lnSpc>
              <a:spcBef>
                <a:spcPct val="30000"/>
              </a:spcBef>
            </a:pPr>
            <a:r>
              <a:rPr lang="zh-CN" altLang="en-US" sz="2400">
                <a:latin typeface="Times New Roman" pitchFamily="18" charset="0"/>
                <a:ea typeface="华文中宋" pitchFamily="2" charset="-122"/>
              </a:rPr>
              <a:t>性能：合金的强度高、焊接性好。热稳定性差。 </a:t>
            </a:r>
          </a:p>
          <a:p>
            <a:pPr eaLnBrk="1" hangingPunct="1">
              <a:lnSpc>
                <a:spcPct val="125000"/>
              </a:lnSpc>
              <a:spcBef>
                <a:spcPct val="30000"/>
              </a:spcBef>
            </a:pPr>
            <a:r>
              <a:rPr lang="zh-CN" altLang="en-US" sz="2400">
                <a:latin typeface="Times New Roman" pitchFamily="18" charset="0"/>
                <a:ea typeface="华文中宋" pitchFamily="2" charset="-122"/>
              </a:rPr>
              <a:t>用途：用于制造</a:t>
            </a:r>
            <a:r>
              <a:rPr lang="en-US" altLang="zh-CN" sz="2400">
                <a:latin typeface="Times New Roman" pitchFamily="18" charset="0"/>
                <a:ea typeface="华文中宋" pitchFamily="2" charset="-122"/>
              </a:rPr>
              <a:t>350℃</a:t>
            </a:r>
            <a:r>
              <a:rPr lang="zh-CN" altLang="en-US" sz="2400">
                <a:latin typeface="Times New Roman" pitchFamily="18" charset="0"/>
                <a:ea typeface="华文中宋" pitchFamily="2" charset="-122"/>
              </a:rPr>
              <a:t>以下温度工作的飞机压气 机叶片、弹簧、紧固件等。</a:t>
            </a:r>
            <a:r>
              <a:rPr lang="zh-CN" altLang="en-US"/>
              <a:t> </a:t>
            </a:r>
          </a:p>
        </p:txBody>
      </p:sp>
      <p:sp>
        <p:nvSpPr>
          <p:cNvPr id="81926" name="Rectangle 6"/>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2" name="Rectangle 6"/>
          <p:cNvSpPr>
            <a:spLocks noGrp="1" noChangeArrowheads="1"/>
          </p:cNvSpPr>
          <p:nvPr>
            <p:ph type="title" idx="4294967295"/>
          </p:nvPr>
        </p:nvSpPr>
        <p:spPr>
          <a:xfrm>
            <a:off x="4140200" y="3357563"/>
            <a:ext cx="1077913" cy="82550"/>
          </a:xfrm>
          <a:ln/>
        </p:spPr>
        <p:txBody>
          <a:bodyPr/>
          <a:lstStyle/>
          <a:p>
            <a:pPr eaLnBrk="1" hangingPunct="1"/>
            <a:r>
              <a:rPr lang="en-US" altLang="zh-CN" sz="400">
                <a:solidFill>
                  <a:schemeClr val="bg1"/>
                </a:solidFill>
              </a:rPr>
              <a:t>4.4.3 SMA materials</a:t>
            </a:r>
          </a:p>
        </p:txBody>
      </p:sp>
      <p:pic>
        <p:nvPicPr>
          <p:cNvPr id="2123" name="Picture 3" descr="Image13"/>
          <p:cNvPicPr preferRelativeResize="0">
            <a:picLocks noChangeArrowheads="1"/>
          </p:cNvPicPr>
          <p:nvPr/>
        </p:nvPicPr>
        <p:blipFill>
          <a:blip r:embed="rId3">
            <a:lum bright="-6000" contrast="42000"/>
            <a:extLst>
              <a:ext uri="{28A0092B-C50C-407E-A947-70E740481C1C}">
                <a14:useLocalDpi xmlns:a14="http://schemas.microsoft.com/office/drawing/2010/main" val="0"/>
              </a:ext>
            </a:extLst>
          </a:blip>
          <a:srcRect l="7210" t="8572" r="12712" b="37306"/>
          <a:stretch>
            <a:fillRect/>
          </a:stretch>
        </p:blipFill>
        <p:spPr bwMode="auto">
          <a:xfrm>
            <a:off x="214313" y="785813"/>
            <a:ext cx="8758237" cy="4714875"/>
          </a:xfrm>
          <a:prstGeom prst="rect">
            <a:avLst/>
          </a:prstGeom>
          <a:noFill/>
          <a:ln w="57150" cap="flat" cmpd="thickThin" algn="ctr">
            <a:solidFill>
              <a:srgbClr val="CC99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2124" name="Rectangle 4"/>
          <p:cNvSpPr>
            <a:spLocks noChangeArrowheads="1"/>
          </p:cNvSpPr>
          <p:nvPr/>
        </p:nvSpPr>
        <p:spPr bwMode="auto">
          <a:xfrm>
            <a:off x="571500" y="5715000"/>
            <a:ext cx="8077200" cy="579438"/>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b="1">
                <a:solidFill>
                  <a:srgbClr val="006600"/>
                </a:solidFill>
                <a:latin typeface="Tahoma" panose="020B0604030504040204" pitchFamily="34" charset="0"/>
                <a:ea typeface="楷体_GB2312" pitchFamily="49" charset="-122"/>
              </a:rPr>
              <a:t>形状记忆合金材料及其转变温度</a:t>
            </a:r>
          </a:p>
        </p:txBody>
      </p:sp>
      <p:sp>
        <p:nvSpPr>
          <p:cNvPr id="2125" name="Oval 5"/>
          <p:cNvSpPr>
            <a:spLocks noChangeArrowheads="1"/>
          </p:cNvSpPr>
          <p:nvPr/>
        </p:nvSpPr>
        <p:spPr bwMode="auto">
          <a:xfrm>
            <a:off x="228600" y="1447800"/>
            <a:ext cx="1600200" cy="762000"/>
          </a:xfrm>
          <a:prstGeom prst="ellipse">
            <a:avLst/>
          </a:prstGeom>
          <a:noFill/>
          <a:ln w="38100" cap="flat" cmpd="dbl" algn="ctr">
            <a:solidFill>
              <a:srgbClr val="00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additive="base">
                                        <p:cTn id="6" dur="1" fill="hold">
                                          <p:stCondLst>
                                            <p:cond delay="0"/>
                                          </p:stCondLst>
                                        </p:cTn>
                                        <p:tgtEl>
                                          <p:spTgt spid="2125"/>
                                        </p:tgtEl>
                                        <p:attrNameLst>
                                          <p:attrName>style.visibility</p:attrName>
                                        </p:attrNameLst>
                                      </p:cBhvr>
                                      <p:to>
                                        <p:strVal val="visible"/>
                                      </p:to>
                                    </p:set>
                                    <p:animEffect transition="in" filter="dissolve">
                                      <p:cBhvr additive="base">
                                        <p:cTn id="7" dur="500"/>
                                        <p:tgtEl>
                                          <p:spTgt spid="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5"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灯片编号占位符 1"/>
          <p:cNvSpPr>
            <a:spLocks noGrp="1"/>
          </p:cNvSpPr>
          <p:nvPr>
            <p:ph type="sldNum" sz="quarter" idx="12"/>
          </p:nvPr>
        </p:nvSpPr>
        <p:spPr/>
        <p:txBody>
          <a:bodyPr/>
          <a:lstStyle/>
          <a:p>
            <a:pPr>
              <a:defRPr/>
            </a:pPr>
            <a:fld id="{E57D866E-89FA-4BC6-9D0C-8DA31F3AC18D}" type="slidenum">
              <a:rPr lang="en-US" altLang="zh-CN"/>
              <a:pPr>
                <a:defRPr/>
              </a:pPr>
              <a:t>120</a:t>
            </a:fld>
            <a:endParaRPr lang="en-US" altLang="zh-CN"/>
          </a:p>
        </p:txBody>
      </p:sp>
      <p:sp>
        <p:nvSpPr>
          <p:cNvPr id="41987" name="Rectangle 4"/>
          <p:cNvSpPr>
            <a:spLocks noChangeArrowheads="1"/>
          </p:cNvSpPr>
          <p:nvPr/>
        </p:nvSpPr>
        <p:spPr bwMode="auto">
          <a:xfrm>
            <a:off x="755650" y="90805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solidFill>
                  <a:srgbClr val="0000CC"/>
                </a:solidFill>
                <a:sym typeface="Symbol" pitchFamily="18" charset="2"/>
              </a:rPr>
              <a:t>★</a:t>
            </a:r>
            <a:r>
              <a:rPr lang="en-US" altLang="zh-CN" b="1">
                <a:sym typeface="Symbol" pitchFamily="18" charset="2"/>
              </a:rPr>
              <a:t> </a:t>
            </a:r>
            <a:r>
              <a:rPr lang="en-US" altLang="zh-CN" sz="2400" b="1">
                <a:solidFill>
                  <a:srgbClr val="FF0000"/>
                </a:solidFill>
                <a:latin typeface="Times New Roman" pitchFamily="18" charset="0"/>
                <a:ea typeface="华文中宋" pitchFamily="2" charset="-122"/>
                <a:sym typeface="Symbol" pitchFamily="18" charset="2"/>
              </a:rPr>
              <a:t></a:t>
            </a:r>
            <a:r>
              <a:rPr lang="zh-CN" altLang="en-US" sz="2400" b="1">
                <a:solidFill>
                  <a:srgbClr val="FF0000"/>
                </a:solidFill>
                <a:latin typeface="Times New Roman" pitchFamily="18" charset="0"/>
                <a:ea typeface="华文中宋" pitchFamily="2" charset="-122"/>
              </a:rPr>
              <a:t>型钛合金性能及应用 </a:t>
            </a:r>
          </a:p>
        </p:txBody>
      </p:sp>
      <p:sp>
        <p:nvSpPr>
          <p:cNvPr id="41988" name="Text Box 5"/>
          <p:cNvSpPr txBox="1">
            <a:spLocks noChangeArrowheads="1"/>
          </p:cNvSpPr>
          <p:nvPr/>
        </p:nvSpPr>
        <p:spPr bwMode="auto">
          <a:xfrm>
            <a:off x="755650" y="1412875"/>
            <a:ext cx="80645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1700" indent="-901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a:latin typeface="Times New Roman" pitchFamily="18" charset="0"/>
                <a:ea typeface="华文中宋" pitchFamily="2" charset="-122"/>
              </a:rPr>
              <a:t>性能：具有</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型和</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型钛合金的优点，但焊接性能不如</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型钛合金，可通过热处理来强化。 </a:t>
            </a:r>
          </a:p>
          <a:p>
            <a:pPr eaLnBrk="1" hangingPunct="1">
              <a:lnSpc>
                <a:spcPct val="125000"/>
              </a:lnSpc>
              <a:spcBef>
                <a:spcPct val="30000"/>
              </a:spcBef>
            </a:pPr>
            <a:r>
              <a:rPr lang="zh-CN" altLang="en-US" sz="2400">
                <a:latin typeface="Times New Roman" pitchFamily="18" charset="0"/>
                <a:ea typeface="华文中宋" pitchFamily="2" charset="-122"/>
              </a:rPr>
              <a:t>牌号：</a:t>
            </a:r>
            <a:r>
              <a:rPr lang="en-US" altLang="zh-CN" sz="2400">
                <a:latin typeface="Times New Roman" pitchFamily="18" charset="0"/>
                <a:ea typeface="华文中宋" pitchFamily="2" charset="-122"/>
              </a:rPr>
              <a:t>TC1~TC11</a:t>
            </a:r>
            <a:r>
              <a:rPr lang="zh-CN" altLang="en-US" sz="2400">
                <a:latin typeface="Times New Roman" pitchFamily="18" charset="0"/>
                <a:ea typeface="华文中宋" pitchFamily="2" charset="-122"/>
              </a:rPr>
              <a:t>，常用的有</a:t>
            </a:r>
            <a:r>
              <a:rPr lang="en-US" altLang="zh-CN" sz="2400">
                <a:latin typeface="Times New Roman" pitchFamily="18" charset="0"/>
                <a:ea typeface="华文中宋" pitchFamily="2" charset="-122"/>
              </a:rPr>
              <a:t>TC3</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TC4</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TC6</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TC10</a:t>
            </a:r>
            <a:r>
              <a:rPr lang="zh-CN" altLang="en-US" sz="2400">
                <a:latin typeface="Times New Roman" pitchFamily="18" charset="0"/>
                <a:ea typeface="华文中宋" pitchFamily="2" charset="-122"/>
              </a:rPr>
              <a:t>等，以</a:t>
            </a:r>
            <a:r>
              <a:rPr lang="en-US" altLang="zh-CN" sz="2400" b="1">
                <a:solidFill>
                  <a:srgbClr val="FF0066"/>
                </a:solidFill>
                <a:latin typeface="Times New Roman" pitchFamily="18" charset="0"/>
                <a:ea typeface="华文中宋" pitchFamily="2" charset="-122"/>
              </a:rPr>
              <a:t>TC4</a:t>
            </a: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Ti-6Al-4V</a:t>
            </a:r>
            <a:r>
              <a:rPr lang="zh-CN" altLang="en-US" sz="2400">
                <a:latin typeface="Times New Roman" pitchFamily="18" charset="0"/>
                <a:ea typeface="华文中宋" pitchFamily="2" charset="-122"/>
              </a:rPr>
              <a:t>）最常用。 </a:t>
            </a:r>
          </a:p>
          <a:p>
            <a:pPr eaLnBrk="1" hangingPunct="1">
              <a:lnSpc>
                <a:spcPct val="125000"/>
              </a:lnSpc>
              <a:spcBef>
                <a:spcPct val="30000"/>
              </a:spcBef>
            </a:pPr>
            <a:r>
              <a:rPr lang="zh-CN" altLang="en-US" sz="2400">
                <a:latin typeface="Times New Roman" pitchFamily="18" charset="0"/>
                <a:ea typeface="华文中宋" pitchFamily="2" charset="-122"/>
              </a:rPr>
              <a:t>用途：制造</a:t>
            </a:r>
            <a:r>
              <a:rPr lang="en-US" altLang="zh-CN" sz="2400">
                <a:latin typeface="Times New Roman" pitchFamily="18" charset="0"/>
                <a:ea typeface="华文中宋" pitchFamily="2" charset="-122"/>
              </a:rPr>
              <a:t>400℃</a:t>
            </a:r>
            <a:r>
              <a:rPr lang="zh-CN" altLang="en-US" sz="2400">
                <a:latin typeface="Times New Roman" pitchFamily="18" charset="0"/>
                <a:ea typeface="华文中宋" pitchFamily="2" charset="-122"/>
              </a:rPr>
              <a:t>以下工作的航空发动机压气机叶片，火箭发动机外壳，火箭和导弹的液氢燃料箱部件，船舰耐压壳体等。</a:t>
            </a:r>
            <a:r>
              <a:rPr lang="en-US" altLang="zh-CN" sz="2400" b="1">
                <a:solidFill>
                  <a:srgbClr val="FF0066"/>
                </a:solidFill>
                <a:latin typeface="Times New Roman" pitchFamily="18" charset="0"/>
                <a:ea typeface="华文中宋" pitchFamily="2" charset="-122"/>
              </a:rPr>
              <a:t>TC10</a:t>
            </a:r>
            <a:r>
              <a:rPr lang="zh-CN" altLang="en-US" sz="2400">
                <a:latin typeface="Times New Roman" pitchFamily="18" charset="0"/>
                <a:ea typeface="华文中宋" pitchFamily="2" charset="-122"/>
              </a:rPr>
              <a:t>是在</a:t>
            </a:r>
            <a:r>
              <a:rPr lang="en-US" altLang="zh-CN" sz="2400">
                <a:latin typeface="Times New Roman" pitchFamily="18" charset="0"/>
                <a:ea typeface="华文中宋" pitchFamily="2" charset="-122"/>
              </a:rPr>
              <a:t>TC4</a:t>
            </a:r>
            <a:r>
              <a:rPr lang="zh-CN" altLang="en-US" sz="2400">
                <a:latin typeface="Times New Roman" pitchFamily="18" charset="0"/>
                <a:ea typeface="华文中宋" pitchFamily="2" charset="-122"/>
              </a:rPr>
              <a:t>基础上发展起来的，具有更高的强度和耐热性。 </a:t>
            </a:r>
          </a:p>
        </p:txBody>
      </p:sp>
      <p:sp>
        <p:nvSpPr>
          <p:cNvPr id="41989" name="Text Box 6"/>
          <p:cNvSpPr txBox="1">
            <a:spLocks noChangeArrowheads="1"/>
          </p:cNvSpPr>
          <p:nvPr/>
        </p:nvSpPr>
        <p:spPr bwMode="auto">
          <a:xfrm>
            <a:off x="827088" y="5661025"/>
            <a:ext cx="7488237"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latin typeface="楷体_GB2312"/>
                <a:ea typeface="楷体_GB2312"/>
                <a:cs typeface="楷体_GB2312"/>
              </a:rPr>
              <a:t>高温钛合金：典型牌号</a:t>
            </a:r>
            <a:r>
              <a:rPr lang="en-US" altLang="zh-CN" sz="2400" b="1">
                <a:latin typeface="楷体_GB2312"/>
                <a:ea typeface="楷体_GB2312"/>
                <a:cs typeface="楷体_GB2312"/>
              </a:rPr>
              <a:t>TC4</a:t>
            </a:r>
            <a:r>
              <a:rPr lang="zh-CN" altLang="en-US" sz="2400" b="1">
                <a:latin typeface="楷体_GB2312"/>
                <a:ea typeface="楷体_GB2312"/>
                <a:cs typeface="楷体_GB2312"/>
              </a:rPr>
              <a:t>，成分为</a:t>
            </a:r>
            <a:r>
              <a:rPr lang="en-US" altLang="zh-CN" sz="2400" b="1">
                <a:latin typeface="楷体_GB2312"/>
                <a:ea typeface="楷体_GB2312"/>
                <a:cs typeface="楷体_GB2312"/>
              </a:rPr>
              <a:t>Ti-6Al-4V</a:t>
            </a:r>
          </a:p>
        </p:txBody>
      </p:sp>
      <p:sp>
        <p:nvSpPr>
          <p:cNvPr id="82951" name="Rectangle 7"/>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灯片编号占位符 1"/>
          <p:cNvSpPr>
            <a:spLocks noGrp="1"/>
          </p:cNvSpPr>
          <p:nvPr>
            <p:ph type="sldNum" sz="quarter" idx="12"/>
          </p:nvPr>
        </p:nvSpPr>
        <p:spPr/>
        <p:txBody>
          <a:bodyPr/>
          <a:lstStyle/>
          <a:p>
            <a:pPr>
              <a:defRPr/>
            </a:pPr>
            <a:fld id="{1652C1CA-4A1A-46E2-8991-23D778FC46FB}" type="slidenum">
              <a:rPr lang="en-US" altLang="zh-CN"/>
              <a:pPr>
                <a:defRPr/>
              </a:pPr>
              <a:t>121</a:t>
            </a:fld>
            <a:endParaRPr lang="en-US" altLang="zh-CN"/>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 y="1628775"/>
            <a:ext cx="9149979" cy="489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3"/>
          <p:cNvSpPr txBox="1">
            <a:spLocks noChangeArrowheads="1"/>
          </p:cNvSpPr>
          <p:nvPr/>
        </p:nvSpPr>
        <p:spPr bwMode="auto">
          <a:xfrm>
            <a:off x="755650" y="908050"/>
            <a:ext cx="561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zh-CN" altLang="zh-CN">
                <a:solidFill>
                  <a:srgbClr val="0000CC"/>
                </a:solidFill>
              </a:rPr>
              <a:t>◆</a:t>
            </a:r>
            <a:r>
              <a:rPr lang="zh-CN" altLang="en-US" sz="2400" b="1">
                <a:solidFill>
                  <a:srgbClr val="FF0000"/>
                </a:solidFill>
                <a:latin typeface="Times New Roman" pitchFamily="18" charset="0"/>
                <a:ea typeface="华文中宋" pitchFamily="2" charset="-122"/>
              </a:rPr>
              <a:t>我国钛合金的牌号、成分及性能</a:t>
            </a:r>
          </a:p>
        </p:txBody>
      </p:sp>
      <p:sp>
        <p:nvSpPr>
          <p:cNvPr id="83972" name="Rectangle 4"/>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灯片编号占位符 1"/>
          <p:cNvSpPr>
            <a:spLocks noGrp="1"/>
          </p:cNvSpPr>
          <p:nvPr>
            <p:ph type="sldNum" sz="quarter" idx="12"/>
          </p:nvPr>
        </p:nvSpPr>
        <p:spPr/>
        <p:txBody>
          <a:bodyPr/>
          <a:lstStyle/>
          <a:p>
            <a:pPr>
              <a:defRPr/>
            </a:pPr>
            <a:fld id="{6481B7DB-F451-4282-88B3-1BECA2370473}" type="slidenum">
              <a:rPr lang="en-US" altLang="zh-CN"/>
              <a:pPr>
                <a:defRPr/>
              </a:pPr>
              <a:t>122</a:t>
            </a:fld>
            <a:endParaRPr lang="en-US" altLang="zh-CN"/>
          </a:p>
        </p:txBody>
      </p:sp>
      <p:sp>
        <p:nvSpPr>
          <p:cNvPr id="44035" name="Text Box 4"/>
          <p:cNvSpPr txBox="1">
            <a:spLocks noChangeArrowheads="1"/>
          </p:cNvSpPr>
          <p:nvPr/>
        </p:nvSpPr>
        <p:spPr bwMode="auto">
          <a:xfrm>
            <a:off x="539750" y="2349500"/>
            <a:ext cx="83883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en-US"/>
              <a:t>●</a:t>
            </a:r>
            <a:r>
              <a:rPr lang="zh-CN" altLang="en-US" sz="2400">
                <a:latin typeface="Times New Roman" pitchFamily="18" charset="0"/>
                <a:ea typeface="华文中宋" pitchFamily="2" charset="-122"/>
              </a:rPr>
              <a:t>美国：</a:t>
            </a:r>
            <a:r>
              <a:rPr lang="en-US" altLang="zh-CN" sz="2400" b="1">
                <a:latin typeface="Times New Roman" pitchFamily="18" charset="0"/>
                <a:ea typeface="华文中宋" pitchFamily="2" charset="-122"/>
              </a:rPr>
              <a:t>B120VCA</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Ti-13V-11Cr-3Al</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20</a:t>
            </a:r>
            <a:r>
              <a:rPr lang="zh-CN" altLang="en-US" sz="2400">
                <a:latin typeface="Times New Roman" pitchFamily="18" charset="0"/>
                <a:ea typeface="华文中宋" pitchFamily="2" charset="-122"/>
              </a:rPr>
              <a:t>世纪</a:t>
            </a:r>
            <a:r>
              <a:rPr lang="en-US" altLang="zh-CN" sz="2400" b="1">
                <a:latin typeface="Times New Roman" pitchFamily="18" charset="0"/>
                <a:ea typeface="华文中宋" pitchFamily="2" charset="-122"/>
              </a:rPr>
              <a:t>50</a:t>
            </a:r>
            <a:r>
              <a:rPr lang="zh-CN" altLang="en-US" sz="2400">
                <a:latin typeface="Times New Roman" pitchFamily="18" charset="0"/>
                <a:ea typeface="华文中宋" pitchFamily="2" charset="-122"/>
              </a:rPr>
              <a:t>年代研制；</a:t>
            </a:r>
          </a:p>
          <a:p>
            <a:pPr eaLnBrk="1" hangingPunct="1">
              <a:lnSpc>
                <a:spcPct val="125000"/>
              </a:lnSpc>
            </a:pPr>
            <a:r>
              <a:rPr lang="zh-CN" altLang="en-US" sz="2400">
                <a:latin typeface="Times New Roman" pitchFamily="18" charset="0"/>
                <a:ea typeface="华文中宋" pitchFamily="2" charset="-122"/>
              </a:rPr>
              <a:t>               </a:t>
            </a:r>
            <a:r>
              <a:rPr lang="en-US" altLang="zh-CN" sz="2400" b="1">
                <a:latin typeface="Times New Roman" pitchFamily="18" charset="0"/>
                <a:ea typeface="华文中宋" pitchFamily="2" charset="-122"/>
              </a:rPr>
              <a:t>Ti1023</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Ti-10V-2Fe-3Al</a:t>
            </a:r>
            <a:r>
              <a:rPr lang="zh-CN" altLang="en-US" sz="2400">
                <a:latin typeface="Times New Roman" pitchFamily="18" charset="0"/>
                <a:ea typeface="华文中宋" pitchFamily="2" charset="-122"/>
              </a:rPr>
              <a:t>）；</a:t>
            </a:r>
          </a:p>
          <a:p>
            <a:pPr eaLnBrk="1" hangingPunct="1">
              <a:lnSpc>
                <a:spcPct val="125000"/>
              </a:lnSpc>
            </a:pPr>
            <a:r>
              <a:rPr lang="zh-CN" altLang="en-US" sz="2400">
                <a:latin typeface="Times New Roman" pitchFamily="18" charset="0"/>
                <a:ea typeface="华文中宋" pitchFamily="2" charset="-122"/>
              </a:rPr>
              <a:t>               </a:t>
            </a:r>
            <a:r>
              <a:rPr lang="en-US" altLang="zh-CN" sz="2400" b="1">
                <a:latin typeface="Times New Roman" pitchFamily="18" charset="0"/>
                <a:ea typeface="华文中宋" pitchFamily="2" charset="-122"/>
              </a:rPr>
              <a:t>Ti153</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Ti-15V-3Cr-3Al-3Sn</a:t>
            </a:r>
            <a:r>
              <a:rPr lang="zh-CN" altLang="en-US" sz="2400">
                <a:latin typeface="Times New Roman" pitchFamily="18" charset="0"/>
                <a:ea typeface="华文中宋" pitchFamily="2" charset="-122"/>
              </a:rPr>
              <a:t>），室温抗拉强度可达</a:t>
            </a:r>
          </a:p>
          <a:p>
            <a:pPr eaLnBrk="1" hangingPunct="1">
              <a:lnSpc>
                <a:spcPct val="125000"/>
              </a:lnSpc>
            </a:pPr>
            <a:r>
              <a:rPr lang="zh-CN" altLang="en-US" sz="2400">
                <a:latin typeface="Times New Roman" pitchFamily="18" charset="0"/>
                <a:ea typeface="华文中宋" pitchFamily="2" charset="-122"/>
              </a:rPr>
              <a:t>               </a:t>
            </a:r>
            <a:r>
              <a:rPr lang="en-US" altLang="zh-CN" sz="2400" b="1">
                <a:latin typeface="Times New Roman" pitchFamily="18" charset="0"/>
                <a:ea typeface="华文中宋" pitchFamily="2" charset="-122"/>
              </a:rPr>
              <a:t>1000MPa</a:t>
            </a:r>
            <a:r>
              <a:rPr lang="zh-CN" altLang="en-US" sz="2400">
                <a:latin typeface="Times New Roman" pitchFamily="18" charset="0"/>
                <a:ea typeface="华文中宋" pitchFamily="2" charset="-122"/>
              </a:rPr>
              <a:t>以上；</a:t>
            </a:r>
          </a:p>
          <a:p>
            <a:pPr eaLnBrk="1" hangingPunct="1">
              <a:lnSpc>
                <a:spcPct val="125000"/>
              </a:lnSpc>
            </a:pP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β</a:t>
            </a:r>
            <a:r>
              <a:rPr lang="en-US" altLang="zh-CN" sz="2400" b="1">
                <a:latin typeface="Times New Roman" pitchFamily="18" charset="0"/>
                <a:ea typeface="华文中宋" pitchFamily="2" charset="-122"/>
              </a:rPr>
              <a:t>21S</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Ti-15Mo-3Al-2.7Nb-0.2Si</a:t>
            </a:r>
            <a:r>
              <a:rPr lang="zh-CN" altLang="en-US" sz="2400">
                <a:latin typeface="Times New Roman" pitchFamily="18" charset="0"/>
                <a:ea typeface="华文中宋" pitchFamily="2" charset="-122"/>
              </a:rPr>
              <a:t>）</a:t>
            </a:r>
          </a:p>
          <a:p>
            <a:pPr eaLnBrk="1" hangingPunct="1">
              <a:lnSpc>
                <a:spcPct val="125000"/>
              </a:lnSpc>
            </a:pPr>
            <a:r>
              <a:rPr lang="en-US" altLang="en-US"/>
              <a:t>●</a:t>
            </a:r>
            <a:r>
              <a:rPr lang="zh-CN" altLang="en-US" sz="2400">
                <a:latin typeface="Times New Roman" pitchFamily="18" charset="0"/>
                <a:ea typeface="华文中宋" pitchFamily="2" charset="-122"/>
              </a:rPr>
              <a:t>日本：</a:t>
            </a:r>
            <a:r>
              <a:rPr lang="en-US" altLang="zh-CN" sz="2400" b="1">
                <a:latin typeface="Times New Roman" pitchFamily="18" charset="0"/>
                <a:ea typeface="华文中宋" pitchFamily="2" charset="-122"/>
              </a:rPr>
              <a:t>SP-700</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Ti-4.5Al-3V-2Mo-2Fe</a:t>
            </a:r>
            <a:r>
              <a:rPr lang="zh-CN" altLang="en-US" sz="2400">
                <a:latin typeface="Times New Roman" pitchFamily="18" charset="0"/>
                <a:ea typeface="华文中宋" pitchFamily="2" charset="-122"/>
              </a:rPr>
              <a:t>）</a:t>
            </a:r>
          </a:p>
          <a:p>
            <a:pPr eaLnBrk="1" hangingPunct="1">
              <a:lnSpc>
                <a:spcPct val="125000"/>
              </a:lnSpc>
            </a:pPr>
            <a:r>
              <a:rPr lang="en-US" altLang="en-US"/>
              <a:t>●</a:t>
            </a:r>
            <a:r>
              <a:rPr lang="zh-CN" altLang="en-US" sz="2400">
                <a:latin typeface="Times New Roman" pitchFamily="18" charset="0"/>
                <a:ea typeface="华文中宋" pitchFamily="2" charset="-122"/>
              </a:rPr>
              <a:t>俄罗斯：</a:t>
            </a:r>
            <a:r>
              <a:rPr lang="en-US" altLang="zh-CN" sz="2400" b="1">
                <a:latin typeface="Times New Roman" pitchFamily="18" charset="0"/>
                <a:ea typeface="华文中宋" pitchFamily="2" charset="-122"/>
              </a:rPr>
              <a:t>BT-22</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Ti-5V-5Mo-1Cr-5Al</a:t>
            </a:r>
            <a:r>
              <a:rPr lang="zh-CN" altLang="en-US" sz="2400">
                <a:latin typeface="Times New Roman" pitchFamily="18" charset="0"/>
                <a:ea typeface="华文中宋" pitchFamily="2" charset="-122"/>
              </a:rPr>
              <a:t>）</a:t>
            </a:r>
          </a:p>
        </p:txBody>
      </p:sp>
      <p:sp>
        <p:nvSpPr>
          <p:cNvPr id="44036" name="Rectangle 5"/>
          <p:cNvSpPr>
            <a:spLocks noChangeArrowheads="1"/>
          </p:cNvSpPr>
          <p:nvPr/>
        </p:nvSpPr>
        <p:spPr bwMode="auto">
          <a:xfrm>
            <a:off x="900113" y="1557338"/>
            <a:ext cx="407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a:solidFill>
                  <a:srgbClr val="0000CC"/>
                </a:solidFill>
              </a:rPr>
              <a:t>◆</a:t>
            </a:r>
            <a:r>
              <a:rPr lang="zh-CN" altLang="en-US" sz="2400" b="1">
                <a:solidFill>
                  <a:srgbClr val="FF0000"/>
                </a:solidFill>
                <a:latin typeface="Times New Roman" pitchFamily="18" charset="0"/>
                <a:ea typeface="华文中宋" pitchFamily="2" charset="-122"/>
              </a:rPr>
              <a:t>国外高强高韧钛合金的牌号</a:t>
            </a:r>
          </a:p>
        </p:txBody>
      </p:sp>
      <p:sp>
        <p:nvSpPr>
          <p:cNvPr id="68614" name="Rectangle 6"/>
          <p:cNvSpPr>
            <a:spLocks noChangeArrowheads="1"/>
          </p:cNvSpPr>
          <p:nvPr/>
        </p:nvSpPr>
        <p:spPr bwMode="auto">
          <a:xfrm>
            <a:off x="900113" y="6207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灯片编号占位符 1"/>
          <p:cNvSpPr>
            <a:spLocks noGrp="1"/>
          </p:cNvSpPr>
          <p:nvPr>
            <p:ph type="sldNum" sz="quarter" idx="12"/>
          </p:nvPr>
        </p:nvSpPr>
        <p:spPr/>
        <p:txBody>
          <a:bodyPr/>
          <a:lstStyle/>
          <a:p>
            <a:pPr>
              <a:defRPr/>
            </a:pPr>
            <a:fld id="{6D8067A8-26D6-4107-B305-37EAE25C009C}" type="slidenum">
              <a:rPr lang="en-US" altLang="zh-CN"/>
              <a:pPr>
                <a:defRPr/>
              </a:pPr>
              <a:t>123</a:t>
            </a:fld>
            <a:endParaRPr lang="en-US" altLang="zh-CN"/>
          </a:p>
        </p:txBody>
      </p:sp>
      <p:sp>
        <p:nvSpPr>
          <p:cNvPr id="45059" name="Text Box 5"/>
          <p:cNvSpPr txBox="1">
            <a:spLocks noChangeArrowheads="1"/>
          </p:cNvSpPr>
          <p:nvPr/>
        </p:nvSpPr>
        <p:spPr bwMode="auto">
          <a:xfrm>
            <a:off x="575469" y="931863"/>
            <a:ext cx="7993062"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dirty="0">
                <a:latin typeface="Times New Roman" pitchFamily="18" charset="0"/>
                <a:ea typeface="华文中宋" pitchFamily="2" charset="-122"/>
              </a:rPr>
              <a:t>       </a:t>
            </a:r>
            <a:r>
              <a:rPr lang="zh-CN" altLang="en-US" sz="2400" dirty="0">
                <a:latin typeface="Times New Roman" pitchFamily="18" charset="0"/>
                <a:ea typeface="华文中宋" pitchFamily="2" charset="-122"/>
              </a:rPr>
              <a:t>飞机和导弹的速度已增加到</a:t>
            </a:r>
            <a:r>
              <a:rPr lang="zh-CN" altLang="en-US" sz="2400" dirty="0">
                <a:solidFill>
                  <a:srgbClr val="FF0000"/>
                </a:solidFill>
                <a:latin typeface="Times New Roman" pitchFamily="18" charset="0"/>
                <a:ea typeface="华文中宋" pitchFamily="2" charset="-122"/>
              </a:rPr>
              <a:t>远远超过音速</a:t>
            </a:r>
            <a:r>
              <a:rPr lang="zh-CN" altLang="en-US" sz="2400" dirty="0">
                <a:latin typeface="Times New Roman" pitchFamily="18" charset="0"/>
                <a:ea typeface="华文中宋" pitchFamily="2" charset="-122"/>
              </a:rPr>
              <a:t>，某些采用铝合金的部件已不能满足其耐热性的要求，所以采用新材料，尤其是钛及其合金来代替。 </a:t>
            </a:r>
          </a:p>
          <a:p>
            <a:pPr eaLnBrk="1" hangingPunct="1">
              <a:lnSpc>
                <a:spcPct val="125000"/>
              </a:lnSpc>
              <a:spcBef>
                <a:spcPct val="30000"/>
              </a:spcBef>
            </a:pPr>
            <a:r>
              <a:rPr lang="zh-CN" altLang="en-US" sz="2400" dirty="0">
                <a:latin typeface="Times New Roman" pitchFamily="18" charset="0"/>
                <a:ea typeface="华文中宋" pitchFamily="2" charset="-122"/>
              </a:rPr>
              <a:t>        钛密度小，具有高的热强性和持久强度，对在振动载荷及冲击载荷作用下裂纹扩展的敏感性低，并且有良好的耐蚀性。因此在</a:t>
            </a:r>
            <a:r>
              <a:rPr lang="zh-CN" altLang="en-US" sz="2400" dirty="0">
                <a:solidFill>
                  <a:srgbClr val="FF0000"/>
                </a:solidFill>
                <a:latin typeface="Times New Roman" pitchFamily="18" charset="0"/>
                <a:ea typeface="华文中宋" pitchFamily="2" charset="-122"/>
              </a:rPr>
              <a:t>发动机</a:t>
            </a:r>
            <a:r>
              <a:rPr lang="zh-CN" altLang="en-US" sz="2400" dirty="0">
                <a:latin typeface="Times New Roman" pitchFamily="18" charset="0"/>
                <a:ea typeface="华文中宋" pitchFamily="2" charset="-122"/>
              </a:rPr>
              <a:t>及</a:t>
            </a:r>
            <a:r>
              <a:rPr lang="zh-CN" altLang="en-US" sz="2400" dirty="0">
                <a:solidFill>
                  <a:srgbClr val="FF0000"/>
                </a:solidFill>
                <a:latin typeface="Times New Roman" pitchFamily="18" charset="0"/>
                <a:ea typeface="华文中宋" pitchFamily="2" charset="-122"/>
              </a:rPr>
              <a:t>壳体结构</a:t>
            </a:r>
            <a:r>
              <a:rPr lang="zh-CN" altLang="en-US" sz="2400" dirty="0">
                <a:latin typeface="Times New Roman" pitchFamily="18" charset="0"/>
                <a:ea typeface="华文中宋" pitchFamily="2" charset="-122"/>
              </a:rPr>
              <a:t>中优先采用了高强度的钛及钛合金。</a:t>
            </a:r>
            <a:r>
              <a:rPr lang="zh-CN" altLang="en-US" dirty="0"/>
              <a:t> </a:t>
            </a:r>
          </a:p>
        </p:txBody>
      </p:sp>
      <p:sp>
        <p:nvSpPr>
          <p:cNvPr id="45060" name="Text Box 6"/>
          <p:cNvSpPr txBox="1">
            <a:spLocks noChangeArrowheads="1"/>
          </p:cNvSpPr>
          <p:nvPr/>
        </p:nvSpPr>
        <p:spPr bwMode="auto">
          <a:xfrm>
            <a:off x="684213" y="4365275"/>
            <a:ext cx="42497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b="1" dirty="0">
                <a:latin typeface="楷体_GB2312"/>
                <a:ea typeface="楷体_GB2312"/>
                <a:cs typeface="楷体_GB2312"/>
              </a:rPr>
              <a:t>    </a:t>
            </a:r>
            <a:r>
              <a:rPr lang="zh-CN" altLang="en-US" sz="2400" b="1" dirty="0">
                <a:latin typeface="楷体_GB2312"/>
                <a:ea typeface="楷体_GB2312"/>
                <a:cs typeface="楷体_GB2312"/>
              </a:rPr>
              <a:t>美国的高空超音速侦察机</a:t>
            </a:r>
            <a:r>
              <a:rPr lang="en-US" altLang="zh-CN" sz="2400" b="1" dirty="0">
                <a:latin typeface="楷体_GB2312"/>
                <a:ea typeface="楷体_GB2312"/>
                <a:cs typeface="楷体_GB2312"/>
              </a:rPr>
              <a:t>SR-71</a:t>
            </a:r>
            <a:r>
              <a:rPr lang="zh-CN" altLang="en-US" sz="2400" b="1" dirty="0">
                <a:latin typeface="楷体_GB2312"/>
                <a:ea typeface="楷体_GB2312"/>
                <a:cs typeface="楷体_GB2312"/>
              </a:rPr>
              <a:t>是应用例证</a:t>
            </a:r>
            <a:r>
              <a:rPr lang="en-US" altLang="zh-CN" sz="2400" b="1" dirty="0">
                <a:latin typeface="楷体_GB2312"/>
                <a:ea typeface="楷体_GB2312"/>
                <a:cs typeface="楷体_GB2312"/>
              </a:rPr>
              <a:t>,20</a:t>
            </a:r>
            <a:r>
              <a:rPr lang="zh-CN" altLang="en-US" sz="2400" b="1" dirty="0">
                <a:latin typeface="楷体_GB2312"/>
                <a:ea typeface="楷体_GB2312"/>
                <a:cs typeface="楷体_GB2312"/>
              </a:rPr>
              <a:t>世纪</a:t>
            </a:r>
            <a:r>
              <a:rPr lang="en-US" altLang="zh-CN" sz="2400" b="1" dirty="0">
                <a:latin typeface="楷体_GB2312"/>
                <a:ea typeface="楷体_GB2312"/>
                <a:cs typeface="楷体_GB2312"/>
              </a:rPr>
              <a:t>60</a:t>
            </a:r>
            <a:r>
              <a:rPr lang="zh-CN" altLang="en-US" sz="2400" b="1" dirty="0">
                <a:latin typeface="楷体_GB2312"/>
                <a:ea typeface="楷体_GB2312"/>
                <a:cs typeface="楷体_GB2312"/>
              </a:rPr>
              <a:t>年代生产的</a:t>
            </a:r>
            <a:r>
              <a:rPr lang="en-US" altLang="zh-CN" sz="2400" b="1" dirty="0">
                <a:latin typeface="楷体_GB2312"/>
                <a:ea typeface="楷体_GB2312"/>
                <a:cs typeface="楷体_GB2312"/>
              </a:rPr>
              <a:t>SR-71</a:t>
            </a:r>
            <a:r>
              <a:rPr lang="zh-CN" altLang="en-US" sz="2400" b="1" dirty="0">
                <a:latin typeface="楷体_GB2312"/>
                <a:ea typeface="楷体_GB2312"/>
                <a:cs typeface="楷体_GB2312"/>
              </a:rPr>
              <a:t>用钛量达机体质量的</a:t>
            </a:r>
            <a:r>
              <a:rPr lang="en-US" altLang="zh-CN" sz="2400" b="1" dirty="0">
                <a:latin typeface="楷体_GB2312"/>
                <a:ea typeface="楷体_GB2312"/>
                <a:cs typeface="楷体_GB2312"/>
              </a:rPr>
              <a:t>93%,</a:t>
            </a:r>
            <a:r>
              <a:rPr lang="zh-CN" altLang="en-US" sz="2400" b="1" dirty="0">
                <a:latin typeface="楷体_GB2312"/>
                <a:ea typeface="楷体_GB2312"/>
                <a:cs typeface="楷体_GB2312"/>
              </a:rPr>
              <a:t>而且首次采用了</a:t>
            </a:r>
            <a:r>
              <a:rPr lang="en-US" altLang="zh-CN" sz="2400" b="1" dirty="0">
                <a:latin typeface="楷体_GB2312"/>
                <a:ea typeface="楷体_GB2312"/>
                <a:cs typeface="楷体_GB2312"/>
              </a:rPr>
              <a:t>β</a:t>
            </a:r>
            <a:r>
              <a:rPr lang="zh-CN" altLang="en-US" sz="2400" b="1" dirty="0">
                <a:latin typeface="楷体_GB2312"/>
                <a:ea typeface="楷体_GB2312"/>
                <a:cs typeface="楷体_GB2312"/>
              </a:rPr>
              <a:t>钛合金。</a:t>
            </a:r>
            <a:r>
              <a:rPr lang="zh-CN" altLang="en-US" dirty="0"/>
              <a:t> </a:t>
            </a:r>
          </a:p>
        </p:txBody>
      </p:sp>
      <p:pic>
        <p:nvPicPr>
          <p:cNvPr id="45061" name="Picture 9" descr="244501_081801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596" y="4005064"/>
            <a:ext cx="3649842" cy="27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1" descr="12882004_7561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7541"/>
            <a:ext cx="1753933" cy="11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Rectangle 12"/>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灯片编号占位符 1"/>
          <p:cNvSpPr>
            <a:spLocks noGrp="1"/>
          </p:cNvSpPr>
          <p:nvPr>
            <p:ph type="sldNum" sz="quarter" idx="12"/>
          </p:nvPr>
        </p:nvSpPr>
        <p:spPr/>
        <p:txBody>
          <a:bodyPr/>
          <a:lstStyle/>
          <a:p>
            <a:pPr>
              <a:defRPr/>
            </a:pPr>
            <a:fld id="{3F1F1915-56C5-4255-AD44-C1ED88DBC5FF}" type="slidenum">
              <a:rPr lang="en-US" altLang="zh-CN"/>
              <a:pPr>
                <a:defRPr/>
              </a:pPr>
              <a:t>124</a:t>
            </a:fld>
            <a:endParaRPr lang="en-US" altLang="zh-CN"/>
          </a:p>
        </p:txBody>
      </p:sp>
      <p:sp>
        <p:nvSpPr>
          <p:cNvPr id="46083" name="Rectangle 4"/>
          <p:cNvSpPr>
            <a:spLocks noChangeArrowheads="1"/>
          </p:cNvSpPr>
          <p:nvPr/>
        </p:nvSpPr>
        <p:spPr bwMode="auto">
          <a:xfrm>
            <a:off x="1619672" y="1161683"/>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dirty="0"/>
              <a:t>F119</a:t>
            </a:r>
            <a:r>
              <a:rPr lang="zh-CN" altLang="en-US" b="1" dirty="0"/>
              <a:t>发动机</a:t>
            </a:r>
          </a:p>
        </p:txBody>
      </p:sp>
      <p:pic>
        <p:nvPicPr>
          <p:cNvPr id="460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50" y="1589892"/>
            <a:ext cx="4287019" cy="243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6" y="4076700"/>
            <a:ext cx="4287018" cy="27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207" y="3933824"/>
            <a:ext cx="4361793" cy="289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8"/>
          <p:cNvSpPr>
            <a:spLocks noChangeArrowheads="1"/>
          </p:cNvSpPr>
          <p:nvPr/>
        </p:nvSpPr>
        <p:spPr bwMode="auto">
          <a:xfrm>
            <a:off x="5508104" y="3356992"/>
            <a:ext cx="2889899" cy="3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t>F22</a:t>
            </a:r>
            <a:r>
              <a:rPr lang="zh-CN" altLang="en-US" b="1" dirty="0"/>
              <a:t>猛禽战机钛合金占</a:t>
            </a:r>
            <a:r>
              <a:rPr lang="en-US" altLang="zh-CN" b="1" dirty="0"/>
              <a:t>41%</a:t>
            </a:r>
          </a:p>
        </p:txBody>
      </p:sp>
      <p:sp>
        <p:nvSpPr>
          <p:cNvPr id="76809" name="Rectangle 9"/>
          <p:cNvSpPr>
            <a:spLocks noChangeArrowheads="1"/>
          </p:cNvSpPr>
          <p:nvPr/>
        </p:nvSpPr>
        <p:spPr bwMode="auto">
          <a:xfrm>
            <a:off x="611188" y="6207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灯片编号占位符 1"/>
          <p:cNvSpPr>
            <a:spLocks noGrp="1"/>
          </p:cNvSpPr>
          <p:nvPr>
            <p:ph type="sldNum" sz="quarter" idx="12"/>
          </p:nvPr>
        </p:nvSpPr>
        <p:spPr/>
        <p:txBody>
          <a:bodyPr/>
          <a:lstStyle/>
          <a:p>
            <a:pPr>
              <a:defRPr/>
            </a:pPr>
            <a:fld id="{C57D0C14-285C-4C33-95DE-C1C863A040BC}" type="slidenum">
              <a:rPr lang="en-US" altLang="zh-CN"/>
              <a:pPr>
                <a:defRPr/>
              </a:pPr>
              <a:t>125</a:t>
            </a:fld>
            <a:endParaRPr lang="en-US" altLang="zh-CN"/>
          </a:p>
        </p:txBody>
      </p:sp>
      <p:sp>
        <p:nvSpPr>
          <p:cNvPr id="47107" name="Rectangle 5"/>
          <p:cNvSpPr>
            <a:spLocks noChangeArrowheads="1"/>
          </p:cNvSpPr>
          <p:nvPr/>
        </p:nvSpPr>
        <p:spPr bwMode="auto">
          <a:xfrm>
            <a:off x="755650" y="765175"/>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0000CC"/>
                </a:solidFill>
              </a:rPr>
              <a:t>◆</a:t>
            </a:r>
            <a:r>
              <a:rPr lang="en-US" altLang="zh-CN" b="1"/>
              <a:t> </a:t>
            </a:r>
            <a:r>
              <a:rPr lang="zh-CN" altLang="en-US" sz="2400" b="1">
                <a:solidFill>
                  <a:srgbClr val="FF0000"/>
                </a:solidFill>
                <a:latin typeface="Times New Roman" pitchFamily="18" charset="0"/>
                <a:ea typeface="华文中宋" pitchFamily="2" charset="-122"/>
              </a:rPr>
              <a:t>钛合金新进展</a:t>
            </a:r>
            <a:r>
              <a:rPr lang="zh-CN" altLang="en-US"/>
              <a:t> </a:t>
            </a:r>
          </a:p>
        </p:txBody>
      </p:sp>
      <p:sp>
        <p:nvSpPr>
          <p:cNvPr id="47108" name="Text Box 6"/>
          <p:cNvSpPr txBox="1">
            <a:spLocks noChangeArrowheads="1"/>
          </p:cNvSpPr>
          <p:nvPr/>
        </p:nvSpPr>
        <p:spPr bwMode="auto">
          <a:xfrm>
            <a:off x="755650" y="1268413"/>
            <a:ext cx="8280400"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dirty="0">
                <a:latin typeface="Times New Roman" pitchFamily="18" charset="0"/>
                <a:ea typeface="华文中宋" pitchFamily="2" charset="-122"/>
              </a:rPr>
              <a:t>        </a:t>
            </a:r>
            <a:r>
              <a:rPr lang="zh-CN" altLang="en-US" sz="2400" dirty="0">
                <a:latin typeface="Times New Roman" pitchFamily="18" charset="0"/>
                <a:ea typeface="华文中宋" pitchFamily="2" charset="-122"/>
              </a:rPr>
              <a:t>近年来，各国正在开发低成本和高性能的新型钛合金，努力使钛合金进入具有巨大市场潜力的民用工业领域。国内外钛合金材料的研究新进展主要体现在以下几方面。 </a:t>
            </a:r>
          </a:p>
          <a:p>
            <a:pPr eaLnBrk="1" hangingPunct="1">
              <a:lnSpc>
                <a:spcPct val="125000"/>
              </a:lnSpc>
              <a:spcBef>
                <a:spcPct val="30000"/>
              </a:spcBef>
            </a:pPr>
            <a:r>
              <a:rPr lang="zh-CN" altLang="en-US" sz="2400" b="1" dirty="0">
                <a:solidFill>
                  <a:srgbClr val="0000CC"/>
                </a:solidFill>
                <a:latin typeface="Times New Roman" pitchFamily="18" charset="0"/>
                <a:ea typeface="华文中宋" pitchFamily="2" charset="-122"/>
              </a:rPr>
              <a:t>（</a:t>
            </a:r>
            <a:r>
              <a:rPr lang="en-US" altLang="zh-CN" sz="2400" b="1" dirty="0">
                <a:solidFill>
                  <a:srgbClr val="0000CC"/>
                </a:solidFill>
                <a:latin typeface="Times New Roman" pitchFamily="18" charset="0"/>
                <a:ea typeface="华文中宋" pitchFamily="2" charset="-122"/>
              </a:rPr>
              <a:t>1</a:t>
            </a:r>
            <a:r>
              <a:rPr lang="zh-CN" altLang="en-US" sz="2400" b="1" dirty="0">
                <a:solidFill>
                  <a:srgbClr val="0000CC"/>
                </a:solidFill>
                <a:latin typeface="Times New Roman" pitchFamily="18" charset="0"/>
                <a:ea typeface="华文中宋" pitchFamily="2" charset="-122"/>
              </a:rPr>
              <a:t>）高温钛合金</a:t>
            </a:r>
            <a:r>
              <a:rPr lang="zh-CN" altLang="en-US" sz="2400" dirty="0">
                <a:latin typeface="Times New Roman" pitchFamily="18" charset="0"/>
                <a:ea typeface="华文中宋" pitchFamily="2" charset="-122"/>
              </a:rPr>
              <a:t> </a:t>
            </a:r>
          </a:p>
          <a:p>
            <a:pPr eaLnBrk="1" hangingPunct="1">
              <a:lnSpc>
                <a:spcPct val="125000"/>
              </a:lnSpc>
              <a:spcBef>
                <a:spcPct val="30000"/>
              </a:spcBef>
            </a:pPr>
            <a:r>
              <a:rPr lang="zh-CN" altLang="en-US" sz="2400" dirty="0">
                <a:latin typeface="Times New Roman" pitchFamily="18" charset="0"/>
                <a:ea typeface="华文中宋" pitchFamily="2" charset="-122"/>
              </a:rPr>
              <a:t>         第一个研制成功的高温钛合金是</a:t>
            </a:r>
            <a:r>
              <a:rPr lang="en-US" altLang="zh-CN" sz="2400" b="1" dirty="0">
                <a:solidFill>
                  <a:srgbClr val="0000CC"/>
                </a:solidFill>
                <a:latin typeface="Times New Roman" pitchFamily="18" charset="0"/>
                <a:ea typeface="华文中宋" pitchFamily="2" charset="-122"/>
              </a:rPr>
              <a:t>Ti-6Al-4V</a:t>
            </a:r>
            <a:r>
              <a:rPr lang="zh-CN" altLang="en-US" sz="2400" dirty="0">
                <a:latin typeface="Times New Roman" pitchFamily="18" charset="0"/>
                <a:ea typeface="华文中宋" pitchFamily="2" charset="-122"/>
              </a:rPr>
              <a:t>，使用温度为</a:t>
            </a:r>
            <a:r>
              <a:rPr lang="en-US" altLang="zh-CN" sz="2400" dirty="0">
                <a:latin typeface="Times New Roman" pitchFamily="18" charset="0"/>
                <a:ea typeface="华文中宋" pitchFamily="2" charset="-122"/>
              </a:rPr>
              <a:t>300</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350℃</a:t>
            </a:r>
            <a:r>
              <a:rPr lang="zh-CN" altLang="en-US" sz="2400" dirty="0">
                <a:latin typeface="Times New Roman" pitchFamily="18" charset="0"/>
                <a:ea typeface="华文中宋" pitchFamily="2" charset="-122"/>
              </a:rPr>
              <a:t>。随后相继研制出使用温度达</a:t>
            </a:r>
            <a:r>
              <a:rPr lang="en-US" altLang="zh-CN" sz="2400" dirty="0">
                <a:latin typeface="Times New Roman" pitchFamily="18" charset="0"/>
                <a:ea typeface="华文中宋" pitchFamily="2" charset="-122"/>
              </a:rPr>
              <a:t>400℃</a:t>
            </a:r>
            <a:r>
              <a:rPr lang="zh-CN" altLang="en-US" sz="2400" dirty="0">
                <a:latin typeface="Times New Roman" pitchFamily="18" charset="0"/>
                <a:ea typeface="华文中宋" pitchFamily="2" charset="-122"/>
              </a:rPr>
              <a:t>的</a:t>
            </a:r>
            <a:r>
              <a:rPr lang="en-US" altLang="zh-CN" sz="2400" dirty="0">
                <a:latin typeface="Times New Roman" pitchFamily="18" charset="0"/>
                <a:ea typeface="华文中宋" pitchFamily="2" charset="-122"/>
              </a:rPr>
              <a:t>IMI550</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BT3-1</a:t>
            </a:r>
            <a:r>
              <a:rPr lang="zh-CN" altLang="en-US" sz="2400" dirty="0">
                <a:latin typeface="Times New Roman" pitchFamily="18" charset="0"/>
                <a:ea typeface="华文中宋" pitchFamily="2" charset="-122"/>
              </a:rPr>
              <a:t>等合金，以及使用温度为</a:t>
            </a:r>
            <a:r>
              <a:rPr lang="en-US" altLang="zh-CN" sz="2400" dirty="0">
                <a:latin typeface="Times New Roman" pitchFamily="18" charset="0"/>
                <a:ea typeface="华文中宋" pitchFamily="2" charset="-122"/>
              </a:rPr>
              <a:t>450</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500℃</a:t>
            </a:r>
            <a:r>
              <a:rPr lang="zh-CN" altLang="en-US" sz="2400" dirty="0">
                <a:latin typeface="Times New Roman" pitchFamily="18" charset="0"/>
                <a:ea typeface="华文中宋" pitchFamily="2" charset="-122"/>
              </a:rPr>
              <a:t>的</a:t>
            </a:r>
            <a:r>
              <a:rPr lang="en-US" altLang="zh-CN" sz="2400" dirty="0">
                <a:latin typeface="Times New Roman" pitchFamily="18" charset="0"/>
                <a:ea typeface="华文中宋" pitchFamily="2" charset="-122"/>
              </a:rPr>
              <a:t>IMI679</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IMI685</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Ti-6246</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Ti-6242</a:t>
            </a:r>
            <a:r>
              <a:rPr lang="zh-CN" altLang="en-US" sz="2400" dirty="0">
                <a:latin typeface="Times New Roman" pitchFamily="18" charset="0"/>
                <a:ea typeface="华文中宋" pitchFamily="2" charset="-122"/>
              </a:rPr>
              <a:t>等合金。</a:t>
            </a:r>
          </a:p>
          <a:p>
            <a:pPr eaLnBrk="1" hangingPunct="1">
              <a:lnSpc>
                <a:spcPct val="125000"/>
              </a:lnSpc>
              <a:spcBef>
                <a:spcPct val="30000"/>
              </a:spcBef>
            </a:pPr>
            <a:r>
              <a:rPr lang="zh-CN" altLang="en-US" sz="2400" dirty="0">
                <a:latin typeface="Times New Roman" pitchFamily="18" charset="0"/>
                <a:ea typeface="华文中宋" pitchFamily="2" charset="-122"/>
              </a:rPr>
              <a:t>        目前已成功地应用在军用和民用飞机发动机中的新型高温钛合金有：英国的</a:t>
            </a:r>
            <a:r>
              <a:rPr lang="en-US" altLang="zh-CN" sz="2400" dirty="0">
                <a:latin typeface="Times New Roman" pitchFamily="18" charset="0"/>
                <a:ea typeface="华文中宋" pitchFamily="2" charset="-122"/>
              </a:rPr>
              <a:t>IMI829</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IMI834</a:t>
            </a:r>
            <a:r>
              <a:rPr lang="zh-CN" altLang="en-US" sz="2400" dirty="0">
                <a:latin typeface="Times New Roman" pitchFamily="18" charset="0"/>
                <a:ea typeface="华文中宋" pitchFamily="2" charset="-122"/>
              </a:rPr>
              <a:t>合金，美国的</a:t>
            </a:r>
            <a:r>
              <a:rPr lang="en-US" altLang="zh-CN" sz="2400" dirty="0">
                <a:latin typeface="Times New Roman" pitchFamily="18" charset="0"/>
                <a:ea typeface="华文中宋" pitchFamily="2" charset="-122"/>
              </a:rPr>
              <a:t>Ti-1100</a:t>
            </a:r>
            <a:r>
              <a:rPr lang="zh-CN" altLang="en-US" sz="2400" dirty="0">
                <a:latin typeface="Times New Roman" pitchFamily="18" charset="0"/>
                <a:ea typeface="华文中宋" pitchFamily="2" charset="-122"/>
              </a:rPr>
              <a:t>合金，俄罗斯的</a:t>
            </a:r>
            <a:r>
              <a:rPr lang="en-US" altLang="zh-CN" sz="2400" dirty="0">
                <a:latin typeface="Times New Roman" pitchFamily="18" charset="0"/>
                <a:ea typeface="华文中宋" pitchFamily="2" charset="-122"/>
              </a:rPr>
              <a:t>BT18Y</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BT36</a:t>
            </a:r>
            <a:r>
              <a:rPr lang="zh-CN" altLang="en-US" sz="2400" dirty="0">
                <a:latin typeface="Times New Roman" pitchFamily="18" charset="0"/>
                <a:ea typeface="华文中宋" pitchFamily="2" charset="-122"/>
              </a:rPr>
              <a:t>合金等。</a:t>
            </a:r>
            <a:r>
              <a:rPr lang="zh-CN" altLang="en-US" dirty="0"/>
              <a:t> </a:t>
            </a:r>
          </a:p>
        </p:txBody>
      </p:sp>
      <p:sp>
        <p:nvSpPr>
          <p:cNvPr id="70663" name="Rectangle 7"/>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灯片编号占位符 1"/>
          <p:cNvSpPr>
            <a:spLocks noGrp="1"/>
          </p:cNvSpPr>
          <p:nvPr>
            <p:ph type="sldNum" sz="quarter" idx="12"/>
          </p:nvPr>
        </p:nvSpPr>
        <p:spPr/>
        <p:txBody>
          <a:bodyPr/>
          <a:lstStyle/>
          <a:p>
            <a:pPr>
              <a:defRPr/>
            </a:pPr>
            <a:fld id="{9A55EA7B-7928-48BE-AB83-7E0A4D242BC6}" type="slidenum">
              <a:rPr lang="en-US" altLang="zh-CN"/>
              <a:pPr>
                <a:defRPr/>
              </a:pPr>
              <a:t>126</a:t>
            </a:fld>
            <a:endParaRPr lang="en-US" altLang="zh-CN"/>
          </a:p>
        </p:txBody>
      </p:sp>
      <p:sp>
        <p:nvSpPr>
          <p:cNvPr id="48131" name="Text Box 6"/>
          <p:cNvSpPr txBox="1">
            <a:spLocks noChangeArrowheads="1"/>
          </p:cNvSpPr>
          <p:nvPr/>
        </p:nvSpPr>
        <p:spPr bwMode="auto">
          <a:xfrm>
            <a:off x="2268538" y="1196975"/>
            <a:ext cx="4824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a:t>部分国家新型高温钛合金的最高使用温度</a:t>
            </a:r>
            <a:r>
              <a:rPr lang="zh-CN" altLang="en-US"/>
              <a:t> </a:t>
            </a:r>
          </a:p>
        </p:txBody>
      </p:sp>
      <p:pic>
        <p:nvPicPr>
          <p:cNvPr id="48132" name="Picture 7"/>
          <p:cNvPicPr>
            <a:picLocks noChangeAspect="1" noChangeArrowheads="1"/>
          </p:cNvPicPr>
          <p:nvPr/>
        </p:nvPicPr>
        <p:blipFill>
          <a:blip r:embed="rId2">
            <a:extLst>
              <a:ext uri="{28A0092B-C50C-407E-A947-70E740481C1C}">
                <a14:useLocalDpi xmlns:a14="http://schemas.microsoft.com/office/drawing/2010/main" val="0"/>
              </a:ext>
            </a:extLst>
          </a:blip>
          <a:srcRect l="53737" t="46312" r="8464" b="22501"/>
          <a:stretch>
            <a:fillRect/>
          </a:stretch>
        </p:blipFill>
        <p:spPr bwMode="auto">
          <a:xfrm>
            <a:off x="25828" y="1700212"/>
            <a:ext cx="9118172"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ChangeArrowheads="1"/>
          </p:cNvSpPr>
          <p:nvPr/>
        </p:nvSpPr>
        <p:spPr bwMode="auto">
          <a:xfrm>
            <a:off x="611188" y="404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灯片编号占位符 1"/>
          <p:cNvSpPr>
            <a:spLocks noGrp="1"/>
          </p:cNvSpPr>
          <p:nvPr>
            <p:ph type="sldNum" sz="quarter" idx="12"/>
          </p:nvPr>
        </p:nvSpPr>
        <p:spPr/>
        <p:txBody>
          <a:bodyPr/>
          <a:lstStyle/>
          <a:p>
            <a:pPr>
              <a:defRPr/>
            </a:pPr>
            <a:fld id="{AC8BA628-3D6F-4BC3-AA04-1B48F1A8F948}" type="slidenum">
              <a:rPr lang="en-US" altLang="zh-CN"/>
              <a:pPr>
                <a:defRPr/>
              </a:pPr>
              <a:t>127</a:t>
            </a:fld>
            <a:endParaRPr lang="en-US" altLang="zh-CN"/>
          </a:p>
        </p:txBody>
      </p:sp>
      <p:sp>
        <p:nvSpPr>
          <p:cNvPr id="49155" name="Text Box 5"/>
          <p:cNvSpPr txBox="1">
            <a:spLocks noChangeArrowheads="1"/>
          </p:cNvSpPr>
          <p:nvPr/>
        </p:nvSpPr>
        <p:spPr bwMode="auto">
          <a:xfrm>
            <a:off x="684213" y="836613"/>
            <a:ext cx="8208962"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b="1">
                <a:solidFill>
                  <a:srgbClr val="0000CC"/>
                </a:solidFill>
                <a:latin typeface="Times New Roman" pitchFamily="18" charset="0"/>
                <a:ea typeface="华文中宋" pitchFamily="2" charset="-122"/>
              </a:rPr>
              <a:t>（</a:t>
            </a:r>
            <a:r>
              <a:rPr lang="en-US" altLang="zh-CN" sz="2400" b="1">
                <a:solidFill>
                  <a:srgbClr val="0000CC"/>
                </a:solidFill>
                <a:latin typeface="Times New Roman" pitchFamily="18" charset="0"/>
                <a:ea typeface="华文中宋" pitchFamily="2" charset="-122"/>
              </a:rPr>
              <a:t>2</a:t>
            </a:r>
            <a:r>
              <a:rPr lang="zh-CN" altLang="en-US" sz="2400" b="1">
                <a:solidFill>
                  <a:srgbClr val="0000CC"/>
                </a:solidFill>
                <a:latin typeface="Times New Roman" pitchFamily="18" charset="0"/>
                <a:ea typeface="华文中宋" pitchFamily="2" charset="-122"/>
              </a:rPr>
              <a:t>）钛铝化合物为基的钛合金</a:t>
            </a:r>
            <a:r>
              <a:rPr lang="zh-CN" altLang="en-US" sz="2400">
                <a:latin typeface="Times New Roman" pitchFamily="18" charset="0"/>
                <a:ea typeface="华文中宋" pitchFamily="2" charset="-122"/>
              </a:rPr>
              <a:t> </a:t>
            </a:r>
          </a:p>
          <a:p>
            <a:pPr eaLnBrk="1" hangingPunct="1">
              <a:lnSpc>
                <a:spcPct val="125000"/>
              </a:lnSpc>
              <a:spcBef>
                <a:spcPct val="30000"/>
              </a:spcBef>
            </a:pPr>
            <a:r>
              <a:rPr lang="zh-CN" altLang="en-US" sz="2400">
                <a:latin typeface="Times New Roman" pitchFamily="18" charset="0"/>
                <a:ea typeface="华文中宋" pitchFamily="2" charset="-122"/>
              </a:rPr>
              <a:t>        与一般钛合金相比，钛铝化合物为基的</a:t>
            </a:r>
            <a:r>
              <a:rPr lang="en-US" altLang="zh-CN" sz="2400">
                <a:latin typeface="Times New Roman" pitchFamily="18" charset="0"/>
                <a:ea typeface="华文中宋" pitchFamily="2" charset="-122"/>
              </a:rPr>
              <a:t>Ti</a:t>
            </a:r>
            <a:r>
              <a:rPr lang="en-US" altLang="zh-CN" sz="2400" baseline="-25000">
                <a:latin typeface="Times New Roman" pitchFamily="18" charset="0"/>
                <a:ea typeface="华文中宋" pitchFamily="2" charset="-122"/>
              </a:rPr>
              <a:t>3</a:t>
            </a:r>
            <a:r>
              <a:rPr lang="en-US" altLang="zh-CN" sz="2400">
                <a:latin typeface="Times New Roman" pitchFamily="18" charset="0"/>
                <a:ea typeface="华文中宋" pitchFamily="2" charset="-122"/>
              </a:rPr>
              <a:t>Al</a:t>
            </a:r>
            <a:r>
              <a:rPr lang="zh-CN" altLang="en-US" sz="2400">
                <a:latin typeface="Times New Roman" pitchFamily="18" charset="0"/>
                <a:ea typeface="华文中宋" pitchFamily="2" charset="-122"/>
              </a:rPr>
              <a:t>（</a:t>
            </a:r>
            <a:r>
              <a:rPr lang="zh-CN" altLang="en-US" sz="2400">
                <a:latin typeface="Times New Roman" pitchFamily="18" charset="0"/>
                <a:ea typeface="华文中宋" pitchFamily="2" charset="-122"/>
                <a:sym typeface="Symbol" pitchFamily="18" charset="2"/>
              </a:rPr>
              <a:t></a:t>
            </a:r>
            <a:r>
              <a:rPr lang="en-US" altLang="zh-CN" sz="2400">
                <a:latin typeface="Times New Roman" pitchFamily="18" charset="0"/>
                <a:ea typeface="华文中宋" pitchFamily="2" charset="-122"/>
              </a:rPr>
              <a:t>2</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TiAl</a:t>
            </a:r>
            <a:r>
              <a:rPr lang="zh-CN" altLang="en-US" sz="2400">
                <a:latin typeface="Times New Roman" pitchFamily="18" charset="0"/>
                <a:ea typeface="华文中宋" pitchFamily="2" charset="-122"/>
              </a:rPr>
              <a:t>（</a:t>
            </a:r>
            <a:r>
              <a:rPr lang="zh-CN" altLang="en-US" sz="2400">
                <a:latin typeface="Times New Roman" pitchFamily="18" charset="0"/>
                <a:ea typeface="华文中宋" pitchFamily="2" charset="-122"/>
                <a:sym typeface="Symbol" pitchFamily="18" charset="2"/>
              </a:rPr>
              <a:t></a:t>
            </a:r>
            <a:r>
              <a:rPr lang="zh-CN" altLang="en-US" sz="2400">
                <a:latin typeface="Times New Roman" pitchFamily="18" charset="0"/>
                <a:ea typeface="华文中宋" pitchFamily="2" charset="-122"/>
              </a:rPr>
              <a:t>）金属间化合物的最大优点是：高温性能好（最高使用温度分别为</a:t>
            </a:r>
            <a:r>
              <a:rPr lang="en-US" altLang="zh-CN" sz="2400">
                <a:latin typeface="Times New Roman" pitchFamily="18" charset="0"/>
                <a:ea typeface="华文中宋" pitchFamily="2" charset="-122"/>
              </a:rPr>
              <a:t>816</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982℃</a:t>
            </a:r>
            <a:r>
              <a:rPr lang="zh-CN" altLang="en-US" sz="2400">
                <a:latin typeface="Times New Roman" pitchFamily="18" charset="0"/>
                <a:ea typeface="华文中宋" pitchFamily="2" charset="-122"/>
              </a:rPr>
              <a:t>），抗氧化能力强，抗蠕变性能好和轻质（密度仅为镍基合金的</a:t>
            </a:r>
            <a:r>
              <a:rPr lang="en-US" altLang="zh-CN" sz="2400">
                <a:latin typeface="Times New Roman" pitchFamily="18" charset="0"/>
                <a:ea typeface="华文中宋" pitchFamily="2" charset="-122"/>
              </a:rPr>
              <a:t>1/2)</a:t>
            </a:r>
            <a:r>
              <a:rPr lang="zh-CN" altLang="en-US" sz="2400">
                <a:latin typeface="Times New Roman" pitchFamily="18" charset="0"/>
                <a:ea typeface="华文中宋" pitchFamily="2" charset="-122"/>
              </a:rPr>
              <a:t>。目前，已有两个</a:t>
            </a:r>
            <a:r>
              <a:rPr lang="en-US" altLang="zh-CN" sz="2400">
                <a:latin typeface="Times New Roman" pitchFamily="18" charset="0"/>
                <a:ea typeface="华文中宋" pitchFamily="2" charset="-122"/>
              </a:rPr>
              <a:t>Ti</a:t>
            </a:r>
            <a:r>
              <a:rPr lang="en-US" altLang="zh-CN" sz="2400" baseline="-25000">
                <a:latin typeface="Times New Roman" pitchFamily="18" charset="0"/>
                <a:ea typeface="华文中宋" pitchFamily="2" charset="-122"/>
              </a:rPr>
              <a:t>3</a:t>
            </a:r>
            <a:r>
              <a:rPr lang="en-US" altLang="zh-CN" sz="2400">
                <a:latin typeface="Times New Roman" pitchFamily="18" charset="0"/>
                <a:ea typeface="华文中宋" pitchFamily="2" charset="-122"/>
              </a:rPr>
              <a:t>Al</a:t>
            </a:r>
            <a:r>
              <a:rPr lang="zh-CN" altLang="en-US" sz="2400">
                <a:latin typeface="Times New Roman" pitchFamily="18" charset="0"/>
                <a:ea typeface="华文中宋" pitchFamily="2" charset="-122"/>
              </a:rPr>
              <a:t>为基的钛合金</a:t>
            </a:r>
            <a:r>
              <a:rPr lang="en-US" altLang="zh-CN" sz="2400">
                <a:latin typeface="Times New Roman" pitchFamily="18" charset="0"/>
                <a:ea typeface="华文中宋" pitchFamily="2" charset="-122"/>
              </a:rPr>
              <a:t>Ti-21Nb-14Al</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Ti-24Al-14Nb-0.5Mo</a:t>
            </a:r>
            <a:r>
              <a:rPr lang="zh-CN" altLang="en-US" sz="2400">
                <a:latin typeface="Times New Roman" pitchFamily="18" charset="0"/>
                <a:ea typeface="华文中宋" pitchFamily="2" charset="-122"/>
              </a:rPr>
              <a:t>在美国开始批量生产。其他近年来发展的</a:t>
            </a:r>
            <a:r>
              <a:rPr lang="en-US" altLang="zh-CN" sz="2400">
                <a:latin typeface="Times New Roman" pitchFamily="18" charset="0"/>
                <a:ea typeface="华文中宋" pitchFamily="2" charset="-122"/>
              </a:rPr>
              <a:t>Ti</a:t>
            </a:r>
            <a:r>
              <a:rPr lang="en-US" altLang="zh-CN" sz="2400" baseline="-25000">
                <a:latin typeface="Times New Roman" pitchFamily="18" charset="0"/>
                <a:ea typeface="华文中宋" pitchFamily="2" charset="-122"/>
              </a:rPr>
              <a:t>3</a:t>
            </a:r>
            <a:r>
              <a:rPr lang="en-US" altLang="zh-CN" sz="2400">
                <a:latin typeface="Times New Roman" pitchFamily="18" charset="0"/>
                <a:ea typeface="华文中宋" pitchFamily="2" charset="-122"/>
              </a:rPr>
              <a:t>Al</a:t>
            </a:r>
            <a:r>
              <a:rPr lang="zh-CN" altLang="en-US" sz="2400">
                <a:latin typeface="Times New Roman" pitchFamily="18" charset="0"/>
                <a:ea typeface="华文中宋" pitchFamily="2" charset="-122"/>
              </a:rPr>
              <a:t>为基的钛合金有</a:t>
            </a:r>
            <a:r>
              <a:rPr lang="en-US" altLang="zh-CN" sz="2400">
                <a:latin typeface="Times New Roman" pitchFamily="18" charset="0"/>
                <a:ea typeface="华文中宋" pitchFamily="2" charset="-122"/>
              </a:rPr>
              <a:t>Ti-24Al-11Nb</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Ti25Al-17Nb-1Mo</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Ti-25Al-10Nb-3V-1Mo</a:t>
            </a:r>
            <a:r>
              <a:rPr lang="zh-CN" altLang="en-US" sz="2400">
                <a:latin typeface="Times New Roman" pitchFamily="18" charset="0"/>
                <a:ea typeface="华文中宋" pitchFamily="2" charset="-122"/>
              </a:rPr>
              <a:t>等。 </a:t>
            </a:r>
          </a:p>
          <a:p>
            <a:pPr eaLnBrk="1" hangingPunct="1">
              <a:lnSpc>
                <a:spcPct val="125000"/>
              </a:lnSpc>
              <a:spcBef>
                <a:spcPct val="30000"/>
              </a:spcBef>
            </a:pP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TiAl</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γ</a:t>
            </a:r>
            <a:r>
              <a:rPr lang="zh-CN" altLang="en-US" sz="2400">
                <a:latin typeface="Times New Roman" pitchFamily="18" charset="0"/>
                <a:ea typeface="华文中宋" pitchFamily="2" charset="-122"/>
              </a:rPr>
              <a:t>）为基的钛合金受关注的成分范围为</a:t>
            </a:r>
            <a:r>
              <a:rPr lang="en-US" altLang="zh-CN" sz="2400">
                <a:latin typeface="Times New Roman" pitchFamily="18" charset="0"/>
                <a:ea typeface="华文中宋" pitchFamily="2" charset="-122"/>
              </a:rPr>
              <a:t>Ti-</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46</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52</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Al-</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1</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10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M</a:t>
            </a:r>
            <a:r>
              <a:rPr lang="zh-CN" altLang="en-US" sz="2400">
                <a:latin typeface="Times New Roman" pitchFamily="18" charset="0"/>
                <a:ea typeface="华文中宋" pitchFamily="2" charset="-122"/>
              </a:rPr>
              <a:t>（Ｍ为</a:t>
            </a:r>
            <a:r>
              <a:rPr lang="en-US" altLang="zh-CN" sz="2400">
                <a:latin typeface="Times New Roman" pitchFamily="18" charset="0"/>
                <a:ea typeface="华文中宋" pitchFamily="2" charset="-122"/>
              </a:rPr>
              <a:t>V,Cr,Mn,Nb,Mn,Mo</a:t>
            </a:r>
            <a:r>
              <a:rPr lang="zh-CN" altLang="en-US" sz="2400">
                <a:latin typeface="Times New Roman" pitchFamily="18" charset="0"/>
                <a:ea typeface="华文中宋" pitchFamily="2" charset="-122"/>
              </a:rPr>
              <a:t>和Ｗ中的至少一种元素）。最近，</a:t>
            </a:r>
            <a:r>
              <a:rPr lang="en-US" altLang="zh-CN" sz="2400">
                <a:latin typeface="Times New Roman" pitchFamily="18" charset="0"/>
                <a:ea typeface="华文中宋" pitchFamily="2" charset="-122"/>
              </a:rPr>
              <a:t>TiAl</a:t>
            </a:r>
            <a:r>
              <a:rPr lang="en-US" altLang="zh-CN" sz="2400" baseline="-25000">
                <a:latin typeface="Times New Roman" pitchFamily="18" charset="0"/>
                <a:ea typeface="华文中宋" pitchFamily="2" charset="-122"/>
              </a:rPr>
              <a:t>3</a:t>
            </a:r>
            <a:r>
              <a:rPr lang="zh-CN" altLang="en-US" sz="2400">
                <a:latin typeface="Times New Roman" pitchFamily="18" charset="0"/>
                <a:ea typeface="华文中宋" pitchFamily="2" charset="-122"/>
              </a:rPr>
              <a:t>为基的钛合金开始引起注意，如</a:t>
            </a:r>
            <a:r>
              <a:rPr lang="en-US" altLang="zh-CN" sz="2400">
                <a:latin typeface="Times New Roman" pitchFamily="18" charset="0"/>
                <a:ea typeface="华文中宋" pitchFamily="2" charset="-122"/>
              </a:rPr>
              <a:t>Ti-65Al-10Ni</a:t>
            </a:r>
            <a:r>
              <a:rPr lang="zh-CN" altLang="en-US" sz="2400">
                <a:latin typeface="Times New Roman" pitchFamily="18" charset="0"/>
                <a:ea typeface="华文中宋" pitchFamily="2" charset="-122"/>
              </a:rPr>
              <a:t>合金。</a:t>
            </a:r>
            <a:r>
              <a:rPr lang="zh-CN" altLang="en-US"/>
              <a:t> </a:t>
            </a:r>
          </a:p>
        </p:txBody>
      </p:sp>
      <p:sp>
        <p:nvSpPr>
          <p:cNvPr id="75782" name="Rectangle 6"/>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灯片编号占位符 1"/>
          <p:cNvSpPr>
            <a:spLocks noGrp="1"/>
          </p:cNvSpPr>
          <p:nvPr>
            <p:ph type="sldNum" sz="quarter" idx="12"/>
          </p:nvPr>
        </p:nvSpPr>
        <p:spPr/>
        <p:txBody>
          <a:bodyPr/>
          <a:lstStyle/>
          <a:p>
            <a:pPr>
              <a:defRPr/>
            </a:pPr>
            <a:fld id="{AC574DA5-5254-49E3-9B77-AC4200305B41}" type="slidenum">
              <a:rPr lang="en-US" altLang="zh-CN"/>
              <a:pPr>
                <a:defRPr/>
              </a:pPr>
              <a:t>128</a:t>
            </a:fld>
            <a:endParaRPr lang="en-US" altLang="zh-CN"/>
          </a:p>
        </p:txBody>
      </p:sp>
      <p:sp>
        <p:nvSpPr>
          <p:cNvPr id="50179" name="Text Box 4"/>
          <p:cNvSpPr txBox="1">
            <a:spLocks noChangeArrowheads="1"/>
          </p:cNvSpPr>
          <p:nvPr/>
        </p:nvSpPr>
        <p:spPr bwMode="auto">
          <a:xfrm>
            <a:off x="611188" y="620713"/>
            <a:ext cx="82089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b="1">
                <a:solidFill>
                  <a:srgbClr val="0000CC"/>
                </a:solidFill>
                <a:latin typeface="Times New Roman" pitchFamily="18" charset="0"/>
                <a:ea typeface="华文中宋" pitchFamily="2" charset="-122"/>
              </a:rPr>
              <a:t>（</a:t>
            </a:r>
            <a:r>
              <a:rPr lang="en-US" altLang="zh-CN" sz="2400" b="1">
                <a:solidFill>
                  <a:srgbClr val="0000CC"/>
                </a:solidFill>
                <a:latin typeface="Times New Roman" pitchFamily="18" charset="0"/>
                <a:ea typeface="华文中宋" pitchFamily="2" charset="-122"/>
              </a:rPr>
              <a:t>3</a:t>
            </a:r>
            <a:r>
              <a:rPr lang="zh-CN" altLang="en-US" sz="2400" b="1">
                <a:solidFill>
                  <a:srgbClr val="0000CC"/>
                </a:solidFill>
                <a:latin typeface="Times New Roman" pitchFamily="18" charset="0"/>
                <a:ea typeface="华文中宋" pitchFamily="2" charset="-122"/>
              </a:rPr>
              <a:t>）高强高韧</a:t>
            </a:r>
            <a:r>
              <a:rPr lang="en-US" altLang="zh-CN" sz="2400" b="1">
                <a:solidFill>
                  <a:srgbClr val="0000CC"/>
                </a:solidFill>
                <a:latin typeface="Times New Roman" pitchFamily="18" charset="0"/>
                <a:ea typeface="华文中宋" pitchFamily="2" charset="-122"/>
              </a:rPr>
              <a:t>β</a:t>
            </a:r>
            <a:r>
              <a:rPr lang="zh-CN" altLang="en-US" sz="2400" b="1">
                <a:solidFill>
                  <a:srgbClr val="0000CC"/>
                </a:solidFill>
                <a:latin typeface="Times New Roman" pitchFamily="18" charset="0"/>
                <a:ea typeface="华文中宋" pitchFamily="2" charset="-122"/>
              </a:rPr>
              <a:t>型钛合金</a:t>
            </a:r>
            <a:r>
              <a:rPr lang="zh-CN" altLang="en-US" sz="2400">
                <a:latin typeface="Times New Roman" pitchFamily="18" charset="0"/>
                <a:ea typeface="华文中宋" pitchFamily="2" charset="-122"/>
              </a:rPr>
              <a:t> </a:t>
            </a:r>
          </a:p>
          <a:p>
            <a:pPr eaLnBrk="1" hangingPunct="1">
              <a:lnSpc>
                <a:spcPct val="125000"/>
              </a:lnSpc>
              <a:spcBef>
                <a:spcPct val="30000"/>
              </a:spcBef>
            </a:pP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型钛合金最早是</a:t>
            </a:r>
            <a:r>
              <a:rPr lang="en-US" altLang="zh-CN" sz="2400">
                <a:latin typeface="Times New Roman" pitchFamily="18" charset="0"/>
                <a:ea typeface="华文中宋" pitchFamily="2" charset="-122"/>
              </a:rPr>
              <a:t>20</a:t>
            </a:r>
            <a:r>
              <a:rPr lang="zh-CN" altLang="en-US" sz="2400">
                <a:latin typeface="Times New Roman" pitchFamily="18" charset="0"/>
                <a:ea typeface="华文中宋" pitchFamily="2" charset="-122"/>
              </a:rPr>
              <a:t>世纪</a:t>
            </a:r>
            <a:r>
              <a:rPr lang="en-US" altLang="zh-CN" sz="2400">
                <a:latin typeface="Times New Roman" pitchFamily="18" charset="0"/>
                <a:ea typeface="华文中宋" pitchFamily="2" charset="-122"/>
              </a:rPr>
              <a:t>50</a:t>
            </a:r>
            <a:r>
              <a:rPr lang="zh-CN" altLang="en-US" sz="2400">
                <a:latin typeface="Times New Roman" pitchFamily="18" charset="0"/>
                <a:ea typeface="华文中宋" pitchFamily="2" charset="-122"/>
              </a:rPr>
              <a:t>年代中期由美国</a:t>
            </a:r>
            <a:r>
              <a:rPr lang="en-US" altLang="zh-CN" sz="2400">
                <a:latin typeface="Times New Roman" pitchFamily="18" charset="0"/>
                <a:ea typeface="华文中宋" pitchFamily="2" charset="-122"/>
              </a:rPr>
              <a:t>Crucible</a:t>
            </a:r>
            <a:r>
              <a:rPr lang="zh-CN" altLang="en-US" sz="2400">
                <a:latin typeface="Times New Roman" pitchFamily="18" charset="0"/>
                <a:ea typeface="华文中宋" pitchFamily="2" charset="-122"/>
              </a:rPr>
              <a:t>公司研制出的</a:t>
            </a:r>
            <a:r>
              <a:rPr lang="en-US" altLang="zh-CN" sz="2400">
                <a:latin typeface="Times New Roman" pitchFamily="18" charset="0"/>
                <a:ea typeface="华文中宋" pitchFamily="2" charset="-122"/>
              </a:rPr>
              <a:t>B120VCA</a:t>
            </a:r>
            <a:r>
              <a:rPr lang="zh-CN" altLang="en-US" sz="2400">
                <a:latin typeface="Times New Roman" pitchFamily="18" charset="0"/>
                <a:ea typeface="华文中宋" pitchFamily="2" charset="-122"/>
              </a:rPr>
              <a:t>合金（</a:t>
            </a:r>
            <a:r>
              <a:rPr lang="en-US" altLang="zh-CN" sz="2400">
                <a:latin typeface="Times New Roman" pitchFamily="18" charset="0"/>
                <a:ea typeface="华文中宋" pitchFamily="2" charset="-122"/>
              </a:rPr>
              <a:t>Ti-13v-11Cr-3Al</a:t>
            </a:r>
            <a:r>
              <a:rPr lang="zh-CN" altLang="en-US" sz="2400">
                <a:latin typeface="Times New Roman" pitchFamily="18" charset="0"/>
                <a:ea typeface="华文中宋" pitchFamily="2" charset="-122"/>
              </a:rPr>
              <a:t>）。新型高强高韧</a:t>
            </a:r>
            <a:r>
              <a:rPr lang="en-US" altLang="zh-CN" sz="2400">
                <a:latin typeface="Times New Roman" pitchFamily="18" charset="0"/>
                <a:ea typeface="华文中宋" pitchFamily="2" charset="-122"/>
              </a:rPr>
              <a:t>β</a:t>
            </a:r>
            <a:r>
              <a:rPr lang="zh-CN" altLang="en-US" sz="2400">
                <a:latin typeface="Times New Roman" pitchFamily="18" charset="0"/>
                <a:ea typeface="华文中宋" pitchFamily="2" charset="-122"/>
              </a:rPr>
              <a:t>型钛合金最具代表性的有以下几种</a:t>
            </a:r>
            <a:r>
              <a:rPr lang="en-US" altLang="zh-CN" sz="2400">
                <a:latin typeface="Times New Roman" pitchFamily="18" charset="0"/>
                <a:ea typeface="华文中宋" pitchFamily="2" charset="-122"/>
              </a:rPr>
              <a:t>: </a:t>
            </a:r>
          </a:p>
        </p:txBody>
      </p:sp>
      <p:sp>
        <p:nvSpPr>
          <p:cNvPr id="50180" name="Text Box 5"/>
          <p:cNvSpPr txBox="1">
            <a:spLocks noChangeArrowheads="1"/>
          </p:cNvSpPr>
          <p:nvPr/>
        </p:nvSpPr>
        <p:spPr bwMode="auto">
          <a:xfrm>
            <a:off x="755650" y="2695575"/>
            <a:ext cx="81375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000" b="1">
                <a:latin typeface="Times New Roman" pitchFamily="18" charset="0"/>
                <a:ea typeface="楷体_GB2312"/>
                <a:cs typeface="楷体_GB2312"/>
              </a:rPr>
              <a:t>• Ti1023</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Ti-10v-2Fe</a:t>
            </a:r>
            <a:r>
              <a:rPr lang="zh-CN" altLang="en-US" sz="2000" b="1">
                <a:latin typeface="Times New Roman" pitchFamily="18" charset="0"/>
                <a:ea typeface="楷体_GB2312"/>
                <a:cs typeface="楷体_GB2312"/>
              </a:rPr>
              <a:t>），该合金具有优异的锻造性能； </a:t>
            </a:r>
          </a:p>
          <a:p>
            <a:pPr eaLnBrk="1" hangingPunct="1">
              <a:lnSpc>
                <a:spcPct val="125000"/>
              </a:lnSpc>
            </a:pPr>
            <a:r>
              <a:rPr lang="en-US" altLang="zh-CN" sz="2000" b="1">
                <a:latin typeface="Times New Roman" pitchFamily="18" charset="0"/>
                <a:ea typeface="楷体_GB2312"/>
                <a:cs typeface="楷体_GB2312"/>
              </a:rPr>
              <a:t>• Ti153</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Ti-15V-3Cr-3Al-3Sn</a:t>
            </a:r>
            <a:r>
              <a:rPr lang="zh-CN" altLang="en-US" sz="2000" b="1">
                <a:latin typeface="Times New Roman" pitchFamily="18" charset="0"/>
                <a:ea typeface="楷体_GB2312"/>
                <a:cs typeface="楷体_GB2312"/>
              </a:rPr>
              <a:t>），该合金冷加工性能比工业纯钛还好，时效后的室温抗拉强度可达</a:t>
            </a:r>
            <a:r>
              <a:rPr lang="en-US" altLang="zh-CN" sz="2000" b="1">
                <a:latin typeface="Times New Roman" pitchFamily="18" charset="0"/>
                <a:ea typeface="楷体_GB2312"/>
                <a:cs typeface="楷体_GB2312"/>
              </a:rPr>
              <a:t>1000MPa</a:t>
            </a:r>
            <a:r>
              <a:rPr lang="zh-CN" altLang="en-US" sz="2000" b="1">
                <a:latin typeface="Times New Roman" pitchFamily="18" charset="0"/>
                <a:ea typeface="楷体_GB2312"/>
                <a:cs typeface="楷体_GB2312"/>
              </a:rPr>
              <a:t>以上； </a:t>
            </a:r>
          </a:p>
          <a:p>
            <a:pPr eaLnBrk="1" hangingPunct="1">
              <a:lnSpc>
                <a:spcPct val="125000"/>
              </a:lnSpc>
            </a:pPr>
            <a:r>
              <a:rPr lang="en-US" altLang="zh-CN" sz="2000" b="1">
                <a:latin typeface="Times New Roman" pitchFamily="18" charset="0"/>
                <a:ea typeface="楷体_GB2312"/>
                <a:cs typeface="楷体_GB2312"/>
              </a:rPr>
              <a:t>• β21S</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Ti-15Mo-3Al-2.7Nb-0.2Si</a:t>
            </a:r>
            <a:r>
              <a:rPr lang="zh-CN" altLang="en-US" sz="2000" b="1">
                <a:latin typeface="Times New Roman" pitchFamily="18" charset="0"/>
                <a:ea typeface="楷体_GB2312"/>
                <a:cs typeface="楷体_GB2312"/>
              </a:rPr>
              <a:t>），该合金是由美国钛金属公司</a:t>
            </a:r>
            <a:r>
              <a:rPr lang="en-US" altLang="zh-CN" sz="2000" b="1">
                <a:latin typeface="Times New Roman" pitchFamily="18" charset="0"/>
                <a:ea typeface="楷体_GB2312"/>
                <a:cs typeface="楷体_GB2312"/>
              </a:rPr>
              <a:t>Timet</a:t>
            </a:r>
            <a:r>
              <a:rPr lang="zh-CN" altLang="en-US" sz="2000" b="1">
                <a:latin typeface="Times New Roman" pitchFamily="18" charset="0"/>
                <a:ea typeface="楷体_GB2312"/>
                <a:cs typeface="楷体_GB2312"/>
              </a:rPr>
              <a:t>分部研制的一种新型抗氧化、超高强钛合金，具有良好的抗氧化性能，冷热加工性能优良，可制成厚度为</a:t>
            </a:r>
            <a:r>
              <a:rPr lang="en-US" altLang="zh-CN" sz="2000" b="1">
                <a:latin typeface="Times New Roman" pitchFamily="18" charset="0"/>
                <a:ea typeface="楷体_GB2312"/>
                <a:cs typeface="楷体_GB2312"/>
              </a:rPr>
              <a:t>0.064mm</a:t>
            </a:r>
            <a:r>
              <a:rPr lang="zh-CN" altLang="en-US" sz="2000" b="1">
                <a:latin typeface="Times New Roman" pitchFamily="18" charset="0"/>
                <a:ea typeface="楷体_GB2312"/>
                <a:cs typeface="楷体_GB2312"/>
              </a:rPr>
              <a:t>的箔材； </a:t>
            </a:r>
          </a:p>
          <a:p>
            <a:pPr eaLnBrk="1" hangingPunct="1">
              <a:lnSpc>
                <a:spcPct val="125000"/>
              </a:lnSpc>
            </a:pPr>
            <a:r>
              <a:rPr lang="en-US" altLang="zh-CN" sz="2000" b="1">
                <a:latin typeface="Times New Roman" pitchFamily="18" charset="0"/>
                <a:ea typeface="楷体_GB2312"/>
                <a:cs typeface="楷体_GB2312"/>
              </a:rPr>
              <a:t>• </a:t>
            </a:r>
            <a:r>
              <a:rPr lang="zh-CN" altLang="en-US" sz="2000" b="1">
                <a:latin typeface="Times New Roman" pitchFamily="18" charset="0"/>
                <a:ea typeface="楷体_GB2312"/>
                <a:cs typeface="楷体_GB2312"/>
              </a:rPr>
              <a:t>日本钢管公司（</a:t>
            </a:r>
            <a:r>
              <a:rPr lang="en-US" altLang="zh-CN" sz="2000" b="1">
                <a:latin typeface="Times New Roman" pitchFamily="18" charset="0"/>
                <a:ea typeface="楷体_GB2312"/>
                <a:cs typeface="楷体_GB2312"/>
              </a:rPr>
              <a:t>NKK</a:t>
            </a:r>
            <a:r>
              <a:rPr lang="zh-CN" altLang="en-US" sz="2000" b="1">
                <a:latin typeface="Times New Roman" pitchFamily="18" charset="0"/>
                <a:ea typeface="楷体_GB2312"/>
                <a:cs typeface="楷体_GB2312"/>
              </a:rPr>
              <a:t>）研制成功的</a:t>
            </a:r>
            <a:r>
              <a:rPr lang="en-US" altLang="zh-CN" sz="2000" b="1">
                <a:latin typeface="Times New Roman" pitchFamily="18" charset="0"/>
                <a:ea typeface="楷体_GB2312"/>
                <a:cs typeface="楷体_GB2312"/>
              </a:rPr>
              <a:t>SP-700</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Ti-4.5Al-3V-2Mo-2Fe</a:t>
            </a:r>
            <a:r>
              <a:rPr lang="zh-CN" altLang="en-US" sz="2000" b="1">
                <a:latin typeface="Times New Roman" pitchFamily="18" charset="0"/>
                <a:ea typeface="楷体_GB2312"/>
                <a:cs typeface="楷体_GB2312"/>
              </a:rPr>
              <a:t>）钛合金，该合金强度高，超塑性延伸率高达</a:t>
            </a:r>
            <a:r>
              <a:rPr lang="en-US" altLang="zh-CN" sz="2000" b="1">
                <a:latin typeface="Times New Roman" pitchFamily="18" charset="0"/>
                <a:ea typeface="楷体_GB2312"/>
                <a:cs typeface="楷体_GB2312"/>
              </a:rPr>
              <a:t>2000</a:t>
            </a:r>
            <a:r>
              <a:rPr lang="zh-CN" altLang="en-US" sz="2000" b="1">
                <a:latin typeface="Times New Roman" pitchFamily="18" charset="0"/>
                <a:ea typeface="楷体_GB2312"/>
                <a:cs typeface="楷体_GB2312"/>
              </a:rPr>
              <a:t>％，且超塑成形温度比</a:t>
            </a:r>
            <a:r>
              <a:rPr lang="en-US" altLang="zh-CN" sz="2000" b="1">
                <a:latin typeface="Times New Roman" pitchFamily="18" charset="0"/>
                <a:ea typeface="楷体_GB2312"/>
                <a:cs typeface="楷体_GB2312"/>
              </a:rPr>
              <a:t>Ti-6Al-4V</a:t>
            </a:r>
            <a:r>
              <a:rPr lang="zh-CN" altLang="en-US" sz="2000" b="1">
                <a:latin typeface="Times New Roman" pitchFamily="18" charset="0"/>
                <a:ea typeface="楷体_GB2312"/>
                <a:cs typeface="楷体_GB2312"/>
              </a:rPr>
              <a:t>低</a:t>
            </a:r>
            <a:r>
              <a:rPr lang="en-US" altLang="zh-CN" sz="2000" b="1">
                <a:latin typeface="Times New Roman" pitchFamily="18" charset="0"/>
                <a:ea typeface="楷体_GB2312"/>
                <a:cs typeface="楷体_GB2312"/>
              </a:rPr>
              <a:t>140℃</a:t>
            </a:r>
            <a:r>
              <a:rPr lang="zh-CN" altLang="en-US" sz="2000" b="1">
                <a:latin typeface="Times New Roman" pitchFamily="18" charset="0"/>
                <a:ea typeface="楷体_GB2312"/>
                <a:cs typeface="楷体_GB2312"/>
              </a:rPr>
              <a:t>，可制造各种航空航天构件； </a:t>
            </a:r>
          </a:p>
          <a:p>
            <a:pPr eaLnBrk="1" hangingPunct="1">
              <a:lnSpc>
                <a:spcPct val="125000"/>
              </a:lnSpc>
            </a:pPr>
            <a:r>
              <a:rPr lang="en-US" altLang="zh-CN" sz="2000" b="1">
                <a:latin typeface="Times New Roman" pitchFamily="18" charset="0"/>
                <a:ea typeface="楷体_GB2312"/>
                <a:cs typeface="楷体_GB2312"/>
              </a:rPr>
              <a:t>• </a:t>
            </a:r>
            <a:r>
              <a:rPr lang="zh-CN" altLang="en-US" sz="2000" b="1">
                <a:latin typeface="Times New Roman" pitchFamily="18" charset="0"/>
                <a:ea typeface="楷体_GB2312"/>
                <a:cs typeface="楷体_GB2312"/>
              </a:rPr>
              <a:t>俄罗斯研制的</a:t>
            </a:r>
            <a:r>
              <a:rPr lang="en-US" altLang="zh-CN" sz="2000" b="1">
                <a:latin typeface="Times New Roman" pitchFamily="18" charset="0"/>
                <a:ea typeface="楷体_GB2312"/>
                <a:cs typeface="楷体_GB2312"/>
              </a:rPr>
              <a:t>BT-22</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Ti-5V-5Mo-1Cr-5Al</a:t>
            </a:r>
            <a:r>
              <a:rPr lang="zh-CN" altLang="en-US" sz="2000" b="1">
                <a:latin typeface="Times New Roman" pitchFamily="18" charset="0"/>
                <a:ea typeface="楷体_GB2312"/>
                <a:cs typeface="楷体_GB2312"/>
              </a:rPr>
              <a:t>），抗拉强度</a:t>
            </a:r>
            <a:r>
              <a:rPr lang="en-US" altLang="zh-CN" sz="2000" b="1">
                <a:latin typeface="Times New Roman" pitchFamily="18" charset="0"/>
                <a:ea typeface="楷体_GB2312"/>
                <a:cs typeface="楷体_GB2312"/>
              </a:rPr>
              <a:t>&gt;1105MPa</a:t>
            </a:r>
            <a:r>
              <a:rPr lang="zh-CN" altLang="en-US" sz="2000" b="1">
                <a:latin typeface="Times New Roman" pitchFamily="18" charset="0"/>
                <a:ea typeface="楷体_GB2312"/>
                <a:cs typeface="楷体_GB2312"/>
              </a:rPr>
              <a:t>。</a:t>
            </a:r>
            <a:r>
              <a:rPr lang="zh-CN" altLang="en-US" sz="2000" b="1">
                <a:latin typeface="楷体_GB2312"/>
                <a:ea typeface="楷体_GB2312"/>
                <a:cs typeface="楷体_GB2312"/>
              </a:rPr>
              <a:t> </a:t>
            </a:r>
          </a:p>
        </p:txBody>
      </p:sp>
      <p:sp>
        <p:nvSpPr>
          <p:cNvPr id="84998" name="Rectangle 6"/>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灯片编号占位符 1"/>
          <p:cNvSpPr>
            <a:spLocks noGrp="1"/>
          </p:cNvSpPr>
          <p:nvPr>
            <p:ph type="sldNum" sz="quarter" idx="12"/>
          </p:nvPr>
        </p:nvSpPr>
        <p:spPr/>
        <p:txBody>
          <a:bodyPr/>
          <a:lstStyle/>
          <a:p>
            <a:pPr>
              <a:defRPr/>
            </a:pPr>
            <a:fld id="{34C2E763-1AC5-4095-80AD-64E5626D5F7E}" type="slidenum">
              <a:rPr lang="en-US" altLang="zh-CN"/>
              <a:pPr>
                <a:defRPr/>
              </a:pPr>
              <a:t>129</a:t>
            </a:fld>
            <a:endParaRPr lang="en-US" altLang="zh-CN"/>
          </a:p>
        </p:txBody>
      </p:sp>
      <p:sp>
        <p:nvSpPr>
          <p:cNvPr id="51203" name="Text Box 4"/>
          <p:cNvSpPr txBox="1">
            <a:spLocks noChangeArrowheads="1"/>
          </p:cNvSpPr>
          <p:nvPr/>
        </p:nvSpPr>
        <p:spPr bwMode="auto">
          <a:xfrm>
            <a:off x="755650" y="908050"/>
            <a:ext cx="80645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b="1">
                <a:solidFill>
                  <a:srgbClr val="0000CC"/>
                </a:solidFill>
                <a:latin typeface="Times New Roman" pitchFamily="18" charset="0"/>
                <a:ea typeface="华文中宋" pitchFamily="2" charset="-122"/>
              </a:rPr>
              <a:t>（４）阻燃钛合金</a:t>
            </a:r>
            <a:r>
              <a:rPr lang="zh-CN" altLang="en-US" sz="2400">
                <a:latin typeface="Times New Roman" pitchFamily="18" charset="0"/>
                <a:ea typeface="华文中宋" pitchFamily="2" charset="-122"/>
              </a:rPr>
              <a:t> </a:t>
            </a:r>
          </a:p>
          <a:p>
            <a:pPr eaLnBrk="1" hangingPunct="1">
              <a:lnSpc>
                <a:spcPct val="125000"/>
              </a:lnSpc>
              <a:spcBef>
                <a:spcPct val="30000"/>
              </a:spcBef>
            </a:pPr>
            <a:r>
              <a:rPr lang="zh-CN" altLang="en-US" sz="2400">
                <a:latin typeface="Times New Roman" pitchFamily="18" charset="0"/>
                <a:ea typeface="华文中宋" pitchFamily="2" charset="-122"/>
              </a:rPr>
              <a:t>        常规钛合金在特定条件下有燃烷的倾向，这在很大程度上限制了其应用。针对这种情况，各国都展开了对阻燃钛合金的研究并取得一定突破。</a:t>
            </a:r>
          </a:p>
          <a:p>
            <a:pPr eaLnBrk="1" hangingPunct="1">
              <a:lnSpc>
                <a:spcPct val="125000"/>
              </a:lnSpc>
              <a:spcBef>
                <a:spcPct val="30000"/>
              </a:spcBef>
            </a:pPr>
            <a:r>
              <a:rPr lang="zh-CN" altLang="en-US" sz="2400">
                <a:latin typeface="Times New Roman" pitchFamily="18" charset="0"/>
                <a:ea typeface="华文中宋" pitchFamily="2" charset="-122"/>
              </a:rPr>
              <a:t>        美国研制出的</a:t>
            </a:r>
            <a:r>
              <a:rPr lang="en-US" altLang="zh-CN" sz="2400">
                <a:latin typeface="Times New Roman" pitchFamily="18" charset="0"/>
                <a:ea typeface="华文中宋" pitchFamily="2" charset="-122"/>
              </a:rPr>
              <a:t>Alloy C</a:t>
            </a:r>
            <a:r>
              <a:rPr lang="zh-CN" altLang="en-US" sz="2400">
                <a:latin typeface="Times New Roman" pitchFamily="18" charset="0"/>
                <a:ea typeface="华文中宋" pitchFamily="2" charset="-122"/>
              </a:rPr>
              <a:t>（也称为</a:t>
            </a:r>
            <a:r>
              <a:rPr lang="en-US" altLang="zh-CN" sz="2400">
                <a:latin typeface="Times New Roman" pitchFamily="18" charset="0"/>
                <a:ea typeface="华文中宋" pitchFamily="2" charset="-122"/>
              </a:rPr>
              <a:t>Ti-1720</a:t>
            </a:r>
            <a:r>
              <a:rPr lang="zh-CN" altLang="en-US" sz="2400">
                <a:latin typeface="Times New Roman" pitchFamily="18" charset="0"/>
                <a:ea typeface="华文中宋" pitchFamily="2" charset="-122"/>
              </a:rPr>
              <a:t>），名义成分为</a:t>
            </a:r>
            <a:r>
              <a:rPr lang="en-US" altLang="zh-CN" sz="2400">
                <a:latin typeface="Times New Roman" pitchFamily="18" charset="0"/>
                <a:ea typeface="华文中宋" pitchFamily="2" charset="-122"/>
              </a:rPr>
              <a:t>50Ti-35V-15Cr</a:t>
            </a:r>
            <a:r>
              <a:rPr lang="zh-CN" altLang="en-US" sz="2400">
                <a:latin typeface="Times New Roman" pitchFamily="18" charset="0"/>
                <a:ea typeface="华文中宋" pitchFamily="2" charset="-122"/>
              </a:rPr>
              <a:t>（质量分数），是一种对持续燃烧不敏感的阻燃钛合金，己用于</a:t>
            </a:r>
            <a:r>
              <a:rPr lang="en-US" altLang="zh-CN" sz="2400">
                <a:latin typeface="Times New Roman" pitchFamily="18" charset="0"/>
                <a:ea typeface="华文中宋" pitchFamily="2" charset="-122"/>
              </a:rPr>
              <a:t>F119</a:t>
            </a:r>
            <a:r>
              <a:rPr lang="zh-CN" altLang="en-US" sz="2400">
                <a:latin typeface="Times New Roman" pitchFamily="18" charset="0"/>
                <a:ea typeface="华文中宋" pitchFamily="2" charset="-122"/>
              </a:rPr>
              <a:t>发动机。</a:t>
            </a:r>
            <a:r>
              <a:rPr lang="en-US" altLang="zh-CN" sz="2400">
                <a:latin typeface="Times New Roman" pitchFamily="18" charset="0"/>
                <a:ea typeface="华文中宋" pitchFamily="2" charset="-122"/>
              </a:rPr>
              <a:t>BTT-1</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BTT-3</a:t>
            </a:r>
            <a:r>
              <a:rPr lang="zh-CN" altLang="en-US" sz="2400">
                <a:latin typeface="Times New Roman" pitchFamily="18" charset="0"/>
                <a:ea typeface="华文中宋" pitchFamily="2" charset="-122"/>
              </a:rPr>
              <a:t>为俄罗斯研制的阻燃钛合金，均为</a:t>
            </a:r>
            <a:r>
              <a:rPr lang="en-US" altLang="zh-CN" sz="2400">
                <a:latin typeface="Times New Roman" pitchFamily="18" charset="0"/>
                <a:ea typeface="华文中宋" pitchFamily="2" charset="-122"/>
              </a:rPr>
              <a:t>Ti-Cu-Al</a:t>
            </a:r>
            <a:r>
              <a:rPr lang="zh-CN" altLang="en-US" sz="2400">
                <a:latin typeface="Times New Roman" pitchFamily="18" charset="0"/>
                <a:ea typeface="华文中宋" pitchFamily="2" charset="-122"/>
              </a:rPr>
              <a:t>系合金，具有相当好的热变形工艺性能，可用其制成复杂的零件。 </a:t>
            </a:r>
          </a:p>
        </p:txBody>
      </p:sp>
      <p:sp>
        <p:nvSpPr>
          <p:cNvPr id="86021" name="Rectangle 5"/>
          <p:cNvSpPr>
            <a:spLocks noChangeArrowheads="1"/>
          </p:cNvSpPr>
          <p:nvPr/>
        </p:nvSpPr>
        <p:spPr bwMode="auto">
          <a:xfrm>
            <a:off x="684213" y="2381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先进钛合金</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 name="Rectangle 3"/>
          <p:cNvSpPr>
            <a:spLocks noGrp="1" noChangeArrowheads="1"/>
          </p:cNvSpPr>
          <p:nvPr>
            <p:ph type="body" idx="4294967295"/>
          </p:nvPr>
        </p:nvSpPr>
        <p:spPr>
          <a:xfrm>
            <a:off x="323850" y="908050"/>
            <a:ext cx="8134350" cy="5187950"/>
          </a:xfrm>
          <a:ln/>
        </p:spPr>
        <p:txBody>
          <a:bodyPr/>
          <a:lstStyle/>
          <a:p>
            <a:pPr marL="609600" indent="-609600" eaLnBrk="1" hangingPunct="1">
              <a:buFontTx/>
              <a:buNone/>
            </a:pPr>
            <a:r>
              <a:rPr lang="zh-CN" altLang="en-US" sz="2800" b="1" dirty="0">
                <a:solidFill>
                  <a:srgbClr val="000000"/>
                </a:solidFill>
              </a:rPr>
              <a:t>三、形状记忆合金的应用</a:t>
            </a:r>
          </a:p>
          <a:p>
            <a:pPr marL="609600" indent="-609600" eaLnBrk="1" hangingPunct="1">
              <a:buFontTx/>
              <a:buNone/>
            </a:pPr>
            <a:r>
              <a:rPr lang="zh-CN" altLang="en-US" sz="2800" b="1" dirty="0">
                <a:solidFill>
                  <a:srgbClr val="000000"/>
                </a:solidFill>
              </a:rPr>
              <a:t>（</a:t>
            </a:r>
            <a:r>
              <a:rPr lang="en-US" altLang="zh-CN" sz="2800" b="1" dirty="0">
                <a:solidFill>
                  <a:srgbClr val="000000"/>
                </a:solidFill>
              </a:rPr>
              <a:t>1</a:t>
            </a:r>
            <a:r>
              <a:rPr lang="zh-CN" altLang="en-US" sz="2800" b="1" dirty="0">
                <a:solidFill>
                  <a:srgbClr val="000000"/>
                </a:solidFill>
              </a:rPr>
              <a:t>）飞行器用</a:t>
            </a:r>
            <a:r>
              <a:rPr lang="zh-CN" altLang="en-US" sz="2800" b="1" dirty="0" smtClean="0">
                <a:solidFill>
                  <a:srgbClr val="000000"/>
                </a:solidFill>
              </a:rPr>
              <a:t>天线</a:t>
            </a:r>
            <a:endParaRPr lang="en-US" altLang="zh-CN" sz="2800" b="1" dirty="0">
              <a:solidFill>
                <a:srgbClr val="000000"/>
              </a:solidFill>
            </a:endParaRPr>
          </a:p>
          <a:p>
            <a:pPr marL="609600" indent="-609600" eaLnBrk="1" hangingPunct="1">
              <a:buFontTx/>
              <a:buNone/>
            </a:pPr>
            <a:r>
              <a:rPr lang="zh-CN" altLang="en-US" sz="2800" b="1" dirty="0">
                <a:solidFill>
                  <a:srgbClr val="000000"/>
                </a:solidFill>
              </a:rPr>
              <a:t>（</a:t>
            </a:r>
            <a:r>
              <a:rPr lang="en-US" altLang="zh-CN" sz="2800" b="1" dirty="0">
                <a:solidFill>
                  <a:srgbClr val="000000"/>
                </a:solidFill>
              </a:rPr>
              <a:t>2</a:t>
            </a:r>
            <a:r>
              <a:rPr lang="zh-CN" altLang="en-US" sz="2800" b="1" dirty="0">
                <a:solidFill>
                  <a:srgbClr val="000000"/>
                </a:solidFill>
              </a:rPr>
              <a:t>）连接紧固件</a:t>
            </a:r>
          </a:p>
          <a:p>
            <a:pPr marL="609600" indent="-609600" eaLnBrk="1" hangingPunct="1">
              <a:buFontTx/>
              <a:buNone/>
            </a:pPr>
            <a:r>
              <a:rPr lang="zh-CN" altLang="en-US" sz="2800" b="1" dirty="0">
                <a:solidFill>
                  <a:srgbClr val="000000"/>
                </a:solidFill>
              </a:rPr>
              <a:t>（</a:t>
            </a:r>
            <a:r>
              <a:rPr lang="en-US" altLang="zh-CN" sz="2800" b="1" dirty="0">
                <a:solidFill>
                  <a:srgbClr val="000000"/>
                </a:solidFill>
              </a:rPr>
              <a:t>3</a:t>
            </a:r>
            <a:r>
              <a:rPr lang="zh-CN" altLang="en-US" sz="2800" b="1" dirty="0">
                <a:solidFill>
                  <a:srgbClr val="000000"/>
                </a:solidFill>
              </a:rPr>
              <a:t>）智能驱动元件</a:t>
            </a:r>
          </a:p>
          <a:p>
            <a:pPr marL="609600" indent="-609600" eaLnBrk="1" hangingPunct="1">
              <a:buFontTx/>
              <a:buNone/>
            </a:pPr>
            <a:r>
              <a:rPr lang="zh-CN" altLang="en-US" sz="2800" b="1" dirty="0">
                <a:solidFill>
                  <a:srgbClr val="000000"/>
                </a:solidFill>
              </a:rPr>
              <a:t>（</a:t>
            </a:r>
            <a:r>
              <a:rPr lang="en-US" altLang="zh-CN" sz="2800" b="1" dirty="0">
                <a:solidFill>
                  <a:srgbClr val="000000"/>
                </a:solidFill>
              </a:rPr>
              <a:t>4</a:t>
            </a:r>
            <a:r>
              <a:rPr lang="zh-CN" altLang="en-US" sz="2800" b="1" dirty="0">
                <a:solidFill>
                  <a:srgbClr val="000000"/>
                </a:solidFill>
              </a:rPr>
              <a:t>）医学上的应用</a:t>
            </a:r>
          </a:p>
          <a:p>
            <a:pPr marL="609600" indent="-609600" eaLnBrk="1" hangingPunct="1">
              <a:buFontTx/>
              <a:buNone/>
            </a:pPr>
            <a:endParaRPr lang="en-US" altLang="zh-CN" sz="2800" b="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灯片编号占位符 1"/>
          <p:cNvSpPr>
            <a:spLocks noGrp="1"/>
          </p:cNvSpPr>
          <p:nvPr>
            <p:ph type="sldNum" sz="quarter" idx="12"/>
          </p:nvPr>
        </p:nvSpPr>
        <p:spPr/>
        <p:txBody>
          <a:bodyPr/>
          <a:lstStyle/>
          <a:p>
            <a:pPr>
              <a:defRPr/>
            </a:pPr>
            <a:fld id="{DBCFC850-5C24-4153-B090-E70FF60AF14D}" type="slidenum">
              <a:rPr lang="en-US" altLang="zh-CN"/>
              <a:pPr>
                <a:defRPr/>
              </a:pPr>
              <a:t>130</a:t>
            </a:fld>
            <a:endParaRPr lang="en-US" altLang="zh-CN"/>
          </a:p>
        </p:txBody>
      </p:sp>
      <p:sp>
        <p:nvSpPr>
          <p:cNvPr id="52227" name="Text Box 4"/>
          <p:cNvSpPr txBox="1">
            <a:spLocks noChangeArrowheads="1"/>
          </p:cNvSpPr>
          <p:nvPr/>
        </p:nvSpPr>
        <p:spPr bwMode="auto">
          <a:xfrm>
            <a:off x="900113" y="1773238"/>
            <a:ext cx="4392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en-US" b="1"/>
              <a:t>◆</a:t>
            </a:r>
            <a:r>
              <a:rPr lang="zh-CN" altLang="en-US" sz="2400" b="1">
                <a:solidFill>
                  <a:srgbClr val="0000CC"/>
                </a:solidFill>
                <a:ea typeface="华文中宋" pitchFamily="2" charset="-122"/>
              </a:rPr>
              <a:t>高温合金的定义</a:t>
            </a:r>
            <a:r>
              <a:rPr lang="zh-CN" altLang="en-US"/>
              <a:t> </a:t>
            </a:r>
          </a:p>
        </p:txBody>
      </p:sp>
      <p:sp>
        <p:nvSpPr>
          <p:cNvPr id="89093" name="Rectangle 5"/>
          <p:cNvSpPr>
            <a:spLocks noChangeArrowheads="1"/>
          </p:cNvSpPr>
          <p:nvPr/>
        </p:nvSpPr>
        <p:spPr bwMode="auto">
          <a:xfrm>
            <a:off x="684213" y="728663"/>
            <a:ext cx="4248150" cy="519112"/>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
        <p:nvSpPr>
          <p:cNvPr id="52229" name="Text Box 6"/>
          <p:cNvSpPr txBox="1">
            <a:spLocks noChangeArrowheads="1"/>
          </p:cNvSpPr>
          <p:nvPr/>
        </p:nvSpPr>
        <p:spPr bwMode="auto">
          <a:xfrm>
            <a:off x="900113" y="2205038"/>
            <a:ext cx="7920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dirty="0">
                <a:latin typeface="Times New Roman" pitchFamily="18" charset="0"/>
                <a:ea typeface="华文中宋" pitchFamily="2" charset="-122"/>
              </a:rPr>
              <a:t>        </a:t>
            </a:r>
            <a:r>
              <a:rPr lang="zh-CN" altLang="en-US" sz="2400" dirty="0">
                <a:latin typeface="Times New Roman" pitchFamily="18" charset="0"/>
                <a:ea typeface="华文中宋" pitchFamily="2" charset="-122"/>
              </a:rPr>
              <a:t>高温合金是指以</a:t>
            </a:r>
            <a:r>
              <a:rPr lang="zh-CN" altLang="en-US" sz="2400" dirty="0">
                <a:solidFill>
                  <a:srgbClr val="FF0000"/>
                </a:solidFill>
                <a:latin typeface="Times New Roman" pitchFamily="18" charset="0"/>
                <a:ea typeface="华文中宋" pitchFamily="2" charset="-122"/>
              </a:rPr>
              <a:t>铁</a:t>
            </a:r>
            <a:r>
              <a:rPr lang="zh-CN" altLang="en-US" sz="2400" dirty="0">
                <a:latin typeface="Times New Roman" pitchFamily="18" charset="0"/>
                <a:ea typeface="华文中宋" pitchFamily="2" charset="-122"/>
              </a:rPr>
              <a:t>、</a:t>
            </a:r>
            <a:r>
              <a:rPr lang="zh-CN" altLang="en-US" sz="2400" dirty="0">
                <a:solidFill>
                  <a:srgbClr val="FF0000"/>
                </a:solidFill>
                <a:latin typeface="Times New Roman" pitchFamily="18" charset="0"/>
                <a:ea typeface="华文中宋" pitchFamily="2" charset="-122"/>
              </a:rPr>
              <a:t>镍</a:t>
            </a:r>
            <a:r>
              <a:rPr lang="zh-CN" altLang="en-US" sz="2400" dirty="0">
                <a:latin typeface="Times New Roman" pitchFamily="18" charset="0"/>
                <a:ea typeface="华文中宋" pitchFamily="2" charset="-122"/>
              </a:rPr>
              <a:t>、</a:t>
            </a:r>
            <a:r>
              <a:rPr lang="zh-CN" altLang="en-US" sz="2400" dirty="0">
                <a:solidFill>
                  <a:srgbClr val="FF0000"/>
                </a:solidFill>
                <a:latin typeface="Times New Roman" pitchFamily="18" charset="0"/>
                <a:ea typeface="华文中宋" pitchFamily="2" charset="-122"/>
              </a:rPr>
              <a:t>钴</a:t>
            </a:r>
            <a:r>
              <a:rPr lang="zh-CN" altLang="en-US" sz="2400" dirty="0">
                <a:latin typeface="Times New Roman" pitchFamily="18" charset="0"/>
                <a:ea typeface="华文中宋" pitchFamily="2" charset="-122"/>
              </a:rPr>
              <a:t>为</a:t>
            </a:r>
            <a:r>
              <a:rPr lang="zh-CN" altLang="en-US" sz="2400" b="1" dirty="0">
                <a:solidFill>
                  <a:srgbClr val="0000CC"/>
                </a:solidFill>
                <a:latin typeface="Times New Roman" pitchFamily="18" charset="0"/>
                <a:ea typeface="华文中宋" pitchFamily="2" charset="-122"/>
              </a:rPr>
              <a:t>基</a:t>
            </a:r>
            <a:r>
              <a:rPr lang="zh-CN" altLang="en-US" sz="2400" dirty="0">
                <a:latin typeface="Times New Roman" pitchFamily="18" charset="0"/>
                <a:ea typeface="华文中宋" pitchFamily="2" charset="-122"/>
              </a:rPr>
              <a:t>，能在</a:t>
            </a:r>
            <a:r>
              <a:rPr lang="en-US" altLang="zh-CN" sz="2400" dirty="0">
                <a:latin typeface="Times New Roman" pitchFamily="18" charset="0"/>
                <a:ea typeface="华文中宋" pitchFamily="2" charset="-122"/>
              </a:rPr>
              <a:t>600℃</a:t>
            </a:r>
            <a:r>
              <a:rPr lang="zh-CN" altLang="en-US" sz="2400" dirty="0">
                <a:latin typeface="Times New Roman" pitchFamily="18" charset="0"/>
                <a:ea typeface="华文中宋" pitchFamily="2" charset="-122"/>
              </a:rPr>
              <a:t>以上的高温及一定应力作用下长期工作的一类金属材料。</a:t>
            </a:r>
            <a:r>
              <a:rPr lang="zh-CN" altLang="en-US" dirty="0"/>
              <a:t>  </a:t>
            </a:r>
          </a:p>
        </p:txBody>
      </p:sp>
      <p:sp>
        <p:nvSpPr>
          <p:cNvPr id="52230" name="Text Box 7"/>
          <p:cNvSpPr txBox="1">
            <a:spLocks noChangeArrowheads="1"/>
          </p:cNvSpPr>
          <p:nvPr/>
        </p:nvSpPr>
        <p:spPr bwMode="auto">
          <a:xfrm>
            <a:off x="971550" y="3284538"/>
            <a:ext cx="7848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b="1"/>
              <a:t>◆</a:t>
            </a:r>
            <a:r>
              <a:rPr lang="zh-CN" altLang="en-US" sz="2400" b="1">
                <a:solidFill>
                  <a:srgbClr val="0000CC"/>
                </a:solidFill>
                <a:ea typeface="华文中宋" pitchFamily="2" charset="-122"/>
              </a:rPr>
              <a:t>性能特点：</a:t>
            </a:r>
          </a:p>
          <a:p>
            <a:pPr eaLnBrk="1" hangingPunct="1">
              <a:lnSpc>
                <a:spcPct val="125000"/>
              </a:lnSpc>
            </a:pPr>
            <a:r>
              <a:rPr lang="zh-CN" altLang="en-US" sz="2400">
                <a:latin typeface="Times New Roman" pitchFamily="18" charset="0"/>
                <a:ea typeface="华文中宋" pitchFamily="2" charset="-122"/>
              </a:rPr>
              <a:t>         ⑴ 高温合金具有较高的高温强度；</a:t>
            </a:r>
          </a:p>
          <a:p>
            <a:pPr eaLnBrk="1" hangingPunct="1">
              <a:lnSpc>
                <a:spcPct val="125000"/>
              </a:lnSpc>
            </a:pPr>
            <a:r>
              <a:rPr lang="zh-CN" altLang="en-US" sz="2400">
                <a:latin typeface="Times New Roman" pitchFamily="18" charset="0"/>
                <a:ea typeface="华文中宋" pitchFamily="2" charset="-122"/>
              </a:rPr>
              <a:t>         ⑵ 良好的抗氧化和抗热腐蚀性能；</a:t>
            </a:r>
          </a:p>
          <a:p>
            <a:pPr eaLnBrk="1" hangingPunct="1">
              <a:lnSpc>
                <a:spcPct val="125000"/>
              </a:lnSpc>
            </a:pPr>
            <a:r>
              <a:rPr lang="zh-CN" altLang="en-US" sz="2400">
                <a:latin typeface="Times New Roman" pitchFamily="18" charset="0"/>
                <a:ea typeface="华文中宋" pitchFamily="2" charset="-122"/>
              </a:rPr>
              <a:t>         ⑶ 良好的疲劳性能、断裂韧性、塑性。</a:t>
            </a:r>
          </a:p>
          <a:p>
            <a:pPr eaLnBrk="1" hangingPunct="1">
              <a:lnSpc>
                <a:spcPct val="125000"/>
              </a:lnSpc>
            </a:pPr>
            <a:r>
              <a:rPr lang="zh-CN" altLang="en-US" b="1"/>
              <a:t>◆</a:t>
            </a:r>
            <a:r>
              <a:rPr lang="zh-CN" altLang="en-US" sz="2400" b="1">
                <a:solidFill>
                  <a:srgbClr val="0000CC"/>
                </a:solidFill>
                <a:ea typeface="华文中宋" pitchFamily="2" charset="-122"/>
              </a:rPr>
              <a:t>组织特点</a:t>
            </a:r>
            <a:r>
              <a:rPr lang="zh-CN" altLang="en-US" sz="2400">
                <a:latin typeface="Times New Roman" pitchFamily="18" charset="0"/>
                <a:ea typeface="华文中宋" pitchFamily="2" charset="-122"/>
              </a:rPr>
              <a:t>：</a:t>
            </a:r>
          </a:p>
          <a:p>
            <a:pPr eaLnBrk="1" hangingPunct="1">
              <a:lnSpc>
                <a:spcPct val="125000"/>
              </a:lnSpc>
            </a:pPr>
            <a:r>
              <a:rPr lang="zh-CN" altLang="en-US" sz="2400">
                <a:latin typeface="Times New Roman" pitchFamily="18" charset="0"/>
                <a:ea typeface="华文中宋" pitchFamily="2" charset="-122"/>
              </a:rPr>
              <a:t>        高温合金为单一（</a:t>
            </a:r>
            <a:r>
              <a:rPr lang="zh-CN" altLang="en-US" sz="2400" b="1">
                <a:solidFill>
                  <a:srgbClr val="FF0000"/>
                </a:solidFill>
                <a:latin typeface="Times New Roman" pitchFamily="18" charset="0"/>
                <a:ea typeface="华文中宋" pitchFamily="2" charset="-122"/>
              </a:rPr>
              <a:t>奥氏体</a:t>
            </a:r>
            <a:r>
              <a:rPr lang="zh-CN" altLang="en-US" sz="2400">
                <a:latin typeface="Times New Roman" pitchFamily="18" charset="0"/>
                <a:ea typeface="华文中宋" pitchFamily="2" charset="-122"/>
              </a:rPr>
              <a:t>）基体组织，在各种温度下具有良好的组织稳定性和使用的可靠性。</a:t>
            </a:r>
          </a:p>
        </p:txBody>
      </p:sp>
      <p:sp>
        <p:nvSpPr>
          <p:cNvPr id="52231" name="Rectangle 8"/>
          <p:cNvSpPr>
            <a:spLocks noChangeArrowheads="1"/>
          </p:cNvSpPr>
          <p:nvPr/>
        </p:nvSpPr>
        <p:spPr bwMode="auto">
          <a:xfrm>
            <a:off x="827088" y="1268413"/>
            <a:ext cx="226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ea typeface="华文中宋" pitchFamily="2" charset="-122"/>
              </a:rPr>
              <a:t>1.</a:t>
            </a:r>
            <a:r>
              <a:rPr lang="zh-CN" altLang="en-US" sz="2400" b="1">
                <a:solidFill>
                  <a:srgbClr val="FF0000"/>
                </a:solidFill>
                <a:ea typeface="华文中宋" pitchFamily="2" charset="-122"/>
              </a:rPr>
              <a:t>高温合金概述</a:t>
            </a:r>
          </a:p>
        </p:txBody>
      </p:sp>
      <p:sp>
        <p:nvSpPr>
          <p:cNvPr id="52232" name="Text Box 9"/>
          <p:cNvSpPr txBox="1">
            <a:spLocks noChangeArrowheads="1"/>
          </p:cNvSpPr>
          <p:nvPr/>
        </p:nvSpPr>
        <p:spPr bwMode="auto">
          <a:xfrm>
            <a:off x="2339975" y="260350"/>
            <a:ext cx="4751388"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  </a:t>
            </a:r>
            <a:r>
              <a:rPr lang="zh-CN" altLang="en-US" sz="2800" b="1">
                <a:latin typeface="Times New Roman" pitchFamily="18" charset="0"/>
                <a:ea typeface="华文中宋" pitchFamily="2" charset="-122"/>
              </a:rPr>
              <a:t>新型金属结构材料</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灯片编号占位符 1"/>
          <p:cNvSpPr>
            <a:spLocks noGrp="1"/>
          </p:cNvSpPr>
          <p:nvPr>
            <p:ph type="sldNum" sz="quarter" idx="12"/>
          </p:nvPr>
        </p:nvSpPr>
        <p:spPr/>
        <p:txBody>
          <a:bodyPr/>
          <a:lstStyle/>
          <a:p>
            <a:pPr>
              <a:defRPr/>
            </a:pPr>
            <a:fld id="{2CA5D22E-B282-44A7-B43B-D3D32BF36983}" type="slidenum">
              <a:rPr lang="en-US" altLang="zh-CN"/>
              <a:pPr>
                <a:defRPr/>
              </a:pPr>
              <a:t>131</a:t>
            </a:fld>
            <a:endParaRPr lang="en-US" altLang="zh-CN"/>
          </a:p>
        </p:txBody>
      </p:sp>
      <p:sp>
        <p:nvSpPr>
          <p:cNvPr id="53251" name="Text Box 4"/>
          <p:cNvSpPr txBox="1">
            <a:spLocks noChangeArrowheads="1"/>
          </p:cNvSpPr>
          <p:nvPr/>
        </p:nvSpPr>
        <p:spPr bwMode="auto">
          <a:xfrm>
            <a:off x="827088" y="1225550"/>
            <a:ext cx="7993062"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90600" indent="-990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000" b="1">
                <a:latin typeface="Times New Roman" pitchFamily="18" charset="0"/>
                <a:ea typeface="华文中宋" pitchFamily="2" charset="-122"/>
              </a:rPr>
              <a:t>1929</a:t>
            </a:r>
            <a:r>
              <a:rPr lang="zh-CN" altLang="en-US" sz="2000" b="1">
                <a:latin typeface="Times New Roman" pitchFamily="18" charset="0"/>
                <a:ea typeface="华文中宋" pitchFamily="2" charset="-122"/>
              </a:rPr>
              <a:t>年：英美</a:t>
            </a:r>
            <a:r>
              <a:rPr lang="en-US" altLang="zh-CN" sz="2000" b="1">
                <a:latin typeface="Times New Roman" pitchFamily="18" charset="0"/>
                <a:ea typeface="华文中宋" pitchFamily="2" charset="-122"/>
              </a:rPr>
              <a:t>Meriea</a:t>
            </a:r>
            <a:r>
              <a:rPr lang="zh-CN" altLang="en-US" sz="2000" b="1">
                <a:latin typeface="Times New Roman" pitchFamily="18" charset="0"/>
                <a:ea typeface="华文中宋" pitchFamily="2" charset="-122"/>
              </a:rPr>
              <a:t>、</a:t>
            </a:r>
            <a:r>
              <a:rPr lang="en-US" altLang="zh-CN" sz="2000" b="1">
                <a:latin typeface="Times New Roman" pitchFamily="18" charset="0"/>
                <a:ea typeface="华文中宋" pitchFamily="2" charset="-122"/>
              </a:rPr>
              <a:t>Bedford</a:t>
            </a:r>
            <a:r>
              <a:rPr lang="zh-CN" altLang="en-US" sz="2000" b="1">
                <a:latin typeface="Times New Roman" pitchFamily="18" charset="0"/>
                <a:ea typeface="华文中宋" pitchFamily="2" charset="-122"/>
              </a:rPr>
              <a:t>和</a:t>
            </a:r>
            <a:r>
              <a:rPr lang="en-US" altLang="zh-CN" sz="2000" b="1">
                <a:latin typeface="Times New Roman" pitchFamily="18" charset="0"/>
                <a:ea typeface="华文中宋" pitchFamily="2" charset="-122"/>
              </a:rPr>
              <a:t>Pilling</a:t>
            </a:r>
            <a:r>
              <a:rPr lang="zh-CN" altLang="en-US" sz="2000" b="1">
                <a:latin typeface="Times New Roman" pitchFamily="18" charset="0"/>
                <a:ea typeface="华文中宋" pitchFamily="2" charset="-122"/>
              </a:rPr>
              <a:t>将少量的</a:t>
            </a:r>
            <a:r>
              <a:rPr lang="en-US" altLang="zh-CN" sz="2000" b="1">
                <a:latin typeface="Times New Roman" pitchFamily="18" charset="0"/>
                <a:ea typeface="华文中宋" pitchFamily="2" charset="-122"/>
              </a:rPr>
              <a:t>Ti</a:t>
            </a:r>
            <a:r>
              <a:rPr lang="zh-CN" altLang="en-US" sz="2000" b="1">
                <a:latin typeface="Times New Roman" pitchFamily="18" charset="0"/>
                <a:ea typeface="华文中宋" pitchFamily="2" charset="-122"/>
              </a:rPr>
              <a:t>和</a:t>
            </a:r>
            <a:r>
              <a:rPr lang="en-US" altLang="zh-CN" sz="2000" b="1">
                <a:latin typeface="Times New Roman" pitchFamily="18" charset="0"/>
                <a:ea typeface="华文中宋" pitchFamily="2" charset="-122"/>
              </a:rPr>
              <a:t>Al</a:t>
            </a:r>
            <a:r>
              <a:rPr lang="zh-CN" altLang="en-US" sz="2000" b="1">
                <a:latin typeface="Times New Roman" pitchFamily="18" charset="0"/>
                <a:ea typeface="华文中宋" pitchFamily="2" charset="-122"/>
              </a:rPr>
              <a:t>加入到</a:t>
            </a:r>
            <a:r>
              <a:rPr lang="en-US" altLang="zh-CN" sz="2000" b="1">
                <a:latin typeface="Times New Roman" pitchFamily="18" charset="0"/>
                <a:ea typeface="华文中宋" pitchFamily="2" charset="-122"/>
              </a:rPr>
              <a:t>80Ni-20Cr</a:t>
            </a:r>
            <a:r>
              <a:rPr lang="zh-CN" altLang="en-US" sz="2000" b="1">
                <a:latin typeface="Times New Roman" pitchFamily="18" charset="0"/>
                <a:ea typeface="华文中宋" pitchFamily="2" charset="-122"/>
              </a:rPr>
              <a:t>电工合金，蠕变显著强化。</a:t>
            </a:r>
          </a:p>
          <a:p>
            <a:pPr eaLnBrk="1" hangingPunct="1">
              <a:lnSpc>
                <a:spcPct val="125000"/>
              </a:lnSpc>
              <a:spcBef>
                <a:spcPct val="30000"/>
              </a:spcBef>
            </a:pPr>
            <a:r>
              <a:rPr lang="en-US" altLang="zh-CN" sz="2000" b="1">
                <a:latin typeface="Times New Roman" pitchFamily="18" charset="0"/>
                <a:ea typeface="华文中宋" pitchFamily="2" charset="-122"/>
              </a:rPr>
              <a:t>1937</a:t>
            </a:r>
            <a:r>
              <a:rPr lang="zh-CN" altLang="en-US" sz="2000" b="1">
                <a:latin typeface="Times New Roman" pitchFamily="18" charset="0"/>
                <a:ea typeface="华文中宋" pitchFamily="2" charset="-122"/>
              </a:rPr>
              <a:t>年：德</a:t>
            </a:r>
            <a:r>
              <a:rPr lang="en-US" altLang="zh-CN" sz="2000" b="1">
                <a:latin typeface="Times New Roman" pitchFamily="18" charset="0"/>
                <a:ea typeface="华文中宋" pitchFamily="2" charset="-122"/>
              </a:rPr>
              <a:t>Hans von ohain</a:t>
            </a:r>
            <a:r>
              <a:rPr lang="zh-CN" altLang="en-US" sz="2000" b="1">
                <a:latin typeface="Times New Roman" pitchFamily="18" charset="0"/>
                <a:ea typeface="华文中宋" pitchFamily="2" charset="-122"/>
              </a:rPr>
              <a:t>涡轮喷气发动机</a:t>
            </a:r>
            <a:r>
              <a:rPr lang="en-US" altLang="zh-CN" sz="2000" b="1">
                <a:latin typeface="Times New Roman" pitchFamily="18" charset="0"/>
                <a:ea typeface="华文中宋" pitchFamily="2" charset="-122"/>
              </a:rPr>
              <a:t>Heinkel</a:t>
            </a:r>
            <a:r>
              <a:rPr lang="zh-CN" altLang="en-US" sz="2000" b="1">
                <a:latin typeface="Times New Roman" pitchFamily="18" charset="0"/>
                <a:ea typeface="华文中宋" pitchFamily="2" charset="-122"/>
              </a:rPr>
              <a:t>问世。</a:t>
            </a:r>
          </a:p>
          <a:p>
            <a:pPr eaLnBrk="1" hangingPunct="1">
              <a:lnSpc>
                <a:spcPct val="125000"/>
              </a:lnSpc>
              <a:spcBef>
                <a:spcPct val="30000"/>
              </a:spcBef>
            </a:pPr>
            <a:r>
              <a:rPr lang="en-US" altLang="zh-CN" sz="2000" b="1">
                <a:latin typeface="Times New Roman" pitchFamily="18" charset="0"/>
                <a:ea typeface="华文中宋" pitchFamily="2" charset="-122"/>
              </a:rPr>
              <a:t>1939</a:t>
            </a:r>
            <a:r>
              <a:rPr lang="zh-CN" altLang="en-US" sz="2000" b="1">
                <a:latin typeface="Times New Roman" pitchFamily="18" charset="0"/>
                <a:ea typeface="华文中宋" pitchFamily="2" charset="-122"/>
              </a:rPr>
              <a:t>年：英研制出</a:t>
            </a:r>
            <a:r>
              <a:rPr lang="en-US" altLang="zh-CN" sz="2000" b="1">
                <a:latin typeface="Times New Roman" pitchFamily="18" charset="0"/>
                <a:ea typeface="华文中宋" pitchFamily="2" charset="-122"/>
              </a:rPr>
              <a:t>Whittle</a:t>
            </a:r>
            <a:r>
              <a:rPr lang="zh-CN" altLang="en-US" sz="2000" b="1">
                <a:latin typeface="Times New Roman" pitchFamily="18" charset="0"/>
                <a:ea typeface="华文中宋" pitchFamily="2" charset="-122"/>
              </a:rPr>
              <a:t>涡轮喷气发动机。</a:t>
            </a:r>
          </a:p>
          <a:p>
            <a:pPr eaLnBrk="1" hangingPunct="1">
              <a:lnSpc>
                <a:spcPct val="125000"/>
              </a:lnSpc>
              <a:spcBef>
                <a:spcPct val="30000"/>
              </a:spcBef>
            </a:pPr>
            <a:r>
              <a:rPr lang="en-US" altLang="zh-CN" sz="2000" b="1">
                <a:latin typeface="Times New Roman" pitchFamily="18" charset="0"/>
                <a:ea typeface="华文中宋" pitchFamily="2" charset="-122"/>
              </a:rPr>
              <a:t>1939</a:t>
            </a:r>
            <a:r>
              <a:rPr lang="zh-CN" altLang="en-US" sz="2000" b="1">
                <a:latin typeface="Times New Roman" pitchFamily="18" charset="0"/>
                <a:ea typeface="华文中宋" pitchFamily="2" charset="-122"/>
              </a:rPr>
              <a:t>年：英</a:t>
            </a:r>
            <a:r>
              <a:rPr lang="en-US" altLang="zh-CN" sz="2000" b="1">
                <a:latin typeface="Times New Roman" pitchFamily="18" charset="0"/>
                <a:ea typeface="华文中宋" pitchFamily="2" charset="-122"/>
              </a:rPr>
              <a:t>Mond</a:t>
            </a:r>
            <a:r>
              <a:rPr lang="zh-CN" altLang="en-US" sz="2000" b="1">
                <a:latin typeface="Times New Roman" pitchFamily="18" charset="0"/>
                <a:ea typeface="华文中宋" pitchFamily="2" charset="-122"/>
              </a:rPr>
              <a:t>镍公司</a:t>
            </a:r>
            <a:r>
              <a:rPr lang="en-US" altLang="zh-CN" sz="2000" b="1">
                <a:latin typeface="Times New Roman" pitchFamily="18" charset="0"/>
                <a:ea typeface="华文中宋" pitchFamily="2" charset="-122"/>
              </a:rPr>
              <a:t>(</a:t>
            </a:r>
            <a:r>
              <a:rPr lang="zh-CN" altLang="en-US" sz="2000" b="1">
                <a:latin typeface="Times New Roman" pitchFamily="18" charset="0"/>
                <a:ea typeface="华文中宋" pitchFamily="2" charset="-122"/>
              </a:rPr>
              <a:t>国际镍公司</a:t>
            </a:r>
            <a:r>
              <a:rPr lang="en-US" altLang="zh-CN" sz="2000" b="1">
                <a:latin typeface="Times New Roman" pitchFamily="18" charset="0"/>
                <a:ea typeface="华文中宋" pitchFamily="2" charset="-122"/>
              </a:rPr>
              <a:t>)</a:t>
            </a:r>
            <a:r>
              <a:rPr lang="zh-CN" altLang="en-US" sz="2000" b="1">
                <a:latin typeface="Times New Roman" pitchFamily="18" charset="0"/>
                <a:ea typeface="华文中宋" pitchFamily="2" charset="-122"/>
              </a:rPr>
              <a:t>研制出镍基合金</a:t>
            </a:r>
            <a:r>
              <a:rPr lang="en-US" altLang="zh-CN" sz="2000" b="1">
                <a:latin typeface="Times New Roman" pitchFamily="18" charset="0"/>
                <a:ea typeface="华文中宋" pitchFamily="2" charset="-122"/>
              </a:rPr>
              <a:t>Nimonic 75</a:t>
            </a:r>
            <a:r>
              <a:rPr lang="zh-CN" altLang="en-US" sz="2000" b="1">
                <a:latin typeface="Times New Roman" pitchFamily="18" charset="0"/>
                <a:ea typeface="华文中宋" pitchFamily="2" charset="-122"/>
              </a:rPr>
              <a:t>，准备用作</a:t>
            </a:r>
            <a:r>
              <a:rPr lang="en-US" altLang="zh-CN" sz="2000" b="1">
                <a:latin typeface="Times New Roman" pitchFamily="18" charset="0"/>
                <a:ea typeface="华文中宋" pitchFamily="2" charset="-122"/>
              </a:rPr>
              <a:t>Whittle</a:t>
            </a:r>
            <a:r>
              <a:rPr lang="zh-CN" altLang="en-US" sz="2000" b="1">
                <a:latin typeface="Times New Roman" pitchFamily="18" charset="0"/>
                <a:ea typeface="华文中宋" pitchFamily="2" charset="-122"/>
              </a:rPr>
              <a:t>发动机涡轮叶片，后为</a:t>
            </a:r>
            <a:r>
              <a:rPr lang="en-US" altLang="zh-CN" sz="2000" b="1">
                <a:latin typeface="Times New Roman" pitchFamily="18" charset="0"/>
                <a:ea typeface="华文中宋" pitchFamily="2" charset="-122"/>
              </a:rPr>
              <a:t>Nimonic 80</a:t>
            </a:r>
            <a:r>
              <a:rPr lang="zh-CN" altLang="en-US" sz="2000" b="1">
                <a:latin typeface="Times New Roman" pitchFamily="18" charset="0"/>
                <a:ea typeface="华文中宋" pitchFamily="2" charset="-122"/>
              </a:rPr>
              <a:t>取代，其含铝、钛，蠕变性能比</a:t>
            </a:r>
            <a:r>
              <a:rPr lang="en-US" altLang="zh-CN" sz="2000" b="1">
                <a:latin typeface="Times New Roman" pitchFamily="18" charset="0"/>
                <a:ea typeface="华文中宋" pitchFamily="2" charset="-122"/>
              </a:rPr>
              <a:t>Nimonic 75</a:t>
            </a:r>
            <a:r>
              <a:rPr lang="zh-CN" altLang="en-US" sz="2000" b="1">
                <a:latin typeface="Times New Roman" pitchFamily="18" charset="0"/>
                <a:ea typeface="华文中宋" pitchFamily="2" charset="-122"/>
              </a:rPr>
              <a:t>高</a:t>
            </a:r>
            <a:r>
              <a:rPr lang="en-US" altLang="zh-CN" sz="2000" b="1">
                <a:latin typeface="Times New Roman" pitchFamily="18" charset="0"/>
                <a:ea typeface="华文中宋" pitchFamily="2" charset="-122"/>
              </a:rPr>
              <a:t>50℃</a:t>
            </a:r>
            <a:r>
              <a:rPr lang="zh-CN" altLang="en-US" sz="2000" b="1">
                <a:latin typeface="Times New Roman" pitchFamily="18" charset="0"/>
                <a:ea typeface="华文中宋" pitchFamily="2" charset="-122"/>
              </a:rPr>
              <a:t>。</a:t>
            </a:r>
          </a:p>
          <a:p>
            <a:pPr eaLnBrk="1" hangingPunct="1">
              <a:lnSpc>
                <a:spcPct val="125000"/>
              </a:lnSpc>
              <a:spcBef>
                <a:spcPct val="30000"/>
              </a:spcBef>
            </a:pPr>
            <a:r>
              <a:rPr lang="en-US" altLang="zh-CN" sz="2000" b="1">
                <a:latin typeface="Times New Roman" pitchFamily="18" charset="0"/>
                <a:ea typeface="华文中宋" pitchFamily="2" charset="-122"/>
              </a:rPr>
              <a:t>1942</a:t>
            </a:r>
            <a:r>
              <a:rPr lang="zh-CN" altLang="en-US" sz="2000" b="1">
                <a:latin typeface="Times New Roman" pitchFamily="18" charset="0"/>
                <a:ea typeface="华文中宋" pitchFamily="2" charset="-122"/>
              </a:rPr>
              <a:t>年：</a:t>
            </a:r>
            <a:r>
              <a:rPr lang="en-US" altLang="zh-CN" sz="2000" b="1">
                <a:latin typeface="Times New Roman" pitchFamily="18" charset="0"/>
                <a:ea typeface="华文中宋" pitchFamily="2" charset="-122"/>
              </a:rPr>
              <a:t>Nimonic 80</a:t>
            </a:r>
            <a:r>
              <a:rPr lang="zh-CN" altLang="en-US" sz="2000" b="1">
                <a:latin typeface="Times New Roman" pitchFamily="18" charset="0"/>
                <a:ea typeface="华文中宋" pitchFamily="2" charset="-122"/>
              </a:rPr>
              <a:t>用作涡轮喷气发动机的叶片，成为最早的</a:t>
            </a:r>
            <a:r>
              <a:rPr lang="en-US" altLang="zh-CN" sz="2000" b="1">
                <a:latin typeface="Times New Roman" pitchFamily="18" charset="0"/>
                <a:ea typeface="华文中宋" pitchFamily="2" charset="-122"/>
              </a:rPr>
              <a:t>Ni3(A1</a:t>
            </a:r>
            <a:r>
              <a:rPr lang="zh-CN" altLang="en-US" sz="2000" b="1">
                <a:latin typeface="Times New Roman" pitchFamily="18" charset="0"/>
                <a:ea typeface="华文中宋" pitchFamily="2" charset="-122"/>
              </a:rPr>
              <a:t>，</a:t>
            </a:r>
            <a:r>
              <a:rPr lang="en-US" altLang="zh-CN" sz="2000" b="1">
                <a:latin typeface="Times New Roman" pitchFamily="18" charset="0"/>
                <a:ea typeface="华文中宋" pitchFamily="2" charset="-122"/>
              </a:rPr>
              <a:t>Ti)</a:t>
            </a:r>
            <a:r>
              <a:rPr lang="zh-CN" altLang="en-US" sz="2000" b="1">
                <a:latin typeface="Times New Roman" pitchFamily="18" charset="0"/>
                <a:ea typeface="华文中宋" pitchFamily="2" charset="-122"/>
              </a:rPr>
              <a:t>强化的涡轮叶片材料。此后，该公司在合金中加入硼、锆、钴、钼等合金元素，相继开发了</a:t>
            </a:r>
            <a:r>
              <a:rPr lang="en-US" altLang="zh-CN" sz="2000" b="1">
                <a:latin typeface="Times New Roman" pitchFamily="18" charset="0"/>
                <a:ea typeface="华文中宋" pitchFamily="2" charset="-122"/>
              </a:rPr>
              <a:t>Nimonic80A</a:t>
            </a:r>
            <a:r>
              <a:rPr lang="zh-CN" altLang="en-US" sz="2000" b="1">
                <a:latin typeface="Times New Roman" pitchFamily="18" charset="0"/>
                <a:ea typeface="华文中宋" pitchFamily="2" charset="-122"/>
              </a:rPr>
              <a:t>、</a:t>
            </a:r>
            <a:r>
              <a:rPr lang="en-US" altLang="zh-CN" sz="2000" b="1">
                <a:latin typeface="Times New Roman" pitchFamily="18" charset="0"/>
                <a:ea typeface="华文中宋" pitchFamily="2" charset="-122"/>
              </a:rPr>
              <a:t>Nimonic 90</a:t>
            </a:r>
            <a:r>
              <a:rPr lang="zh-CN" altLang="en-US" sz="2000" b="1">
                <a:latin typeface="Times New Roman" pitchFamily="18" charset="0"/>
                <a:ea typeface="华文中宋" pitchFamily="2" charset="-122"/>
              </a:rPr>
              <a:t>等合金，形成</a:t>
            </a:r>
            <a:r>
              <a:rPr lang="en-US" altLang="zh-CN" sz="2000" b="1">
                <a:latin typeface="Times New Roman" pitchFamily="18" charset="0"/>
                <a:ea typeface="华文中宋" pitchFamily="2" charset="-122"/>
              </a:rPr>
              <a:t>Nimonic</a:t>
            </a:r>
            <a:r>
              <a:rPr lang="zh-CN" altLang="en-US" sz="2000" b="1">
                <a:latin typeface="Times New Roman" pitchFamily="18" charset="0"/>
                <a:ea typeface="华文中宋" pitchFamily="2" charset="-122"/>
              </a:rPr>
              <a:t>合金系列。</a:t>
            </a:r>
            <a:r>
              <a:rPr lang="zh-CN" altLang="en-US"/>
              <a:t> </a:t>
            </a:r>
          </a:p>
        </p:txBody>
      </p:sp>
      <p:sp>
        <p:nvSpPr>
          <p:cNvPr id="53252" name="Rectangle 5"/>
          <p:cNvSpPr>
            <a:spLocks noChangeArrowheads="1"/>
          </p:cNvSpPr>
          <p:nvPr/>
        </p:nvSpPr>
        <p:spPr bwMode="auto">
          <a:xfrm>
            <a:off x="755650" y="708025"/>
            <a:ext cx="346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t>◆</a:t>
            </a:r>
            <a:r>
              <a:rPr lang="zh-CN" altLang="en-US" sz="2400" b="1">
                <a:solidFill>
                  <a:srgbClr val="0000CC"/>
                </a:solidFill>
                <a:ea typeface="华文中宋" pitchFamily="2" charset="-122"/>
              </a:rPr>
              <a:t>国外高温合金发展状况</a:t>
            </a:r>
          </a:p>
        </p:txBody>
      </p:sp>
      <p:sp>
        <p:nvSpPr>
          <p:cNvPr id="101382"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灯片编号占位符 1"/>
          <p:cNvSpPr>
            <a:spLocks noGrp="1"/>
          </p:cNvSpPr>
          <p:nvPr>
            <p:ph type="sldNum" sz="quarter" idx="12"/>
          </p:nvPr>
        </p:nvSpPr>
        <p:spPr/>
        <p:txBody>
          <a:bodyPr/>
          <a:lstStyle/>
          <a:p>
            <a:pPr>
              <a:defRPr/>
            </a:pPr>
            <a:fld id="{C4506064-A0DD-4457-9169-D67C5CA04398}" type="slidenum">
              <a:rPr lang="en-US" altLang="zh-CN"/>
              <a:pPr>
                <a:defRPr/>
              </a:pPr>
              <a:t>132</a:t>
            </a:fld>
            <a:endParaRPr lang="en-US" altLang="zh-CN"/>
          </a:p>
        </p:txBody>
      </p:sp>
      <p:sp>
        <p:nvSpPr>
          <p:cNvPr id="54275" name="Text Box 4"/>
          <p:cNvSpPr txBox="1">
            <a:spLocks noChangeArrowheads="1"/>
          </p:cNvSpPr>
          <p:nvPr/>
        </p:nvSpPr>
        <p:spPr bwMode="auto">
          <a:xfrm>
            <a:off x="684213" y="1052513"/>
            <a:ext cx="813752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90600" indent="-990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000" b="1">
                <a:latin typeface="Times New Roman" pitchFamily="18" charset="0"/>
                <a:ea typeface="华文中宋" pitchFamily="2" charset="-122"/>
              </a:rPr>
              <a:t>1932</a:t>
            </a:r>
            <a:r>
              <a:rPr lang="zh-CN" altLang="en-US" sz="2000" b="1">
                <a:latin typeface="Times New Roman" pitchFamily="18" charset="0"/>
                <a:ea typeface="华文中宋" pitchFamily="2" charset="-122"/>
              </a:rPr>
              <a:t>年：美国</a:t>
            </a:r>
            <a:r>
              <a:rPr lang="en-US" altLang="zh-CN" sz="2000" b="1">
                <a:latin typeface="Times New Roman" pitchFamily="18" charset="0"/>
                <a:ea typeface="华文中宋" pitchFamily="2" charset="-122"/>
              </a:rPr>
              <a:t>Halliwell</a:t>
            </a:r>
            <a:r>
              <a:rPr lang="zh-CN" altLang="en-US" sz="2000" b="1">
                <a:latin typeface="Times New Roman" pitchFamily="18" charset="0"/>
                <a:ea typeface="华文中宋" pitchFamily="2" charset="-122"/>
              </a:rPr>
              <a:t>开发了含铝、钛的弥散强化型镍基合金</a:t>
            </a:r>
            <a:r>
              <a:rPr lang="en-US" altLang="zh-CN" sz="2000" b="1">
                <a:latin typeface="Times New Roman" pitchFamily="18" charset="0"/>
                <a:ea typeface="华文中宋" pitchFamily="2" charset="-122"/>
              </a:rPr>
              <a:t>K42B</a:t>
            </a:r>
            <a:r>
              <a:rPr lang="zh-CN" altLang="en-US" sz="2000" b="1">
                <a:latin typeface="Times New Roman" pitchFamily="18" charset="0"/>
                <a:ea typeface="华文中宋" pitchFamily="2" charset="-122"/>
              </a:rPr>
              <a:t>，用以制造活塞式航空发动机的增压涡轮。</a:t>
            </a:r>
          </a:p>
          <a:p>
            <a:pPr eaLnBrk="1" hangingPunct="1">
              <a:lnSpc>
                <a:spcPct val="125000"/>
              </a:lnSpc>
              <a:spcBef>
                <a:spcPct val="30000"/>
              </a:spcBef>
            </a:pPr>
            <a:r>
              <a:rPr lang="en-US" altLang="zh-CN" sz="2000" b="1">
                <a:latin typeface="Times New Roman" pitchFamily="18" charset="0"/>
                <a:ea typeface="华文中宋" pitchFamily="2" charset="-122"/>
              </a:rPr>
              <a:t>1941</a:t>
            </a:r>
            <a:r>
              <a:rPr lang="zh-CN" altLang="en-US" sz="2000" b="1">
                <a:latin typeface="Times New Roman" pitchFamily="18" charset="0"/>
                <a:ea typeface="华文中宋" pitchFamily="2" charset="-122"/>
              </a:rPr>
              <a:t>年：美国开始发展航空燃气涡轮。</a:t>
            </a:r>
          </a:p>
          <a:p>
            <a:pPr eaLnBrk="1" hangingPunct="1">
              <a:lnSpc>
                <a:spcPct val="125000"/>
              </a:lnSpc>
              <a:spcBef>
                <a:spcPct val="30000"/>
              </a:spcBef>
            </a:pPr>
            <a:r>
              <a:rPr lang="en-US" altLang="zh-CN" sz="2000" b="1">
                <a:latin typeface="Times New Roman" pitchFamily="18" charset="0"/>
                <a:ea typeface="华文中宋" pitchFamily="2" charset="-122"/>
              </a:rPr>
              <a:t>1942</a:t>
            </a:r>
            <a:r>
              <a:rPr lang="zh-CN" altLang="en-US" sz="2000" b="1">
                <a:latin typeface="Times New Roman" pitchFamily="18" charset="0"/>
                <a:ea typeface="华文中宋" pitchFamily="2" charset="-122"/>
              </a:rPr>
              <a:t>年：</a:t>
            </a:r>
            <a:r>
              <a:rPr lang="en-US" altLang="zh-CN" sz="2000" b="1">
                <a:latin typeface="Times New Roman" pitchFamily="18" charset="0"/>
                <a:ea typeface="华文中宋" pitchFamily="2" charset="-122"/>
              </a:rPr>
              <a:t>Hastelloy B</a:t>
            </a:r>
            <a:r>
              <a:rPr lang="zh-CN" altLang="en-US" sz="2000" b="1">
                <a:latin typeface="Times New Roman" pitchFamily="18" charset="0"/>
                <a:ea typeface="华文中宋" pitchFamily="2" charset="-122"/>
              </a:rPr>
              <a:t>镍基合金用于</a:t>
            </a:r>
            <a:r>
              <a:rPr lang="en-US" altLang="zh-CN" sz="2000" b="1">
                <a:latin typeface="Times New Roman" pitchFamily="18" charset="0"/>
                <a:ea typeface="华文中宋" pitchFamily="2" charset="-122"/>
              </a:rPr>
              <a:t>GE</a:t>
            </a:r>
            <a:r>
              <a:rPr lang="zh-CN" altLang="en-US" sz="2000" b="1">
                <a:latin typeface="Times New Roman" pitchFamily="18" charset="0"/>
                <a:ea typeface="华文中宋" pitchFamily="2" charset="-122"/>
              </a:rPr>
              <a:t>公司的</a:t>
            </a:r>
            <a:r>
              <a:rPr lang="en-US" altLang="zh-CN" sz="2000" b="1">
                <a:latin typeface="Times New Roman" pitchFamily="18" charset="0"/>
                <a:ea typeface="华文中宋" pitchFamily="2" charset="-122"/>
              </a:rPr>
              <a:t>Bellp-59</a:t>
            </a:r>
            <a:r>
              <a:rPr lang="zh-CN" altLang="en-US" sz="2000" b="1">
                <a:latin typeface="Times New Roman" pitchFamily="18" charset="0"/>
                <a:ea typeface="华文中宋" pitchFamily="2" charset="-122"/>
              </a:rPr>
              <a:t>喷气发动机及其后的</a:t>
            </a:r>
            <a:r>
              <a:rPr lang="en-US" altLang="zh-CN" sz="2000" b="1">
                <a:latin typeface="Times New Roman" pitchFamily="18" charset="0"/>
                <a:ea typeface="华文中宋" pitchFamily="2" charset="-122"/>
              </a:rPr>
              <a:t>I-40</a:t>
            </a:r>
            <a:r>
              <a:rPr lang="zh-CN" altLang="en-US" sz="2000" b="1">
                <a:latin typeface="Times New Roman" pitchFamily="18" charset="0"/>
                <a:ea typeface="华文中宋" pitchFamily="2" charset="-122"/>
              </a:rPr>
              <a:t>喷气发动机。</a:t>
            </a:r>
          </a:p>
          <a:p>
            <a:pPr eaLnBrk="1" hangingPunct="1">
              <a:lnSpc>
                <a:spcPct val="125000"/>
              </a:lnSpc>
              <a:spcBef>
                <a:spcPct val="30000"/>
              </a:spcBef>
            </a:pPr>
            <a:r>
              <a:rPr lang="en-US" altLang="zh-CN" sz="2000" b="1">
                <a:latin typeface="Times New Roman" pitchFamily="18" charset="0"/>
                <a:ea typeface="华文中宋" pitchFamily="2" charset="-122"/>
              </a:rPr>
              <a:t>1944</a:t>
            </a:r>
            <a:r>
              <a:rPr lang="zh-CN" altLang="en-US" sz="2000" b="1">
                <a:latin typeface="Times New Roman" pitchFamily="18" charset="0"/>
                <a:ea typeface="华文中宋" pitchFamily="2" charset="-122"/>
              </a:rPr>
              <a:t>年：西屋公司的</a:t>
            </a:r>
            <a:r>
              <a:rPr lang="en-US" altLang="zh-CN" sz="2000" b="1">
                <a:latin typeface="Times New Roman" pitchFamily="18" charset="0"/>
                <a:ea typeface="华文中宋" pitchFamily="2" charset="-122"/>
              </a:rPr>
              <a:t>Yan Kee19A</a:t>
            </a:r>
            <a:r>
              <a:rPr lang="zh-CN" altLang="en-US" sz="2000" b="1">
                <a:latin typeface="Times New Roman" pitchFamily="18" charset="0"/>
                <a:ea typeface="华文中宋" pitchFamily="2" charset="-122"/>
              </a:rPr>
              <a:t>发动机采用钴基合金</a:t>
            </a:r>
            <a:r>
              <a:rPr lang="en-US" altLang="zh-CN" sz="2000" b="1">
                <a:latin typeface="Times New Roman" pitchFamily="18" charset="0"/>
                <a:ea typeface="华文中宋" pitchFamily="2" charset="-122"/>
              </a:rPr>
              <a:t>HS 23</a:t>
            </a:r>
            <a:r>
              <a:rPr lang="zh-CN" altLang="en-US" sz="2000" b="1">
                <a:latin typeface="Times New Roman" pitchFamily="18" charset="0"/>
                <a:ea typeface="华文中宋" pitchFamily="2" charset="-122"/>
              </a:rPr>
              <a:t>精密铸造叶片。</a:t>
            </a:r>
          </a:p>
          <a:p>
            <a:pPr eaLnBrk="1" hangingPunct="1">
              <a:lnSpc>
                <a:spcPct val="125000"/>
              </a:lnSpc>
              <a:spcBef>
                <a:spcPct val="30000"/>
              </a:spcBef>
            </a:pPr>
            <a:r>
              <a:rPr lang="en-US" altLang="zh-CN" sz="2000" b="1">
                <a:latin typeface="Times New Roman" pitchFamily="18" charset="0"/>
                <a:ea typeface="华文中宋" pitchFamily="2" charset="-122"/>
              </a:rPr>
              <a:t>1950</a:t>
            </a:r>
            <a:r>
              <a:rPr lang="zh-CN" altLang="en-US" sz="2000" b="1">
                <a:latin typeface="Times New Roman" pitchFamily="18" charset="0"/>
                <a:ea typeface="华文中宋" pitchFamily="2" charset="-122"/>
              </a:rPr>
              <a:t>年美国出兵朝鲜，由于钴的资源短缺，镍基合金得到发展并被广泛用作涡轮叶片。美国的</a:t>
            </a:r>
            <a:r>
              <a:rPr lang="en-US" altLang="zh-CN" sz="2000" b="1">
                <a:latin typeface="Times New Roman" pitchFamily="18" charset="0"/>
                <a:ea typeface="华文中宋" pitchFamily="2" charset="-122"/>
              </a:rPr>
              <a:t>PW</a:t>
            </a:r>
            <a:r>
              <a:rPr lang="zh-CN" altLang="en-US" sz="2000" b="1">
                <a:latin typeface="Times New Roman" pitchFamily="18" charset="0"/>
                <a:ea typeface="华文中宋" pitchFamily="2" charset="-122"/>
              </a:rPr>
              <a:t>公司、</a:t>
            </a:r>
            <a:r>
              <a:rPr lang="en-US" altLang="zh-CN" sz="2000" b="1">
                <a:latin typeface="Times New Roman" pitchFamily="18" charset="0"/>
                <a:ea typeface="华文中宋" pitchFamily="2" charset="-122"/>
              </a:rPr>
              <a:t>GE</a:t>
            </a:r>
            <a:r>
              <a:rPr lang="zh-CN" altLang="en-US" sz="2000" b="1">
                <a:latin typeface="Times New Roman" pitchFamily="18" charset="0"/>
                <a:ea typeface="华文中宋" pitchFamily="2" charset="-122"/>
              </a:rPr>
              <a:t>公司和特殊金属公司分别开发出了</a:t>
            </a:r>
            <a:r>
              <a:rPr lang="en-US" altLang="zh-CN" sz="2000" b="1">
                <a:latin typeface="Times New Roman" pitchFamily="18" charset="0"/>
                <a:ea typeface="华文中宋" pitchFamily="2" charset="-122"/>
              </a:rPr>
              <a:t>Waspalloy</a:t>
            </a:r>
            <a:r>
              <a:rPr lang="zh-CN" altLang="en-US" sz="2000" b="1">
                <a:latin typeface="Times New Roman" pitchFamily="18" charset="0"/>
                <a:ea typeface="华文中宋" pitchFamily="2" charset="-122"/>
              </a:rPr>
              <a:t>、</a:t>
            </a:r>
            <a:r>
              <a:rPr lang="en-US" altLang="zh-CN" sz="2000" b="1">
                <a:latin typeface="Times New Roman" pitchFamily="18" charset="0"/>
                <a:ea typeface="华文中宋" pitchFamily="2" charset="-122"/>
              </a:rPr>
              <a:t>M-252</a:t>
            </a:r>
            <a:r>
              <a:rPr lang="zh-CN" altLang="en-US" sz="2000" b="1">
                <a:latin typeface="Times New Roman" pitchFamily="18" charset="0"/>
                <a:ea typeface="华文中宋" pitchFamily="2" charset="-122"/>
              </a:rPr>
              <a:t>和</a:t>
            </a:r>
            <a:r>
              <a:rPr lang="en-US" altLang="zh-CN" sz="2000" b="1">
                <a:latin typeface="Times New Roman" pitchFamily="18" charset="0"/>
                <a:ea typeface="华文中宋" pitchFamily="2" charset="-122"/>
              </a:rPr>
              <a:t>Udmit 500</a:t>
            </a:r>
            <a:r>
              <a:rPr lang="zh-CN" altLang="en-US" sz="2000" b="1">
                <a:latin typeface="Times New Roman" pitchFamily="18" charset="0"/>
                <a:ea typeface="华文中宋" pitchFamily="2" charset="-122"/>
              </a:rPr>
              <a:t>等合金。并在这些合金发展基础上，形成了</a:t>
            </a:r>
            <a:r>
              <a:rPr lang="en-US" altLang="zh-CN" sz="2000" b="1">
                <a:latin typeface="Times New Roman" pitchFamily="18" charset="0"/>
                <a:ea typeface="华文中宋" pitchFamily="2" charset="-122"/>
              </a:rPr>
              <a:t>Inconel</a:t>
            </a:r>
            <a:r>
              <a:rPr lang="zh-CN" altLang="en-US" sz="2000" b="1">
                <a:latin typeface="Times New Roman" pitchFamily="18" charset="0"/>
                <a:ea typeface="华文中宋" pitchFamily="2" charset="-122"/>
              </a:rPr>
              <a:t>、</a:t>
            </a:r>
            <a:r>
              <a:rPr lang="en-US" altLang="zh-CN" sz="2000" b="1">
                <a:latin typeface="Times New Roman" pitchFamily="18" charset="0"/>
                <a:ea typeface="华文中宋" pitchFamily="2" charset="-122"/>
              </a:rPr>
              <a:t>Mar-M</a:t>
            </a:r>
            <a:r>
              <a:rPr lang="zh-CN" altLang="en-US" sz="2000" b="1">
                <a:latin typeface="Times New Roman" pitchFamily="18" charset="0"/>
                <a:ea typeface="华文中宋" pitchFamily="2" charset="-122"/>
              </a:rPr>
              <a:t>和</a:t>
            </a:r>
            <a:r>
              <a:rPr lang="en-US" altLang="zh-CN" sz="2000" b="1">
                <a:latin typeface="Times New Roman" pitchFamily="18" charset="0"/>
                <a:ea typeface="华文中宋" pitchFamily="2" charset="-122"/>
              </a:rPr>
              <a:t>Udmit</a:t>
            </a:r>
            <a:r>
              <a:rPr lang="zh-CN" altLang="en-US" sz="2000" b="1">
                <a:latin typeface="Times New Roman" pitchFamily="18" charset="0"/>
                <a:ea typeface="华文中宋" pitchFamily="2" charset="-122"/>
              </a:rPr>
              <a:t>等牌号系列。</a:t>
            </a:r>
            <a:r>
              <a:rPr lang="zh-CN" altLang="en-US" sz="2400">
                <a:latin typeface="Times New Roman" pitchFamily="18" charset="0"/>
                <a:ea typeface="楷体_GB2312"/>
                <a:cs typeface="楷体_GB2312"/>
              </a:rPr>
              <a:t> </a:t>
            </a:r>
          </a:p>
        </p:txBody>
      </p:sp>
      <p:sp>
        <p:nvSpPr>
          <p:cNvPr id="102405" name="Rectangle 5"/>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灯片编号占位符 1"/>
          <p:cNvSpPr>
            <a:spLocks noGrp="1"/>
          </p:cNvSpPr>
          <p:nvPr>
            <p:ph type="sldNum" sz="quarter" idx="12"/>
          </p:nvPr>
        </p:nvSpPr>
        <p:spPr/>
        <p:txBody>
          <a:bodyPr/>
          <a:lstStyle/>
          <a:p>
            <a:pPr>
              <a:defRPr/>
            </a:pPr>
            <a:fld id="{B7108F4C-5EFB-4A27-AC90-E6FA1477BDA9}" type="slidenum">
              <a:rPr lang="en-US" altLang="zh-CN"/>
              <a:pPr>
                <a:defRPr/>
              </a:pPr>
              <a:t>133</a:t>
            </a:fld>
            <a:endParaRPr lang="en-US" altLang="zh-CN"/>
          </a:p>
        </p:txBody>
      </p:sp>
      <p:sp>
        <p:nvSpPr>
          <p:cNvPr id="55299" name="Text Box 4"/>
          <p:cNvSpPr txBox="1">
            <a:spLocks noChangeArrowheads="1"/>
          </p:cNvSpPr>
          <p:nvPr/>
        </p:nvSpPr>
        <p:spPr bwMode="auto">
          <a:xfrm>
            <a:off x="827088" y="1268413"/>
            <a:ext cx="80645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10000"/>
              </a:lnSpc>
              <a:spcBef>
                <a:spcPct val="20000"/>
              </a:spcBef>
            </a:pPr>
            <a:r>
              <a:rPr lang="zh-CN" altLang="en-US" sz="2400">
                <a:latin typeface="Times New Roman" pitchFamily="18" charset="0"/>
                <a:ea typeface="华文中宋" pitchFamily="2" charset="-122"/>
              </a:rPr>
              <a:t>二十世纪</a:t>
            </a:r>
            <a:r>
              <a:rPr lang="en-US" altLang="zh-CN" sz="2400">
                <a:latin typeface="Times New Roman" pitchFamily="18" charset="0"/>
                <a:ea typeface="华文中宋" pitchFamily="2" charset="-122"/>
              </a:rPr>
              <a:t>40</a:t>
            </a:r>
            <a:r>
              <a:rPr lang="zh-CN" altLang="en-US" sz="2400">
                <a:latin typeface="Times New Roman" pitchFamily="18" charset="0"/>
                <a:ea typeface="华文中宋" pitchFamily="2" charset="-122"/>
              </a:rPr>
              <a:t>年代～</a:t>
            </a:r>
            <a:r>
              <a:rPr lang="en-US" altLang="zh-CN" sz="2400">
                <a:latin typeface="Times New Roman" pitchFamily="18" charset="0"/>
                <a:ea typeface="华文中宋" pitchFamily="2" charset="-122"/>
              </a:rPr>
              <a:t>50</a:t>
            </a:r>
            <a:r>
              <a:rPr lang="zh-CN" altLang="en-US" sz="2400">
                <a:latin typeface="Times New Roman" pitchFamily="18" charset="0"/>
                <a:ea typeface="华文中宋" pitchFamily="2" charset="-122"/>
              </a:rPr>
              <a:t>年代中期：</a:t>
            </a:r>
          </a:p>
          <a:p>
            <a:pPr eaLnBrk="1" hangingPunct="1">
              <a:lnSpc>
                <a:spcPct val="110000"/>
              </a:lnSpc>
              <a:spcBef>
                <a:spcPct val="20000"/>
              </a:spcBef>
            </a:pPr>
            <a:r>
              <a:rPr lang="zh-CN" altLang="en-US" sz="2400">
                <a:latin typeface="Times New Roman" pitchFamily="18" charset="0"/>
                <a:ea typeface="华文中宋" pitchFamily="2" charset="-122"/>
              </a:rPr>
              <a:t>        通过合金成分的调整来提高合金的性能。</a:t>
            </a:r>
          </a:p>
          <a:p>
            <a:pPr eaLnBrk="1" hangingPunct="1">
              <a:lnSpc>
                <a:spcPct val="110000"/>
              </a:lnSpc>
              <a:spcBef>
                <a:spcPct val="20000"/>
              </a:spcBef>
            </a:pPr>
            <a:r>
              <a:rPr lang="zh-CN" altLang="en-US" sz="2400">
                <a:latin typeface="Times New Roman" pitchFamily="18" charset="0"/>
                <a:ea typeface="华文中宋" pitchFamily="2" charset="-122"/>
              </a:rPr>
              <a:t>二十世纪</a:t>
            </a:r>
            <a:r>
              <a:rPr lang="en-US" altLang="zh-CN" sz="2400">
                <a:latin typeface="Times New Roman" pitchFamily="18" charset="0"/>
                <a:ea typeface="华文中宋" pitchFamily="2" charset="-122"/>
              </a:rPr>
              <a:t>40 </a:t>
            </a:r>
            <a:r>
              <a:rPr lang="zh-CN" altLang="en-US" sz="2400">
                <a:latin typeface="Times New Roman" pitchFamily="18" charset="0"/>
                <a:ea typeface="华文中宋" pitchFamily="2" charset="-122"/>
              </a:rPr>
              <a:t>年代：</a:t>
            </a:r>
          </a:p>
          <a:p>
            <a:pPr eaLnBrk="1" hangingPunct="1">
              <a:lnSpc>
                <a:spcPct val="110000"/>
              </a:lnSpc>
              <a:spcBef>
                <a:spcPct val="20000"/>
              </a:spcBef>
            </a:pPr>
            <a:r>
              <a:rPr lang="zh-CN" altLang="en-US" sz="2400">
                <a:latin typeface="Times New Roman" pitchFamily="18" charset="0"/>
                <a:ea typeface="华文中宋" pitchFamily="2" charset="-122"/>
              </a:rPr>
              <a:t>        出现了真空熔炼技术，去除合金中有害杂质和气体，精确控制合金成分，如</a:t>
            </a:r>
            <a:r>
              <a:rPr lang="en-US" altLang="zh-CN" sz="2400">
                <a:latin typeface="Times New Roman" pitchFamily="18" charset="0"/>
                <a:ea typeface="华文中宋" pitchFamily="2" charset="-122"/>
              </a:rPr>
              <a:t>Mar-M200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In100</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B1900</a:t>
            </a:r>
            <a:r>
              <a:rPr lang="zh-CN" altLang="en-US" sz="2400">
                <a:latin typeface="Times New Roman" pitchFamily="18" charset="0"/>
                <a:ea typeface="华文中宋" pitchFamily="2" charset="-122"/>
              </a:rPr>
              <a:t>等高性能的铸造高温合金。</a:t>
            </a:r>
          </a:p>
          <a:p>
            <a:pPr eaLnBrk="1" hangingPunct="1">
              <a:lnSpc>
                <a:spcPct val="110000"/>
              </a:lnSpc>
              <a:spcBef>
                <a:spcPct val="20000"/>
              </a:spcBef>
            </a:pPr>
            <a:r>
              <a:rPr lang="zh-CN" altLang="en-US" sz="2400">
                <a:latin typeface="Times New Roman" pitchFamily="18" charset="0"/>
                <a:ea typeface="华文中宋" pitchFamily="2" charset="-122"/>
              </a:rPr>
              <a:t>二十世纪</a:t>
            </a:r>
            <a:r>
              <a:rPr lang="en-US" altLang="zh-CN" sz="2400">
                <a:latin typeface="Times New Roman" pitchFamily="18" charset="0"/>
                <a:ea typeface="华文中宋" pitchFamily="2" charset="-122"/>
              </a:rPr>
              <a:t>60</a:t>
            </a:r>
            <a:r>
              <a:rPr lang="zh-CN" altLang="en-US" sz="2400">
                <a:latin typeface="Times New Roman" pitchFamily="18" charset="0"/>
                <a:ea typeface="华文中宋" pitchFamily="2" charset="-122"/>
              </a:rPr>
              <a:t>年代：</a:t>
            </a:r>
          </a:p>
          <a:p>
            <a:pPr eaLnBrk="1" hangingPunct="1">
              <a:lnSpc>
                <a:spcPct val="110000"/>
              </a:lnSpc>
              <a:spcBef>
                <a:spcPct val="20000"/>
              </a:spcBef>
            </a:pPr>
            <a:r>
              <a:rPr lang="zh-CN" altLang="en-US" sz="2400">
                <a:latin typeface="Times New Roman" pitchFamily="18" charset="0"/>
                <a:ea typeface="华文中宋" pitchFamily="2" charset="-122"/>
              </a:rPr>
              <a:t>        定向凝固、单晶合金、粉末冶金、机械合金化、陶瓷过滤、等温锻造等新型工艺的研究开发。其中定向凝固工艺所起的作用尤为重要，采用定向凝固工艺制出的单晶合金，其使用温度接近合金熔点的</a:t>
            </a:r>
            <a:r>
              <a:rPr lang="en-US" altLang="zh-CN" sz="2400">
                <a:latin typeface="Times New Roman" pitchFamily="18" charset="0"/>
                <a:ea typeface="华文中宋" pitchFamily="2" charset="-122"/>
              </a:rPr>
              <a:t>90</a:t>
            </a:r>
            <a:r>
              <a:rPr lang="zh-CN" altLang="en-US" sz="2400">
                <a:latin typeface="Times New Roman" pitchFamily="18" charset="0"/>
                <a:ea typeface="华文中宋" pitchFamily="2" charset="-122"/>
              </a:rPr>
              <a:t>％，至今，各国先进航空发动机无不采用单晶高温合金涡轮叶片。</a:t>
            </a:r>
          </a:p>
        </p:txBody>
      </p:sp>
      <p:sp>
        <p:nvSpPr>
          <p:cNvPr id="55300" name="Rectangle 5"/>
          <p:cNvSpPr>
            <a:spLocks noChangeArrowheads="1"/>
          </p:cNvSpPr>
          <p:nvPr/>
        </p:nvSpPr>
        <p:spPr bwMode="auto">
          <a:xfrm>
            <a:off x="1238250" y="744538"/>
            <a:ext cx="7437438"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latin typeface="楷体_GB2312"/>
                <a:ea typeface="楷体_GB2312"/>
                <a:cs typeface="楷体_GB2312"/>
              </a:rPr>
              <a:t> </a:t>
            </a:r>
            <a:r>
              <a:rPr lang="zh-CN" altLang="en-US" sz="2400" b="1">
                <a:latin typeface="楷体_GB2312"/>
                <a:ea typeface="楷体_GB2312"/>
                <a:cs typeface="楷体_GB2312"/>
              </a:rPr>
              <a:t>制造工艺对高温合金的发展起着极大的推进作用。</a:t>
            </a:r>
          </a:p>
        </p:txBody>
      </p:sp>
      <p:sp>
        <p:nvSpPr>
          <p:cNvPr id="103430"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灯片编号占位符 1"/>
          <p:cNvSpPr>
            <a:spLocks noGrp="1"/>
          </p:cNvSpPr>
          <p:nvPr>
            <p:ph type="sldNum" sz="quarter" idx="12"/>
          </p:nvPr>
        </p:nvSpPr>
        <p:spPr/>
        <p:txBody>
          <a:bodyPr/>
          <a:lstStyle/>
          <a:p>
            <a:pPr>
              <a:defRPr/>
            </a:pPr>
            <a:fld id="{5DF4DAB0-A7FF-4D42-97DC-D350476B942A}" type="slidenum">
              <a:rPr lang="en-US" altLang="zh-CN"/>
              <a:pPr>
                <a:defRPr/>
              </a:pPr>
              <a:t>134</a:t>
            </a:fld>
            <a:endParaRPr lang="en-US" altLang="zh-CN"/>
          </a:p>
        </p:txBody>
      </p:sp>
      <p:sp>
        <p:nvSpPr>
          <p:cNvPr id="56323" name="Text Box 4"/>
          <p:cNvSpPr txBox="1">
            <a:spLocks noChangeArrowheads="1"/>
          </p:cNvSpPr>
          <p:nvPr/>
        </p:nvSpPr>
        <p:spPr bwMode="auto">
          <a:xfrm>
            <a:off x="755650" y="1268413"/>
            <a:ext cx="79930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57300" indent="-12573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10000"/>
              </a:lnSpc>
              <a:spcBef>
                <a:spcPct val="20000"/>
              </a:spcBef>
            </a:pPr>
            <a:r>
              <a:rPr lang="en-US" altLang="zh-CN" sz="2400">
                <a:latin typeface="Times New Roman" pitchFamily="18" charset="0"/>
                <a:ea typeface="华文中宋" pitchFamily="2" charset="-122"/>
              </a:rPr>
              <a:t>1956</a:t>
            </a:r>
            <a:r>
              <a:rPr lang="zh-CN" altLang="en-US" sz="2400">
                <a:latin typeface="Times New Roman" pitchFamily="18" charset="0"/>
                <a:ea typeface="华文中宋" pitchFamily="2" charset="-122"/>
              </a:rPr>
              <a:t>年：正式开始研制生产高温合金，第一种高温合金是</a:t>
            </a:r>
            <a:r>
              <a:rPr lang="en-US" altLang="zh-CN" sz="2400">
                <a:latin typeface="Times New Roman" pitchFamily="18" charset="0"/>
                <a:ea typeface="华文中宋" pitchFamily="2" charset="-122"/>
              </a:rPr>
              <a:t>GH3030</a:t>
            </a:r>
            <a:r>
              <a:rPr lang="zh-CN" altLang="en-US" sz="2400">
                <a:latin typeface="Times New Roman" pitchFamily="18" charset="0"/>
                <a:ea typeface="华文中宋" pitchFamily="2" charset="-122"/>
              </a:rPr>
              <a:t>，用作</a:t>
            </a:r>
            <a:r>
              <a:rPr lang="en-US" altLang="zh-CN" sz="2400">
                <a:latin typeface="Times New Roman" pitchFamily="18" charset="0"/>
                <a:ea typeface="华文中宋" pitchFamily="2" charset="-122"/>
              </a:rPr>
              <a:t>WP</a:t>
            </a:r>
            <a:r>
              <a:rPr lang="en-US"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5</a:t>
            </a:r>
            <a:r>
              <a:rPr lang="zh-CN" altLang="en-US" sz="2400">
                <a:latin typeface="Times New Roman" pitchFamily="18" charset="0"/>
                <a:ea typeface="华文中宋" pitchFamily="2" charset="-122"/>
              </a:rPr>
              <a:t>火焰筒（歼</a:t>
            </a:r>
            <a:r>
              <a:rPr lang="en-US" altLang="zh-CN" sz="2400">
                <a:latin typeface="Times New Roman" pitchFamily="18" charset="0"/>
                <a:ea typeface="华文中宋" pitchFamily="2" charset="-122"/>
              </a:rPr>
              <a:t>-5</a:t>
            </a:r>
            <a:r>
              <a:rPr lang="zh-CN" altLang="en-US" sz="2400">
                <a:latin typeface="Times New Roman" pitchFamily="18" charset="0"/>
                <a:ea typeface="华文中宋" pitchFamily="2" charset="-122"/>
              </a:rPr>
              <a:t>），由抚顺钢厂、鞍山钢铁公司、冶金部钢铁研究总院、航空材料研究所和</a:t>
            </a:r>
            <a:r>
              <a:rPr lang="en-US" altLang="zh-CN" sz="2400">
                <a:latin typeface="Times New Roman" pitchFamily="18" charset="0"/>
                <a:ea typeface="华文中宋" pitchFamily="2" charset="-122"/>
              </a:rPr>
              <a:t>410</a:t>
            </a:r>
            <a:r>
              <a:rPr lang="zh-CN" altLang="en-US" sz="2400">
                <a:latin typeface="Times New Roman" pitchFamily="18" charset="0"/>
                <a:ea typeface="华文中宋" pitchFamily="2" charset="-122"/>
              </a:rPr>
              <a:t>厂共同试制</a:t>
            </a:r>
          </a:p>
          <a:p>
            <a:pPr eaLnBrk="1" hangingPunct="1">
              <a:lnSpc>
                <a:spcPct val="110000"/>
              </a:lnSpc>
              <a:spcBef>
                <a:spcPct val="20000"/>
              </a:spcBef>
            </a:pPr>
            <a:r>
              <a:rPr lang="en-US" altLang="zh-CN" sz="2400">
                <a:latin typeface="Times New Roman" pitchFamily="18" charset="0"/>
                <a:ea typeface="华文中宋" pitchFamily="2" charset="-122"/>
              </a:rPr>
              <a:t>1957</a:t>
            </a:r>
            <a:r>
              <a:rPr lang="zh-CN" altLang="en-US" sz="2400">
                <a:latin typeface="Times New Roman" pitchFamily="18" charset="0"/>
                <a:ea typeface="华文中宋" pitchFamily="2" charset="-122"/>
              </a:rPr>
              <a:t>年：通过长期试车后投入生产。</a:t>
            </a:r>
          </a:p>
          <a:p>
            <a:pPr eaLnBrk="1" hangingPunct="1">
              <a:lnSpc>
                <a:spcPct val="110000"/>
              </a:lnSpc>
              <a:spcBef>
                <a:spcPct val="20000"/>
              </a:spcBef>
            </a:pPr>
            <a:r>
              <a:rPr lang="en-US" altLang="zh-CN" sz="2400">
                <a:latin typeface="Times New Roman" pitchFamily="18" charset="0"/>
                <a:ea typeface="华文中宋" pitchFamily="2" charset="-122"/>
              </a:rPr>
              <a:t>57</a:t>
            </a:r>
            <a:r>
              <a:rPr lang="zh-CN" altLang="en-US" sz="2400">
                <a:latin typeface="Times New Roman" pitchFamily="18" charset="0"/>
                <a:ea typeface="华文中宋" pitchFamily="2" charset="-122"/>
              </a:rPr>
              <a:t>年底：继</a:t>
            </a:r>
            <a:r>
              <a:rPr lang="en-US" altLang="zh-CN" sz="2400">
                <a:latin typeface="Times New Roman" pitchFamily="18" charset="0"/>
                <a:ea typeface="华文中宋" pitchFamily="2" charset="-122"/>
              </a:rPr>
              <a:t>GH3030</a:t>
            </a:r>
            <a:r>
              <a:rPr lang="zh-CN" altLang="en-US" sz="2400">
                <a:latin typeface="Times New Roman" pitchFamily="18" charset="0"/>
                <a:ea typeface="华文中宋" pitchFamily="2" charset="-122"/>
              </a:rPr>
              <a:t>合金之后，</a:t>
            </a:r>
            <a:r>
              <a:rPr lang="en-US" altLang="zh-CN" sz="2400">
                <a:latin typeface="Times New Roman" pitchFamily="18" charset="0"/>
                <a:ea typeface="华文中宋" pitchFamily="2" charset="-122"/>
              </a:rPr>
              <a:t>WP</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5</a:t>
            </a:r>
            <a:r>
              <a:rPr lang="zh-CN" altLang="en-US" sz="2400">
                <a:latin typeface="Times New Roman" pitchFamily="18" charset="0"/>
                <a:ea typeface="华文中宋" pitchFamily="2" charset="-122"/>
              </a:rPr>
              <a:t>发动机用的</a:t>
            </a:r>
            <a:r>
              <a:rPr lang="en-US" altLang="zh-CN" sz="2400">
                <a:latin typeface="Times New Roman" pitchFamily="18" charset="0"/>
                <a:ea typeface="华文中宋" pitchFamily="2" charset="-122"/>
              </a:rPr>
              <a:t>GH4033(DH437B)</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K412</a:t>
            </a:r>
            <a:r>
              <a:rPr lang="zh-CN" altLang="en-US" sz="2400">
                <a:latin typeface="Times New Roman" pitchFamily="18" charset="0"/>
                <a:ea typeface="华文中宋" pitchFamily="2" charset="-122"/>
              </a:rPr>
              <a:t>合金相继试制成功。</a:t>
            </a:r>
          </a:p>
          <a:p>
            <a:pPr eaLnBrk="1" hangingPunct="1">
              <a:lnSpc>
                <a:spcPct val="110000"/>
              </a:lnSpc>
              <a:spcBef>
                <a:spcPct val="20000"/>
              </a:spcBef>
            </a:pPr>
            <a:r>
              <a:rPr lang="en-US" altLang="zh-CN" sz="2400">
                <a:latin typeface="Times New Roman" pitchFamily="18" charset="0"/>
                <a:ea typeface="华文中宋" pitchFamily="2" charset="-122"/>
              </a:rPr>
              <a:t>60</a:t>
            </a:r>
            <a:r>
              <a:rPr lang="zh-CN" altLang="en-US" sz="2400">
                <a:latin typeface="Times New Roman" pitchFamily="18" charset="0"/>
                <a:ea typeface="华文中宋" pitchFamily="2" charset="-122"/>
              </a:rPr>
              <a:t>年代初：先后研制成功</a:t>
            </a:r>
            <a:r>
              <a:rPr lang="en-US" altLang="zh-CN" sz="2400">
                <a:latin typeface="Times New Roman" pitchFamily="18" charset="0"/>
                <a:ea typeface="华文中宋" pitchFamily="2" charset="-122"/>
              </a:rPr>
              <a:t>GH4037</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GH3039</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GH3044</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GH4049</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GH3128</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K417</a:t>
            </a:r>
            <a:r>
              <a:rPr lang="zh-CN" altLang="en-US" sz="2400">
                <a:latin typeface="Times New Roman" pitchFamily="18" charset="0"/>
                <a:ea typeface="华文中宋" pitchFamily="2" charset="-122"/>
              </a:rPr>
              <a:t>等高温合金。</a:t>
            </a:r>
          </a:p>
          <a:p>
            <a:pPr eaLnBrk="1" hangingPunct="1">
              <a:lnSpc>
                <a:spcPct val="110000"/>
              </a:lnSpc>
              <a:spcBef>
                <a:spcPct val="20000"/>
              </a:spcBef>
            </a:pPr>
            <a:r>
              <a:rPr lang="en-US" altLang="zh-CN" sz="2400">
                <a:latin typeface="Times New Roman" pitchFamily="18" charset="0"/>
                <a:ea typeface="华文中宋" pitchFamily="2" charset="-122"/>
              </a:rPr>
              <a:t>70</a:t>
            </a:r>
            <a:r>
              <a:rPr lang="zh-CN" altLang="en-US" sz="2400">
                <a:latin typeface="Times New Roman" pitchFamily="18" charset="0"/>
                <a:ea typeface="华文中宋" pitchFamily="2" charset="-122"/>
              </a:rPr>
              <a:t>年代初：高温合金的生产试制和研究已初具规模，通过仿制、消化和发展苏联高温合金为主体的合金及其工艺，质量达到或超过苏联标准和实物水平。</a:t>
            </a:r>
          </a:p>
        </p:txBody>
      </p:sp>
      <p:sp>
        <p:nvSpPr>
          <p:cNvPr id="56324" name="Rectangle 5"/>
          <p:cNvSpPr>
            <a:spLocks noChangeArrowheads="1"/>
          </p:cNvSpPr>
          <p:nvPr/>
        </p:nvSpPr>
        <p:spPr bwMode="auto">
          <a:xfrm>
            <a:off x="684213" y="765175"/>
            <a:ext cx="346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t>◆</a:t>
            </a:r>
            <a:r>
              <a:rPr lang="zh-CN" altLang="en-US" sz="2400" b="1">
                <a:solidFill>
                  <a:srgbClr val="0000CC"/>
                </a:solidFill>
                <a:ea typeface="华文中宋" pitchFamily="2" charset="-122"/>
              </a:rPr>
              <a:t>我国高温合金发展历程</a:t>
            </a:r>
          </a:p>
        </p:txBody>
      </p:sp>
      <p:sp>
        <p:nvSpPr>
          <p:cNvPr id="104454"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灯片编号占位符 1"/>
          <p:cNvSpPr>
            <a:spLocks noGrp="1"/>
          </p:cNvSpPr>
          <p:nvPr>
            <p:ph type="sldNum" sz="quarter" idx="12"/>
          </p:nvPr>
        </p:nvSpPr>
        <p:spPr/>
        <p:txBody>
          <a:bodyPr/>
          <a:lstStyle/>
          <a:p>
            <a:pPr>
              <a:defRPr/>
            </a:pPr>
            <a:fld id="{CC04BD7A-3843-4C9A-9053-E714EF4C8F9A}" type="slidenum">
              <a:rPr lang="en-US" altLang="zh-CN"/>
              <a:pPr>
                <a:defRPr/>
              </a:pPr>
              <a:t>135</a:t>
            </a:fld>
            <a:endParaRPr lang="en-US" altLang="zh-CN"/>
          </a:p>
        </p:txBody>
      </p:sp>
      <p:sp>
        <p:nvSpPr>
          <p:cNvPr id="57347" name="Text Box 4"/>
          <p:cNvSpPr txBox="1">
            <a:spLocks noChangeArrowheads="1"/>
          </p:cNvSpPr>
          <p:nvPr/>
        </p:nvSpPr>
        <p:spPr bwMode="auto">
          <a:xfrm>
            <a:off x="755650" y="765175"/>
            <a:ext cx="82819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我国资源</a:t>
            </a:r>
            <a:r>
              <a:rPr lang="zh-CN" altLang="en-US" sz="2400">
                <a:solidFill>
                  <a:srgbClr val="FF0000"/>
                </a:solidFill>
                <a:latin typeface="Times New Roman" pitchFamily="18" charset="0"/>
                <a:ea typeface="华文中宋" pitchFamily="2" charset="-122"/>
              </a:rPr>
              <a:t>缺镍少钴</a:t>
            </a:r>
            <a:r>
              <a:rPr lang="zh-CN" altLang="en-US" sz="2400">
                <a:latin typeface="Times New Roman" pitchFamily="18" charset="0"/>
                <a:ea typeface="华文中宋" pitchFamily="2" charset="-122"/>
              </a:rPr>
              <a:t>，铁基高温合金的研制、生产和应用成为六七十年代的主线。至</a:t>
            </a:r>
            <a:r>
              <a:rPr lang="en-US" altLang="zh-CN" sz="2400">
                <a:latin typeface="Times New Roman" pitchFamily="18" charset="0"/>
                <a:ea typeface="华文中宋" pitchFamily="2" charset="-122"/>
              </a:rPr>
              <a:t>70</a:t>
            </a:r>
            <a:r>
              <a:rPr lang="zh-CN" altLang="en-US" sz="2400">
                <a:latin typeface="Times New Roman" pitchFamily="18" charset="0"/>
                <a:ea typeface="华文中宋" pitchFamily="2" charset="-122"/>
              </a:rPr>
              <a:t>年代初，研制生产的铁基高温合金牌号达</a:t>
            </a:r>
            <a:r>
              <a:rPr lang="en-US" altLang="zh-CN" sz="2400">
                <a:latin typeface="Times New Roman" pitchFamily="18" charset="0"/>
                <a:ea typeface="华文中宋" pitchFamily="2" charset="-122"/>
              </a:rPr>
              <a:t>33</a:t>
            </a:r>
            <a:r>
              <a:rPr lang="zh-CN" altLang="en-US" sz="2400">
                <a:latin typeface="Times New Roman" pitchFamily="18" charset="0"/>
                <a:ea typeface="华文中宋" pitchFamily="2" charset="-122"/>
              </a:rPr>
              <a:t>个，其中我国独创的达</a:t>
            </a:r>
            <a:r>
              <a:rPr lang="en-US" altLang="zh-CN" sz="2400">
                <a:latin typeface="Times New Roman" pitchFamily="18" charset="0"/>
                <a:ea typeface="华文中宋" pitchFamily="2" charset="-122"/>
              </a:rPr>
              <a:t>18</a:t>
            </a:r>
            <a:r>
              <a:rPr lang="zh-CN" altLang="en-US" sz="2400">
                <a:latin typeface="Times New Roman" pitchFamily="18" charset="0"/>
                <a:ea typeface="华文中宋" pitchFamily="2" charset="-122"/>
              </a:rPr>
              <a:t>种之多。大量应用至今的有</a:t>
            </a:r>
            <a:r>
              <a:rPr lang="en-US" altLang="zh-CN" sz="2400">
                <a:latin typeface="Times New Roman" pitchFamily="18" charset="0"/>
                <a:ea typeface="华文中宋" pitchFamily="2" charset="-122"/>
              </a:rPr>
              <a:t>GHll40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GH2135</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GH35A</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K213</a:t>
            </a:r>
            <a:r>
              <a:rPr lang="zh-CN" altLang="en-US" sz="2400">
                <a:latin typeface="Times New Roman" pitchFamily="18" charset="0"/>
                <a:ea typeface="华文中宋" pitchFamily="2" charset="-122"/>
              </a:rPr>
              <a:t>等</a:t>
            </a:r>
            <a:r>
              <a:rPr lang="en-US" altLang="zh-CN" sz="2400">
                <a:latin typeface="Times New Roman" pitchFamily="18" charset="0"/>
                <a:ea typeface="华文中宋" pitchFamily="2" charset="-122"/>
              </a:rPr>
              <a:t>4</a:t>
            </a:r>
            <a:r>
              <a:rPr lang="zh-CN" altLang="en-US" sz="2400">
                <a:latin typeface="Times New Roman" pitchFamily="18" charset="0"/>
                <a:ea typeface="华文中宋" pitchFamily="2" charset="-122"/>
              </a:rPr>
              <a:t>种合金。</a:t>
            </a:r>
            <a:endParaRPr lang="zh-CN" altLang="en-US" sz="2400">
              <a:latin typeface="Times New Roman" pitchFamily="18" charset="0"/>
              <a:ea typeface="楷体_GB2312"/>
              <a:cs typeface="楷体_GB2312"/>
            </a:endParaRPr>
          </a:p>
        </p:txBody>
      </p:sp>
      <p:sp>
        <p:nvSpPr>
          <p:cNvPr id="57348" name="Text Box 5"/>
          <p:cNvSpPr txBox="1">
            <a:spLocks noChangeArrowheads="1"/>
          </p:cNvSpPr>
          <p:nvPr/>
        </p:nvSpPr>
        <p:spPr bwMode="auto">
          <a:xfrm>
            <a:off x="862013" y="2997200"/>
            <a:ext cx="79581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24000" indent="-15240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70</a:t>
            </a:r>
            <a:r>
              <a:rPr lang="zh-CN" altLang="en-US" sz="2400">
                <a:latin typeface="Times New Roman" pitchFamily="18" charset="0"/>
                <a:ea typeface="华文中宋" pitchFamily="2" charset="-122"/>
              </a:rPr>
              <a:t>年代后：引进欧美发动机</a:t>
            </a:r>
            <a:r>
              <a:rPr lang="en-US" altLang="zh-CN" sz="2400">
                <a:latin typeface="Times New Roman" pitchFamily="18" charset="0"/>
                <a:ea typeface="华文中宋" pitchFamily="2" charset="-122"/>
              </a:rPr>
              <a:t>WS-8</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WS-9</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WZ-6</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WZ-8</a:t>
            </a:r>
            <a:r>
              <a:rPr lang="zh-CN" altLang="en-US" sz="2400">
                <a:latin typeface="Times New Roman" pitchFamily="18" charset="0"/>
                <a:ea typeface="华文中宋" pitchFamily="2" charset="-122"/>
              </a:rPr>
              <a:t>，并研制生产</a:t>
            </a:r>
            <a:r>
              <a:rPr lang="en-US" altLang="zh-CN" sz="2400">
                <a:latin typeface="Times New Roman" pitchFamily="18" charset="0"/>
                <a:ea typeface="华文中宋" pitchFamily="2" charset="-122"/>
              </a:rPr>
              <a:t>WP</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13</a:t>
            </a:r>
            <a:r>
              <a:rPr lang="zh-CN" altLang="en-US" sz="2400">
                <a:latin typeface="Times New Roman" pitchFamily="18" charset="0"/>
                <a:ea typeface="华文中宋" pitchFamily="2" charset="-122"/>
              </a:rPr>
              <a:t>等发动机，引进和试制了一批欧美体系的高温合金，使我国高温合金生产水平接近西方工业国家的水平。自行研究和开发了一批新的镍基合金，如</a:t>
            </a:r>
            <a:r>
              <a:rPr lang="en-US" altLang="zh-CN" sz="2400">
                <a:latin typeface="Times New Roman" pitchFamily="18" charset="0"/>
                <a:ea typeface="华文中宋" pitchFamily="2" charset="-122"/>
              </a:rPr>
              <a:t>GH4133</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GH4133B</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GH3128</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GHl70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K405</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K423A</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K419</a:t>
            </a:r>
            <a:r>
              <a:rPr lang="zh-CN" altLang="en-US" sz="2400">
                <a:latin typeface="Times New Roman" pitchFamily="18" charset="0"/>
                <a:ea typeface="华文中宋" pitchFamily="2" charset="-122"/>
              </a:rPr>
              <a:t>等</a:t>
            </a:r>
            <a:r>
              <a:rPr lang="zh-CN" altLang="en-US" sz="2400">
                <a:latin typeface="Times New Roman" pitchFamily="18" charset="0"/>
                <a:ea typeface="楷体_GB2312"/>
                <a:cs typeface="楷体_GB2312"/>
              </a:rPr>
              <a:t>。</a:t>
            </a:r>
          </a:p>
        </p:txBody>
      </p:sp>
      <p:sp>
        <p:nvSpPr>
          <p:cNvPr id="105478"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灯片编号占位符 1"/>
          <p:cNvSpPr>
            <a:spLocks noGrp="1"/>
          </p:cNvSpPr>
          <p:nvPr>
            <p:ph type="sldNum" sz="quarter" idx="12"/>
          </p:nvPr>
        </p:nvSpPr>
        <p:spPr/>
        <p:txBody>
          <a:bodyPr/>
          <a:lstStyle/>
          <a:p>
            <a:pPr>
              <a:defRPr/>
            </a:pPr>
            <a:fld id="{6BA18C58-AEED-40F4-8EBD-7D12CFD70D7D}" type="slidenum">
              <a:rPr lang="en-US" altLang="zh-CN"/>
              <a:pPr>
                <a:defRPr/>
              </a:pPr>
              <a:t>136</a:t>
            </a:fld>
            <a:endParaRPr lang="en-US" altLang="zh-CN"/>
          </a:p>
        </p:txBody>
      </p:sp>
      <p:sp>
        <p:nvSpPr>
          <p:cNvPr id="58371" name="Text Box 4"/>
          <p:cNvSpPr txBox="1">
            <a:spLocks noChangeArrowheads="1"/>
          </p:cNvSpPr>
          <p:nvPr/>
        </p:nvSpPr>
        <p:spPr bwMode="auto">
          <a:xfrm>
            <a:off x="684213" y="692150"/>
            <a:ext cx="80645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000" b="1">
                <a:latin typeface="华文中宋" pitchFamily="2" charset="-122"/>
                <a:ea typeface="华文中宋" pitchFamily="2" charset="-122"/>
              </a:rPr>
              <a:t>40</a:t>
            </a:r>
            <a:r>
              <a:rPr lang="zh-CN" altLang="en-US" sz="2000" b="1">
                <a:latin typeface="华文中宋" pitchFamily="2" charset="-122"/>
                <a:ea typeface="华文中宋" pitchFamily="2" charset="-122"/>
              </a:rPr>
              <a:t>多年来：</a:t>
            </a:r>
          </a:p>
          <a:p>
            <a:pPr eaLnBrk="1" hangingPunct="1">
              <a:lnSpc>
                <a:spcPct val="125000"/>
              </a:lnSpc>
              <a:spcBef>
                <a:spcPct val="30000"/>
              </a:spcBef>
            </a:pPr>
            <a:r>
              <a:rPr lang="zh-CN" altLang="en-US" sz="2000" b="1">
                <a:latin typeface="华文中宋" pitchFamily="2" charset="-122"/>
                <a:ea typeface="华文中宋" pitchFamily="2" charset="-122"/>
              </a:rPr>
              <a:t>        研究、试制和生产了</a:t>
            </a:r>
            <a:r>
              <a:rPr lang="en-US" altLang="zh-CN" sz="2000" b="1">
                <a:latin typeface="华文中宋" pitchFamily="2" charset="-122"/>
                <a:ea typeface="华文中宋" pitchFamily="2" charset="-122"/>
              </a:rPr>
              <a:t>100</a:t>
            </a:r>
            <a:r>
              <a:rPr lang="zh-CN" altLang="en-US" sz="2000" b="1">
                <a:latin typeface="华文中宋" pitchFamily="2" charset="-122"/>
                <a:ea typeface="华文中宋" pitchFamily="2" charset="-122"/>
              </a:rPr>
              <a:t>多种高温合金，总计产量达</a:t>
            </a:r>
            <a:r>
              <a:rPr lang="en-US" altLang="zh-CN" sz="2000" b="1">
                <a:latin typeface="华文中宋" pitchFamily="2" charset="-122"/>
                <a:ea typeface="华文中宋" pitchFamily="2" charset="-122"/>
              </a:rPr>
              <a:t>6</a:t>
            </a:r>
            <a:r>
              <a:rPr lang="zh-CN" altLang="en-US" sz="2000" b="1">
                <a:latin typeface="华文中宋" pitchFamily="2" charset="-122"/>
                <a:ea typeface="华文中宋" pitchFamily="2" charset="-122"/>
              </a:rPr>
              <a:t>万</a:t>
            </a:r>
            <a:r>
              <a:rPr lang="en-US" altLang="zh-CN" sz="2000" b="1">
                <a:latin typeface="华文中宋" pitchFamily="2" charset="-122"/>
                <a:ea typeface="华文中宋" pitchFamily="2" charset="-122"/>
              </a:rPr>
              <a:t>t</a:t>
            </a:r>
            <a:r>
              <a:rPr lang="zh-CN" altLang="en-US" sz="2000" b="1">
                <a:latin typeface="华文中宋" pitchFamily="2" charset="-122"/>
                <a:ea typeface="华文中宋" pitchFamily="2" charset="-122"/>
              </a:rPr>
              <a:t>左右。生产高温合金的装备：大型真空感应炉、不同容量的电渣炉、</a:t>
            </a:r>
            <a:r>
              <a:rPr lang="en-US" altLang="zh-CN" sz="2000" b="1">
                <a:latin typeface="华文中宋" pitchFamily="2" charset="-122"/>
                <a:ea typeface="华文中宋" pitchFamily="2" charset="-122"/>
              </a:rPr>
              <a:t>1</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7t</a:t>
            </a:r>
            <a:r>
              <a:rPr lang="zh-CN" altLang="en-US" sz="2000" b="1">
                <a:latin typeface="华文中宋" pitchFamily="2" charset="-122"/>
                <a:ea typeface="华文中宋" pitchFamily="2" charset="-122"/>
              </a:rPr>
              <a:t>大型真空电弧炉、</a:t>
            </a:r>
            <a:r>
              <a:rPr lang="en-US" altLang="zh-CN" sz="2000" b="1">
                <a:latin typeface="华文中宋" pitchFamily="2" charset="-122"/>
                <a:ea typeface="华文中宋" pitchFamily="2" charset="-122"/>
              </a:rPr>
              <a:t>200kg</a:t>
            </a:r>
            <a:r>
              <a:rPr lang="zh-CN" altLang="en-US" sz="2000" b="1">
                <a:latin typeface="华文中宋" pitchFamily="2" charset="-122"/>
                <a:ea typeface="华文中宋" pitchFamily="2" charset="-122"/>
              </a:rPr>
              <a:t>真空电子束炉以及大型快锻、精锻机、挤压机、水压机等设备。</a:t>
            </a:r>
          </a:p>
          <a:p>
            <a:pPr eaLnBrk="1" hangingPunct="1">
              <a:lnSpc>
                <a:spcPct val="125000"/>
              </a:lnSpc>
              <a:spcBef>
                <a:spcPct val="30000"/>
              </a:spcBef>
            </a:pPr>
            <a:r>
              <a:rPr lang="zh-CN" altLang="en-US" sz="2000" b="1">
                <a:latin typeface="华文中宋" pitchFamily="2" charset="-122"/>
                <a:ea typeface="华文中宋" pitchFamily="2" charset="-122"/>
              </a:rPr>
              <a:t>        国际公认的工艺技术：低偏析新技术和加镁微合金化技术。通过低偏析技术，控制杂质元素磷、硫、硅等的低含量，创制了一系列低偏析合金，其承温能力比原型合金高</a:t>
            </a:r>
            <a:r>
              <a:rPr lang="en-US" altLang="zh-CN" sz="2000" b="1">
                <a:latin typeface="华文中宋" pitchFamily="2" charset="-122"/>
                <a:ea typeface="华文中宋" pitchFamily="2" charset="-122"/>
              </a:rPr>
              <a:t>20℃</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25℃</a:t>
            </a:r>
            <a:r>
              <a:rPr lang="zh-CN" altLang="en-US" sz="2000" b="1">
                <a:latin typeface="华文中宋" pitchFamily="2" charset="-122"/>
                <a:ea typeface="华文中宋" pitchFamily="2" charset="-122"/>
              </a:rPr>
              <a:t>。在国外加</a:t>
            </a:r>
            <a:r>
              <a:rPr lang="en-US" altLang="zh-CN" sz="2000" b="1">
                <a:latin typeface="华文中宋" pitchFamily="2" charset="-122"/>
                <a:ea typeface="华文中宋" pitchFamily="2" charset="-122"/>
              </a:rPr>
              <a:t>Mg</a:t>
            </a:r>
            <a:r>
              <a:rPr lang="zh-CN" altLang="en-US" sz="2000" b="1">
                <a:latin typeface="华文中宋" pitchFamily="2" charset="-122"/>
                <a:ea typeface="华文中宋" pitchFamily="2" charset="-122"/>
              </a:rPr>
              <a:t>净化材质和改善热加工性能基础上，我国七八十年代进一步发现</a:t>
            </a:r>
            <a:r>
              <a:rPr lang="en-US" altLang="zh-CN" sz="2000" b="1">
                <a:latin typeface="华文中宋" pitchFamily="2" charset="-122"/>
                <a:ea typeface="华文中宋" pitchFamily="2" charset="-122"/>
              </a:rPr>
              <a:t>Mg</a:t>
            </a:r>
            <a:r>
              <a:rPr lang="zh-CN" altLang="en-US" sz="2000" b="1">
                <a:latin typeface="华文中宋" pitchFamily="2" charset="-122"/>
                <a:ea typeface="华文中宋" pitchFamily="2" charset="-122"/>
              </a:rPr>
              <a:t>的偏聚晶界、改变晶界行为可显著提高合金的持久强度和塑性等性能。</a:t>
            </a:r>
          </a:p>
          <a:p>
            <a:pPr eaLnBrk="1" hangingPunct="1">
              <a:lnSpc>
                <a:spcPct val="125000"/>
              </a:lnSpc>
              <a:spcBef>
                <a:spcPct val="30000"/>
              </a:spcBef>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1964</a:t>
            </a:r>
            <a:r>
              <a:rPr lang="zh-CN" altLang="en-US" sz="2000" b="1">
                <a:latin typeface="华文中宋" pitchFamily="2" charset="-122"/>
                <a:ea typeface="华文中宋" pitchFamily="2" charset="-122"/>
              </a:rPr>
              <a:t>年开始，高温合金应用于民用工业部门，如柴油机增压涡轮、地面燃气轮机、烟气轮机、核反应堆燃料空位格架等。在民用工业的推广应用中，除传统的高温高强度的高温合金外，还相继开发出一批高温耐磨和高温耐蚀的高温合金。</a:t>
            </a:r>
            <a:r>
              <a:rPr lang="zh-CN" altLang="en-US" sz="2000">
                <a:latin typeface="华文中宋" pitchFamily="2" charset="-122"/>
                <a:ea typeface="华文中宋" pitchFamily="2" charset="-122"/>
              </a:rPr>
              <a:t> </a:t>
            </a:r>
          </a:p>
        </p:txBody>
      </p:sp>
      <p:sp>
        <p:nvSpPr>
          <p:cNvPr id="106501" name="Rectangle 5"/>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灯片编号占位符 1"/>
          <p:cNvSpPr>
            <a:spLocks noGrp="1"/>
          </p:cNvSpPr>
          <p:nvPr>
            <p:ph type="sldNum" sz="quarter" idx="12"/>
          </p:nvPr>
        </p:nvSpPr>
        <p:spPr/>
        <p:txBody>
          <a:bodyPr/>
          <a:lstStyle/>
          <a:p>
            <a:pPr>
              <a:defRPr/>
            </a:pPr>
            <a:fld id="{E1787618-5D4A-4C42-8AF9-C0AB8FF7300F}" type="slidenum">
              <a:rPr lang="en-US" altLang="zh-CN"/>
              <a:pPr>
                <a:defRPr/>
              </a:pPr>
              <a:t>137</a:t>
            </a:fld>
            <a:endParaRPr lang="en-US" altLang="zh-CN"/>
          </a:p>
        </p:txBody>
      </p:sp>
      <p:sp>
        <p:nvSpPr>
          <p:cNvPr id="59395" name="Rectangle 4"/>
          <p:cNvSpPr>
            <a:spLocks noChangeArrowheads="1"/>
          </p:cNvSpPr>
          <p:nvPr/>
        </p:nvSpPr>
        <p:spPr bwMode="auto">
          <a:xfrm>
            <a:off x="827088" y="836613"/>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Times New Roman" pitchFamily="18" charset="0"/>
                <a:ea typeface="华文中宋" pitchFamily="2" charset="-122"/>
              </a:rPr>
              <a:t>2.</a:t>
            </a:r>
            <a:r>
              <a:rPr lang="zh-CN" altLang="en-US" sz="2400" b="1">
                <a:solidFill>
                  <a:srgbClr val="FF0000"/>
                </a:solidFill>
                <a:ea typeface="华文中宋" pitchFamily="2" charset="-122"/>
              </a:rPr>
              <a:t>高温合金的分类和牌号</a:t>
            </a:r>
          </a:p>
        </p:txBody>
      </p:sp>
      <p:sp>
        <p:nvSpPr>
          <p:cNvPr id="59396" name="Text Box 5"/>
          <p:cNvSpPr txBox="1">
            <a:spLocks noChangeArrowheads="1"/>
          </p:cNvSpPr>
          <p:nvPr/>
        </p:nvSpPr>
        <p:spPr bwMode="auto">
          <a:xfrm>
            <a:off x="1079500" y="1989138"/>
            <a:ext cx="80645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a:solidFill>
                  <a:srgbClr val="FF0066"/>
                </a:solidFill>
              </a:rPr>
              <a:t>●</a:t>
            </a:r>
            <a:r>
              <a:rPr lang="zh-CN" altLang="en-US" sz="2400" b="1">
                <a:solidFill>
                  <a:srgbClr val="0000CC"/>
                </a:solidFill>
                <a:latin typeface="Times New Roman" pitchFamily="18" charset="0"/>
                <a:ea typeface="华文中宋" pitchFamily="2" charset="-122"/>
              </a:rPr>
              <a:t>按基体分类</a:t>
            </a:r>
            <a:r>
              <a:rPr lang="zh-CN" altLang="en-US" sz="2400">
                <a:solidFill>
                  <a:srgbClr val="0000CC"/>
                </a:solidFill>
                <a:latin typeface="Times New Roman" pitchFamily="18" charset="0"/>
                <a:ea typeface="华文中宋" pitchFamily="2" charset="-122"/>
              </a:rPr>
              <a:t>：</a:t>
            </a:r>
            <a:r>
              <a:rPr lang="zh-CN" altLang="en-US" sz="2400">
                <a:latin typeface="Times New Roman" pitchFamily="18" charset="0"/>
                <a:ea typeface="华文中宋" pitchFamily="2" charset="-122"/>
              </a:rPr>
              <a:t> </a:t>
            </a:r>
            <a:endParaRPr lang="zh-CN" altLang="en-US" sz="2400">
              <a:solidFill>
                <a:srgbClr val="FF0000"/>
              </a:solidFill>
              <a:latin typeface="Times New Roman" pitchFamily="18" charset="0"/>
              <a:ea typeface="华文中宋" pitchFamily="2" charset="-122"/>
            </a:endParaRPr>
          </a:p>
          <a:p>
            <a:pPr eaLnBrk="1" hangingPunct="1">
              <a:lnSpc>
                <a:spcPct val="125000"/>
              </a:lnSpc>
            </a:pPr>
            <a:r>
              <a:rPr lang="zh-CN" altLang="en-US" sz="2400">
                <a:solidFill>
                  <a:srgbClr val="FF0000"/>
                </a:solidFill>
                <a:latin typeface="Times New Roman" pitchFamily="18" charset="0"/>
                <a:ea typeface="华文中宋" pitchFamily="2" charset="-122"/>
                <a:sym typeface="Wingdings" pitchFamily="2" charset="2"/>
              </a:rPr>
              <a:t></a:t>
            </a:r>
            <a:r>
              <a:rPr lang="zh-CN" altLang="en-US" sz="2400">
                <a:solidFill>
                  <a:srgbClr val="FF0000"/>
                </a:solidFill>
                <a:latin typeface="Times New Roman" pitchFamily="18" charset="0"/>
                <a:ea typeface="华文中宋" pitchFamily="2" charset="-122"/>
              </a:rPr>
              <a:t>铁基</a:t>
            </a:r>
            <a:r>
              <a:rPr lang="en-US" altLang="zh-CN" sz="2400" b="1">
                <a:latin typeface="Times New Roman" pitchFamily="18" charset="0"/>
                <a:ea typeface="华文中宋" pitchFamily="2" charset="-122"/>
              </a:rPr>
              <a:t>:</a:t>
            </a:r>
            <a:r>
              <a:rPr lang="zh-CN" altLang="en-US" sz="2400">
                <a:latin typeface="Times New Roman" pitchFamily="18" charset="0"/>
                <a:ea typeface="华文中宋" pitchFamily="2" charset="-122"/>
              </a:rPr>
              <a:t>（含</a:t>
            </a:r>
            <a:r>
              <a:rPr lang="en-US" altLang="zh-CN" sz="2400" b="1">
                <a:latin typeface="Times New Roman" pitchFamily="18" charset="0"/>
                <a:ea typeface="华文中宋" pitchFamily="2" charset="-122"/>
              </a:rPr>
              <a:t>25~60%Ni</a:t>
            </a:r>
            <a:r>
              <a:rPr lang="zh-CN" altLang="en-US" sz="2400">
                <a:latin typeface="Times New Roman" pitchFamily="18" charset="0"/>
                <a:ea typeface="华文中宋" pitchFamily="2" charset="-122"/>
              </a:rPr>
              <a:t>，又称铁镍基）最高使用温度</a:t>
            </a:r>
            <a:r>
              <a:rPr lang="en-US" altLang="zh-CN" sz="2400" b="1">
                <a:latin typeface="Times New Roman" pitchFamily="18" charset="0"/>
                <a:ea typeface="华文中宋" pitchFamily="2" charset="-122"/>
              </a:rPr>
              <a:t>800 </a:t>
            </a:r>
            <a:r>
              <a:rPr lang="en-US" altLang="zh-CN" sz="2400">
                <a:latin typeface="Times New Roman" pitchFamily="18" charset="0"/>
                <a:ea typeface="华文中宋" pitchFamily="2" charset="-122"/>
              </a:rPr>
              <a:t>℃ </a:t>
            </a:r>
          </a:p>
          <a:p>
            <a:pPr eaLnBrk="1" hangingPunct="1">
              <a:lnSpc>
                <a:spcPct val="125000"/>
              </a:lnSpc>
            </a:pPr>
            <a:r>
              <a:rPr lang="en-US" altLang="zh-CN" sz="2400">
                <a:solidFill>
                  <a:srgbClr val="FF0000"/>
                </a:solidFill>
                <a:latin typeface="Times New Roman" pitchFamily="18" charset="0"/>
                <a:ea typeface="华文中宋" pitchFamily="2" charset="-122"/>
                <a:sym typeface="Wingdings" pitchFamily="2" charset="2"/>
              </a:rPr>
              <a:t></a:t>
            </a:r>
            <a:r>
              <a:rPr lang="zh-CN" altLang="en-US" sz="2400">
                <a:solidFill>
                  <a:srgbClr val="FF0000"/>
                </a:solidFill>
                <a:latin typeface="Times New Roman" pitchFamily="18" charset="0"/>
                <a:ea typeface="华文中宋" pitchFamily="2" charset="-122"/>
              </a:rPr>
              <a:t>镍基</a:t>
            </a:r>
            <a:r>
              <a:rPr lang="en-US" altLang="zh-CN" sz="2400" b="1">
                <a:latin typeface="Times New Roman" pitchFamily="18" charset="0"/>
                <a:ea typeface="华文中宋" pitchFamily="2" charset="-122"/>
              </a:rPr>
              <a:t>:(Ni-Al-Cr-Co-W-Mo-Nb-Ta-C-B-Zr-Ce-Y-Hf-Re-Ru)</a:t>
            </a:r>
            <a:r>
              <a:rPr lang="zh-CN" altLang="en-US" sz="2400">
                <a:latin typeface="Times New Roman" pitchFamily="18" charset="0"/>
                <a:ea typeface="华文中宋" pitchFamily="2" charset="-122"/>
              </a:rPr>
              <a:t>最高使用温度</a:t>
            </a:r>
            <a:r>
              <a:rPr lang="en-US" altLang="zh-CN" sz="2400" b="1">
                <a:latin typeface="Times New Roman" pitchFamily="18" charset="0"/>
                <a:ea typeface="华文中宋" pitchFamily="2" charset="-122"/>
              </a:rPr>
              <a:t>1150</a:t>
            </a:r>
            <a:r>
              <a:rPr lang="en-US" altLang="zh-CN" sz="2400">
                <a:latin typeface="Times New Roman" pitchFamily="18" charset="0"/>
                <a:ea typeface="华文中宋" pitchFamily="2" charset="-122"/>
              </a:rPr>
              <a:t>℃ </a:t>
            </a:r>
          </a:p>
          <a:p>
            <a:pPr eaLnBrk="1" hangingPunct="1">
              <a:lnSpc>
                <a:spcPct val="125000"/>
              </a:lnSpc>
            </a:pPr>
            <a:r>
              <a:rPr lang="en-US" altLang="zh-CN" sz="2400">
                <a:solidFill>
                  <a:srgbClr val="FF0000"/>
                </a:solidFill>
                <a:latin typeface="Times New Roman" pitchFamily="18" charset="0"/>
                <a:ea typeface="华文中宋" pitchFamily="2" charset="-122"/>
                <a:sym typeface="Wingdings" pitchFamily="2" charset="2"/>
              </a:rPr>
              <a:t></a:t>
            </a:r>
            <a:r>
              <a:rPr lang="zh-CN" altLang="en-US" sz="2400">
                <a:solidFill>
                  <a:srgbClr val="FF0000"/>
                </a:solidFill>
                <a:latin typeface="Times New Roman" pitchFamily="18" charset="0"/>
                <a:ea typeface="华文中宋" pitchFamily="2" charset="-122"/>
              </a:rPr>
              <a:t>钴基</a:t>
            </a:r>
            <a:r>
              <a:rPr lang="en-US" altLang="zh-CN" sz="2400" b="1">
                <a:latin typeface="Times New Roman" pitchFamily="18" charset="0"/>
                <a:ea typeface="华文中宋" pitchFamily="2" charset="-122"/>
              </a:rPr>
              <a:t>:</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Co-Cr-W-Mo-Nb-Al-Ti-C)</a:t>
            </a:r>
            <a:r>
              <a:rPr lang="zh-CN" altLang="en-US" sz="2400">
                <a:latin typeface="Times New Roman" pitchFamily="18" charset="0"/>
                <a:ea typeface="华文中宋" pitchFamily="2" charset="-122"/>
              </a:rPr>
              <a:t>最高使用温度</a:t>
            </a:r>
            <a:r>
              <a:rPr lang="en-US" altLang="zh-CN" sz="2400" b="1">
                <a:latin typeface="Times New Roman" pitchFamily="18" charset="0"/>
                <a:ea typeface="华文中宋" pitchFamily="2" charset="-122"/>
              </a:rPr>
              <a:t>1100</a:t>
            </a:r>
            <a:r>
              <a:rPr lang="en-US" altLang="zh-CN" sz="2400">
                <a:latin typeface="Times New Roman" pitchFamily="18" charset="0"/>
                <a:ea typeface="华文中宋" pitchFamily="2" charset="-122"/>
              </a:rPr>
              <a:t>℃ </a:t>
            </a:r>
          </a:p>
          <a:p>
            <a:pPr eaLnBrk="1" hangingPunct="1">
              <a:lnSpc>
                <a:spcPct val="125000"/>
              </a:lnSpc>
            </a:pPr>
            <a:r>
              <a:rPr lang="en-US" altLang="zh-CN" sz="2400" b="1">
                <a:solidFill>
                  <a:srgbClr val="FF0000"/>
                </a:solidFill>
                <a:latin typeface="Times New Roman" pitchFamily="18" charset="0"/>
                <a:ea typeface="华文中宋" pitchFamily="2" charset="-122"/>
                <a:sym typeface="Wingdings" pitchFamily="2" charset="2"/>
              </a:rPr>
              <a:t></a:t>
            </a:r>
            <a:r>
              <a:rPr lang="en-US" altLang="zh-CN" sz="2400" b="1">
                <a:solidFill>
                  <a:srgbClr val="FF0000"/>
                </a:solidFill>
                <a:latin typeface="Times New Roman" pitchFamily="18" charset="0"/>
                <a:ea typeface="华文中宋" pitchFamily="2" charset="-122"/>
              </a:rPr>
              <a:t>IMC</a:t>
            </a:r>
            <a:r>
              <a:rPr lang="zh-CN" altLang="en-US" sz="2400">
                <a:solidFill>
                  <a:srgbClr val="FF0000"/>
                </a:solidFill>
                <a:latin typeface="Times New Roman" pitchFamily="18" charset="0"/>
                <a:ea typeface="华文中宋" pitchFamily="2" charset="-122"/>
              </a:rPr>
              <a:t>基合金</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Ni</a:t>
            </a:r>
            <a:r>
              <a:rPr lang="en-US" altLang="zh-CN" sz="2400" b="1" baseline="-25000">
                <a:latin typeface="Times New Roman" pitchFamily="18" charset="0"/>
                <a:ea typeface="华文中宋" pitchFamily="2" charset="-122"/>
              </a:rPr>
              <a:t>3</a:t>
            </a:r>
            <a:r>
              <a:rPr lang="en-US" altLang="zh-CN" sz="2400" b="1">
                <a:latin typeface="Times New Roman" pitchFamily="18" charset="0"/>
                <a:ea typeface="华文中宋" pitchFamily="2" charset="-122"/>
              </a:rPr>
              <a:t>Al</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NiAl</a:t>
            </a:r>
            <a:r>
              <a:rPr lang="zh-CN" altLang="en-US" sz="2400">
                <a:latin typeface="Times New Roman" pitchFamily="18" charset="0"/>
                <a:ea typeface="华文中宋" pitchFamily="2" charset="-122"/>
              </a:rPr>
              <a:t>、高</a:t>
            </a:r>
            <a:r>
              <a:rPr lang="en-US" altLang="zh-CN" sz="2400" b="1">
                <a:latin typeface="Times New Roman" pitchFamily="18" charset="0"/>
                <a:ea typeface="华文中宋" pitchFamily="2" charset="-122"/>
              </a:rPr>
              <a:t>Nb-TiAl) </a:t>
            </a:r>
            <a:endParaRPr lang="en-US" altLang="zh-CN" sz="2400">
              <a:latin typeface="Times New Roman" pitchFamily="18" charset="0"/>
              <a:ea typeface="华文中宋" pitchFamily="2" charset="-122"/>
            </a:endParaRPr>
          </a:p>
          <a:p>
            <a:pPr eaLnBrk="1" hangingPunct="1">
              <a:lnSpc>
                <a:spcPct val="125000"/>
              </a:lnSpc>
            </a:pPr>
            <a:r>
              <a:rPr lang="en-US" altLang="zh-CN" sz="2400">
                <a:solidFill>
                  <a:srgbClr val="FF0000"/>
                </a:solidFill>
                <a:latin typeface="Times New Roman" pitchFamily="18" charset="0"/>
                <a:ea typeface="华文中宋" pitchFamily="2" charset="-122"/>
                <a:sym typeface="Wingdings" pitchFamily="2" charset="2"/>
              </a:rPr>
              <a:t></a:t>
            </a:r>
            <a:r>
              <a:rPr lang="zh-CN" altLang="en-US" sz="2400">
                <a:solidFill>
                  <a:srgbClr val="FF0000"/>
                </a:solidFill>
                <a:latin typeface="Times New Roman" pitchFamily="18" charset="0"/>
                <a:ea typeface="华文中宋" pitchFamily="2" charset="-122"/>
              </a:rPr>
              <a:t>铬基合金</a:t>
            </a:r>
            <a:r>
              <a:rPr lang="zh-CN" altLang="en-US" sz="2400">
                <a:latin typeface="Times New Roman" pitchFamily="18" charset="0"/>
                <a:ea typeface="华文中宋" pitchFamily="2" charset="-122"/>
              </a:rPr>
              <a:t>（特殊情况下使用） </a:t>
            </a:r>
          </a:p>
        </p:txBody>
      </p:sp>
      <p:sp>
        <p:nvSpPr>
          <p:cNvPr id="59397" name="Rectangle 6"/>
          <p:cNvSpPr>
            <a:spLocks noChangeArrowheads="1"/>
          </p:cNvSpPr>
          <p:nvPr/>
        </p:nvSpPr>
        <p:spPr bwMode="auto">
          <a:xfrm>
            <a:off x="684213" y="1458913"/>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FF0066"/>
                </a:solidFill>
                <a:latin typeface="Times New Roman" pitchFamily="18" charset="0"/>
                <a:ea typeface="华文中宋" pitchFamily="2" charset="-122"/>
              </a:rPr>
              <a:t>（</a:t>
            </a:r>
            <a:r>
              <a:rPr lang="en-US" altLang="zh-CN" sz="2400" b="1">
                <a:solidFill>
                  <a:srgbClr val="FF0066"/>
                </a:solidFill>
                <a:latin typeface="Times New Roman" pitchFamily="18" charset="0"/>
                <a:ea typeface="华文中宋" pitchFamily="2" charset="-122"/>
              </a:rPr>
              <a:t>1</a:t>
            </a:r>
            <a:r>
              <a:rPr lang="zh-CN" altLang="en-US" sz="2400" b="1">
                <a:solidFill>
                  <a:srgbClr val="FF0066"/>
                </a:solidFill>
                <a:latin typeface="Times New Roman" pitchFamily="18" charset="0"/>
                <a:ea typeface="华文中宋" pitchFamily="2" charset="-122"/>
              </a:rPr>
              <a:t>）高温合金的分类</a:t>
            </a:r>
          </a:p>
        </p:txBody>
      </p:sp>
      <p:sp>
        <p:nvSpPr>
          <p:cNvPr id="91143" name="Rectangle 7"/>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
        <p:nvSpPr>
          <p:cNvPr id="59399" name="Text Box 8"/>
          <p:cNvSpPr txBox="1">
            <a:spLocks noChangeArrowheads="1"/>
          </p:cNvSpPr>
          <p:nvPr/>
        </p:nvSpPr>
        <p:spPr bwMode="auto">
          <a:xfrm>
            <a:off x="1116013" y="5661025"/>
            <a:ext cx="7812087"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a:latin typeface="Times New Roman" pitchFamily="18" charset="0"/>
                <a:ea typeface="华文中宋" pitchFamily="2" charset="-122"/>
              </a:rPr>
              <a:t>因合金化程度很高，在英美称之</a:t>
            </a:r>
            <a:r>
              <a:rPr lang="zh-CN" altLang="en-US" sz="2400">
                <a:solidFill>
                  <a:srgbClr val="FF0000"/>
                </a:solidFill>
                <a:latin typeface="Times New Roman" pitchFamily="18" charset="0"/>
                <a:ea typeface="华文中宋" pitchFamily="2" charset="-122"/>
              </a:rPr>
              <a:t>超合金</a:t>
            </a:r>
            <a:r>
              <a:rPr lang="zh-CN" altLang="en-US" sz="2400">
                <a:latin typeface="Times New Roman" pitchFamily="18" charset="0"/>
                <a:ea typeface="华文中宋" pitchFamily="2" charset="-122"/>
              </a:rPr>
              <a:t>（</a:t>
            </a:r>
            <a:r>
              <a:rPr lang="en-US" altLang="zh-CN" sz="2400" b="1">
                <a:latin typeface="Times New Roman" pitchFamily="18" charset="0"/>
                <a:ea typeface="华文中宋" pitchFamily="2" charset="-122"/>
              </a:rPr>
              <a:t>superalloy</a:t>
            </a:r>
            <a:r>
              <a:rPr lang="zh-CN" altLang="en-US" sz="2400">
                <a:latin typeface="Times New Roman" pitchFamily="18" charset="0"/>
                <a:ea typeface="华文中宋" pitchFamily="2" charset="-122"/>
              </a:rPr>
              <a:t>）。</a:t>
            </a:r>
            <a:r>
              <a:rPr lang="zh-CN" altLang="en-US"/>
              <a:t>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灯片编号占位符 1"/>
          <p:cNvSpPr>
            <a:spLocks noGrp="1"/>
          </p:cNvSpPr>
          <p:nvPr>
            <p:ph type="sldNum" sz="quarter" idx="12"/>
          </p:nvPr>
        </p:nvSpPr>
        <p:spPr/>
        <p:txBody>
          <a:bodyPr/>
          <a:lstStyle/>
          <a:p>
            <a:pPr>
              <a:defRPr/>
            </a:pPr>
            <a:fld id="{C983201C-B4CF-499C-9004-80D0622DF066}" type="slidenum">
              <a:rPr lang="en-US" altLang="zh-CN"/>
              <a:pPr>
                <a:defRPr/>
              </a:pPr>
              <a:t>138</a:t>
            </a:fld>
            <a:endParaRPr lang="en-US" altLang="zh-CN"/>
          </a:p>
        </p:txBody>
      </p:sp>
      <p:sp>
        <p:nvSpPr>
          <p:cNvPr id="60419" name="Text Box 4"/>
          <p:cNvSpPr txBox="1">
            <a:spLocks noChangeArrowheads="1"/>
          </p:cNvSpPr>
          <p:nvPr/>
        </p:nvSpPr>
        <p:spPr bwMode="auto">
          <a:xfrm>
            <a:off x="755650" y="692150"/>
            <a:ext cx="75596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a:solidFill>
                  <a:srgbClr val="FF0066"/>
                </a:solidFill>
              </a:rPr>
              <a:t>●</a:t>
            </a:r>
            <a:r>
              <a:rPr lang="zh-CN" altLang="en-US" sz="2400" b="1">
                <a:solidFill>
                  <a:srgbClr val="0000CC"/>
                </a:solidFill>
                <a:latin typeface="Times New Roman" pitchFamily="18" charset="0"/>
                <a:ea typeface="华文中宋" pitchFamily="2" charset="-122"/>
              </a:rPr>
              <a:t>按强化机制分类</a:t>
            </a:r>
            <a:r>
              <a:rPr lang="zh-CN" altLang="en-US" sz="2400">
                <a:solidFill>
                  <a:srgbClr val="0000CC"/>
                </a:solidFill>
                <a:latin typeface="Times New Roman" pitchFamily="18" charset="0"/>
                <a:ea typeface="华文中宋" pitchFamily="2" charset="-122"/>
              </a:rPr>
              <a:t>：</a:t>
            </a:r>
            <a:r>
              <a:rPr lang="zh-CN" altLang="en-US" sz="2400">
                <a:latin typeface="Times New Roman" pitchFamily="18" charset="0"/>
                <a:ea typeface="华文中宋" pitchFamily="2" charset="-122"/>
              </a:rPr>
              <a:t> </a:t>
            </a:r>
          </a:p>
          <a:p>
            <a:pPr eaLnBrk="1" hangingPunct="1">
              <a:lnSpc>
                <a:spcPct val="125000"/>
              </a:lnSpc>
            </a:pPr>
            <a:r>
              <a:rPr lang="zh-CN" altLang="en-US" sz="2400">
                <a:latin typeface="Times New Roman" pitchFamily="18" charset="0"/>
                <a:ea typeface="华文中宋" pitchFamily="2" charset="-122"/>
              </a:rPr>
              <a:t>  </a:t>
            </a:r>
            <a:r>
              <a:rPr lang="zh-CN" altLang="en-US" sz="2400">
                <a:solidFill>
                  <a:srgbClr val="FF0000"/>
                </a:solidFill>
                <a:latin typeface="Times New Roman" pitchFamily="18" charset="0"/>
                <a:ea typeface="华文中宋" pitchFamily="2" charset="-122"/>
                <a:sym typeface="Wingdings" pitchFamily="2" charset="2"/>
              </a:rPr>
              <a:t></a:t>
            </a:r>
            <a:r>
              <a:rPr lang="zh-CN" altLang="en-US" sz="2400">
                <a:latin typeface="Times New Roman" pitchFamily="18" charset="0"/>
                <a:ea typeface="华文中宋" pitchFamily="2" charset="-122"/>
              </a:rPr>
              <a:t>固溶强化型 </a:t>
            </a:r>
          </a:p>
          <a:p>
            <a:pPr eaLnBrk="1" hangingPunct="1">
              <a:lnSpc>
                <a:spcPct val="125000"/>
              </a:lnSpc>
            </a:pPr>
            <a:r>
              <a:rPr lang="zh-CN" altLang="en-US" sz="2400">
                <a:latin typeface="Times New Roman" pitchFamily="18" charset="0"/>
                <a:ea typeface="华文中宋" pitchFamily="2" charset="-122"/>
              </a:rPr>
              <a:t>  </a:t>
            </a:r>
            <a:r>
              <a:rPr lang="zh-CN" altLang="en-US" sz="2400">
                <a:solidFill>
                  <a:srgbClr val="FF0000"/>
                </a:solidFill>
                <a:latin typeface="Times New Roman" pitchFamily="18" charset="0"/>
                <a:ea typeface="华文中宋" pitchFamily="2" charset="-122"/>
                <a:sym typeface="Wingdings" pitchFamily="2" charset="2"/>
              </a:rPr>
              <a:t></a:t>
            </a:r>
            <a:r>
              <a:rPr lang="zh-CN" altLang="en-US" sz="2400">
                <a:latin typeface="Times New Roman" pitchFamily="18" charset="0"/>
                <a:ea typeface="华文中宋" pitchFamily="2" charset="-122"/>
              </a:rPr>
              <a:t>时效沉淀强化型 </a:t>
            </a:r>
          </a:p>
          <a:p>
            <a:pPr eaLnBrk="1" hangingPunct="1">
              <a:lnSpc>
                <a:spcPct val="125000"/>
              </a:lnSpc>
            </a:pPr>
            <a:r>
              <a:rPr lang="zh-CN" altLang="en-US" sz="2400">
                <a:latin typeface="Times New Roman" pitchFamily="18" charset="0"/>
                <a:ea typeface="华文中宋" pitchFamily="2" charset="-122"/>
              </a:rPr>
              <a:t>  </a:t>
            </a:r>
            <a:r>
              <a:rPr lang="zh-CN" altLang="en-US" sz="2400">
                <a:solidFill>
                  <a:srgbClr val="FF0000"/>
                </a:solidFill>
                <a:latin typeface="Times New Roman" pitchFamily="18" charset="0"/>
                <a:ea typeface="华文中宋" pitchFamily="2" charset="-122"/>
                <a:sym typeface="Wingdings" pitchFamily="2" charset="2"/>
              </a:rPr>
              <a:t></a:t>
            </a:r>
            <a:r>
              <a:rPr lang="zh-CN" altLang="en-US" sz="2400">
                <a:latin typeface="Times New Roman" pitchFamily="18" charset="0"/>
                <a:ea typeface="华文中宋" pitchFamily="2" charset="-122"/>
              </a:rPr>
              <a:t>弥散强化型 </a:t>
            </a:r>
          </a:p>
          <a:p>
            <a:pPr eaLnBrk="1" hangingPunct="1">
              <a:lnSpc>
                <a:spcPct val="125000"/>
              </a:lnSpc>
            </a:pPr>
            <a:r>
              <a:rPr lang="zh-CN" altLang="en-US" sz="2400">
                <a:solidFill>
                  <a:srgbClr val="FF0000"/>
                </a:solidFill>
                <a:latin typeface="Times New Roman" pitchFamily="18" charset="0"/>
                <a:ea typeface="华文中宋" pitchFamily="2" charset="-122"/>
              </a:rPr>
              <a:t>  </a:t>
            </a:r>
            <a:r>
              <a:rPr lang="zh-CN" altLang="en-US" sz="2400">
                <a:solidFill>
                  <a:srgbClr val="FF0000"/>
                </a:solidFill>
                <a:latin typeface="Times New Roman" pitchFamily="18" charset="0"/>
                <a:ea typeface="华文中宋" pitchFamily="2" charset="-122"/>
                <a:sym typeface="Wingdings" pitchFamily="2" charset="2"/>
              </a:rPr>
              <a:t></a:t>
            </a:r>
            <a:r>
              <a:rPr lang="zh-CN" altLang="en-US" sz="2400">
                <a:latin typeface="Times New Roman" pitchFamily="18" charset="0"/>
                <a:ea typeface="华文中宋" pitchFamily="2" charset="-122"/>
              </a:rPr>
              <a:t>复合强化型 </a:t>
            </a:r>
          </a:p>
        </p:txBody>
      </p:sp>
      <p:sp>
        <p:nvSpPr>
          <p:cNvPr id="92165" name="Text Box 5"/>
          <p:cNvSpPr txBox="1">
            <a:spLocks noChangeArrowheads="1"/>
          </p:cNvSpPr>
          <p:nvPr/>
        </p:nvSpPr>
        <p:spPr bwMode="auto">
          <a:xfrm>
            <a:off x="755650" y="3068638"/>
            <a:ext cx="83883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dirty="0">
                <a:solidFill>
                  <a:srgbClr val="FF0066"/>
                </a:solidFill>
              </a:rPr>
              <a:t>●</a:t>
            </a:r>
            <a:r>
              <a:rPr lang="zh-CN" altLang="en-US" sz="2400" b="1" dirty="0">
                <a:solidFill>
                  <a:srgbClr val="0000CC"/>
                </a:solidFill>
                <a:latin typeface="Times New Roman" pitchFamily="18" charset="0"/>
                <a:ea typeface="华文中宋" pitchFamily="2" charset="-122"/>
              </a:rPr>
              <a:t>按成型方式分类</a:t>
            </a:r>
            <a:r>
              <a:rPr lang="zh-CN" altLang="en-US" sz="2400" dirty="0">
                <a:latin typeface="Times New Roman" pitchFamily="18" charset="0"/>
                <a:ea typeface="华文中宋" pitchFamily="2" charset="-122"/>
              </a:rPr>
              <a:t> </a:t>
            </a:r>
            <a:r>
              <a:rPr lang="en-US" altLang="zh-CN" sz="2400" dirty="0">
                <a:latin typeface="Times New Roman" pitchFamily="18" charset="0"/>
                <a:ea typeface="华文中宋" pitchFamily="2" charset="-122"/>
              </a:rPr>
              <a:t>:</a:t>
            </a:r>
          </a:p>
          <a:p>
            <a:pPr eaLnBrk="1" hangingPunct="1">
              <a:lnSpc>
                <a:spcPct val="125000"/>
              </a:lnSpc>
            </a:pPr>
            <a:r>
              <a:rPr lang="en-US" altLang="zh-CN" sz="2400" dirty="0">
                <a:latin typeface="Times New Roman" pitchFamily="18" charset="0"/>
                <a:ea typeface="华文中宋" pitchFamily="2" charset="-122"/>
              </a:rPr>
              <a:t>  </a:t>
            </a:r>
            <a:r>
              <a:rPr lang="en-US" altLang="zh-CN" sz="2400" dirty="0">
                <a:solidFill>
                  <a:srgbClr val="FF0000"/>
                </a:solidFill>
                <a:sym typeface="Wingdings" pitchFamily="2" charset="2"/>
              </a:rPr>
              <a:t></a:t>
            </a:r>
            <a:r>
              <a:rPr lang="zh-CN" altLang="en-US" sz="2400" b="1" dirty="0">
                <a:solidFill>
                  <a:srgbClr val="FF0066"/>
                </a:solidFill>
                <a:latin typeface="Times New Roman" pitchFamily="18" charset="0"/>
                <a:ea typeface="华文中宋" pitchFamily="2" charset="-122"/>
              </a:rPr>
              <a:t>变形合金</a:t>
            </a:r>
            <a:r>
              <a:rPr lang="zh-CN" altLang="en-US" sz="2400" dirty="0">
                <a:latin typeface="Times New Roman" pitchFamily="18" charset="0"/>
                <a:ea typeface="华文中宋" pitchFamily="2" charset="-122"/>
              </a:rPr>
              <a:t>：铸锭</a:t>
            </a:r>
            <a:r>
              <a:rPr lang="zh-CN" altLang="en-US" dirty="0"/>
              <a:t>→</a:t>
            </a:r>
            <a:r>
              <a:rPr lang="zh-CN" altLang="en-US" sz="2400" dirty="0">
                <a:latin typeface="Times New Roman" pitchFamily="18" charset="0"/>
                <a:ea typeface="华文中宋" pitchFamily="2" charset="-122"/>
              </a:rPr>
              <a:t>热变形（锻、轧）</a:t>
            </a:r>
            <a:r>
              <a:rPr lang="zh-CN" altLang="en-US" dirty="0"/>
              <a:t>→</a:t>
            </a:r>
            <a:r>
              <a:rPr lang="zh-CN" altLang="en-US" sz="2400" dirty="0">
                <a:latin typeface="Times New Roman" pitchFamily="18" charset="0"/>
                <a:ea typeface="华文中宋" pitchFamily="2" charset="-122"/>
              </a:rPr>
              <a:t>热处理（固溶时效） </a:t>
            </a:r>
          </a:p>
          <a:p>
            <a:pPr eaLnBrk="1" hangingPunct="1">
              <a:lnSpc>
                <a:spcPct val="125000"/>
              </a:lnSpc>
            </a:pPr>
            <a:r>
              <a:rPr lang="zh-CN" altLang="en-US" sz="2400" dirty="0">
                <a:latin typeface="Times New Roman" pitchFamily="18" charset="0"/>
                <a:ea typeface="华文中宋" pitchFamily="2" charset="-122"/>
                <a:sym typeface="Wingdings" pitchFamily="2" charset="2"/>
              </a:rPr>
              <a:t>  </a:t>
            </a:r>
            <a:r>
              <a:rPr lang="zh-CN" altLang="en-US" sz="2400" dirty="0">
                <a:solidFill>
                  <a:srgbClr val="FF0000"/>
                </a:solidFill>
                <a:latin typeface="Times New Roman" pitchFamily="18" charset="0"/>
                <a:ea typeface="华文中宋" pitchFamily="2" charset="-122"/>
                <a:sym typeface="Wingdings" pitchFamily="2" charset="2"/>
              </a:rPr>
              <a:t></a:t>
            </a:r>
            <a:r>
              <a:rPr lang="zh-CN" altLang="en-US" sz="2400" b="1" dirty="0">
                <a:solidFill>
                  <a:srgbClr val="FF0066"/>
                </a:solidFill>
                <a:latin typeface="Times New Roman" pitchFamily="18" charset="0"/>
                <a:ea typeface="华文中宋" pitchFamily="2" charset="-122"/>
              </a:rPr>
              <a:t>铸造合金</a:t>
            </a:r>
            <a:r>
              <a:rPr lang="zh-CN" altLang="en-US" sz="2400" dirty="0">
                <a:latin typeface="Times New Roman" pitchFamily="18" charset="0"/>
                <a:ea typeface="华文中宋" pitchFamily="2" charset="-122"/>
              </a:rPr>
              <a:t>：铸锭</a:t>
            </a:r>
            <a:r>
              <a:rPr lang="zh-CN" altLang="en-US" dirty="0"/>
              <a:t>→</a:t>
            </a:r>
            <a:r>
              <a:rPr lang="zh-CN" altLang="en-US" sz="2400" dirty="0">
                <a:latin typeface="Times New Roman" pitchFamily="18" charset="0"/>
                <a:ea typeface="华文中宋" pitchFamily="2" charset="-122"/>
              </a:rPr>
              <a:t>重熔成零件</a:t>
            </a:r>
            <a:r>
              <a:rPr lang="zh-CN" altLang="en-US" dirty="0"/>
              <a:t>→</a:t>
            </a:r>
            <a:r>
              <a:rPr lang="zh-CN" altLang="en-US" sz="2400" dirty="0">
                <a:latin typeface="Times New Roman" pitchFamily="18" charset="0"/>
                <a:ea typeface="华文中宋" pitchFamily="2" charset="-122"/>
              </a:rPr>
              <a:t>热处理（固溶时效） </a:t>
            </a:r>
          </a:p>
          <a:p>
            <a:pPr eaLnBrk="1" hangingPunct="1">
              <a:lnSpc>
                <a:spcPct val="125000"/>
              </a:lnSpc>
            </a:pPr>
            <a:r>
              <a:rPr lang="zh-CN" altLang="en-US" sz="2400" dirty="0">
                <a:latin typeface="Times New Roman" pitchFamily="18" charset="0"/>
                <a:ea typeface="华文中宋" pitchFamily="2" charset="-122"/>
              </a:rPr>
              <a:t>         细分：</a:t>
            </a:r>
            <a:r>
              <a:rPr lang="zh-CN" altLang="en-US" sz="2400" dirty="0">
                <a:solidFill>
                  <a:srgbClr val="FF0066"/>
                </a:solidFill>
                <a:latin typeface="Times New Roman" pitchFamily="18" charset="0"/>
                <a:ea typeface="华文中宋" pitchFamily="2" charset="-122"/>
              </a:rPr>
              <a:t>普通铸造</a:t>
            </a:r>
            <a:r>
              <a:rPr lang="zh-CN" altLang="en-US" sz="2400" dirty="0">
                <a:latin typeface="Times New Roman" pitchFamily="18" charset="0"/>
                <a:ea typeface="华文中宋" pitchFamily="2" charset="-122"/>
              </a:rPr>
              <a:t>（</a:t>
            </a:r>
            <a:r>
              <a:rPr lang="en-US" altLang="zh-CN" sz="2400" dirty="0">
                <a:latin typeface="Times New Roman" pitchFamily="18" charset="0"/>
                <a:ea typeface="华文中宋" pitchFamily="2" charset="-122"/>
              </a:rPr>
              <a:t>CC</a:t>
            </a:r>
            <a:r>
              <a:rPr lang="zh-CN" altLang="en-US" sz="2400" dirty="0">
                <a:latin typeface="Times New Roman" pitchFamily="18" charset="0"/>
                <a:ea typeface="华文中宋" pitchFamily="2" charset="-122"/>
              </a:rPr>
              <a:t>）；</a:t>
            </a:r>
          </a:p>
          <a:p>
            <a:pPr eaLnBrk="1" hangingPunct="1">
              <a:lnSpc>
                <a:spcPct val="125000"/>
              </a:lnSpc>
            </a:pPr>
            <a:r>
              <a:rPr lang="zh-CN" altLang="en-US" sz="2400" dirty="0">
                <a:latin typeface="Times New Roman" pitchFamily="18" charset="0"/>
                <a:ea typeface="华文中宋" pitchFamily="2" charset="-122"/>
              </a:rPr>
              <a:t>                     </a:t>
            </a:r>
            <a:r>
              <a:rPr lang="zh-CN" altLang="en-US" sz="2400" dirty="0">
                <a:solidFill>
                  <a:srgbClr val="FF0066"/>
                </a:solidFill>
                <a:latin typeface="Times New Roman" pitchFamily="18" charset="0"/>
                <a:ea typeface="华文中宋" pitchFamily="2" charset="-122"/>
              </a:rPr>
              <a:t>定向凝固</a:t>
            </a:r>
            <a:r>
              <a:rPr lang="zh-CN" altLang="en-US" sz="2400" dirty="0">
                <a:latin typeface="Times New Roman" pitchFamily="18" charset="0"/>
                <a:ea typeface="华文中宋" pitchFamily="2" charset="-122"/>
              </a:rPr>
              <a:t> </a:t>
            </a:r>
            <a:r>
              <a:rPr lang="en-US" altLang="zh-CN" sz="2400" dirty="0">
                <a:latin typeface="Times New Roman" pitchFamily="18" charset="0"/>
                <a:ea typeface="华文中宋" pitchFamily="2" charset="-122"/>
              </a:rPr>
              <a:t>(DS) </a:t>
            </a:r>
            <a:r>
              <a:rPr lang="zh-CN" altLang="en-US" sz="2400" dirty="0">
                <a:latin typeface="Times New Roman" pitchFamily="18" charset="0"/>
                <a:ea typeface="华文中宋" pitchFamily="2" charset="-122"/>
              </a:rPr>
              <a:t>；</a:t>
            </a:r>
          </a:p>
          <a:p>
            <a:pPr eaLnBrk="1" hangingPunct="1">
              <a:lnSpc>
                <a:spcPct val="125000"/>
              </a:lnSpc>
            </a:pPr>
            <a:r>
              <a:rPr lang="zh-CN" altLang="en-US" sz="2400" dirty="0">
                <a:latin typeface="Times New Roman" pitchFamily="18" charset="0"/>
                <a:ea typeface="华文中宋" pitchFamily="2" charset="-122"/>
              </a:rPr>
              <a:t>                     </a:t>
            </a:r>
            <a:r>
              <a:rPr lang="zh-CN" altLang="en-US" sz="2400" dirty="0">
                <a:solidFill>
                  <a:srgbClr val="FF0066"/>
                </a:solidFill>
                <a:latin typeface="Times New Roman" pitchFamily="18" charset="0"/>
                <a:ea typeface="华文中宋" pitchFamily="2" charset="-122"/>
              </a:rPr>
              <a:t>单晶</a:t>
            </a:r>
            <a:r>
              <a:rPr lang="zh-CN" altLang="en-US" sz="2400" dirty="0">
                <a:latin typeface="Times New Roman" pitchFamily="18" charset="0"/>
                <a:ea typeface="华文中宋" pitchFamily="2" charset="-122"/>
              </a:rPr>
              <a:t> </a:t>
            </a:r>
            <a:r>
              <a:rPr lang="en-US" altLang="zh-CN" sz="2400" dirty="0">
                <a:latin typeface="Times New Roman" pitchFamily="18" charset="0"/>
                <a:ea typeface="华文中宋" pitchFamily="2" charset="-122"/>
              </a:rPr>
              <a:t>(SX) </a:t>
            </a:r>
          </a:p>
          <a:p>
            <a:pPr eaLnBrk="1" hangingPunct="1">
              <a:lnSpc>
                <a:spcPct val="125000"/>
              </a:lnSpc>
            </a:pPr>
            <a:r>
              <a:rPr lang="en-US" altLang="zh-CN" sz="2400" dirty="0">
                <a:solidFill>
                  <a:srgbClr val="FF0000"/>
                </a:solidFill>
                <a:latin typeface="Times New Roman" pitchFamily="18" charset="0"/>
                <a:ea typeface="华文中宋" pitchFamily="2" charset="-122"/>
                <a:sym typeface="Wingdings" pitchFamily="2" charset="2"/>
              </a:rPr>
              <a:t>  </a:t>
            </a:r>
            <a:r>
              <a:rPr lang="zh-CN" altLang="en-US" sz="2400" b="1" dirty="0">
                <a:solidFill>
                  <a:srgbClr val="FF0066"/>
                </a:solidFill>
                <a:latin typeface="Times New Roman" pitchFamily="18" charset="0"/>
                <a:ea typeface="华文中宋" pitchFamily="2" charset="-122"/>
              </a:rPr>
              <a:t>粉末冶金高温合金</a:t>
            </a:r>
            <a:r>
              <a:rPr lang="zh-CN" altLang="en-US" sz="2400" dirty="0">
                <a:latin typeface="Times New Roman" pitchFamily="18" charset="0"/>
                <a:ea typeface="华文中宋" pitchFamily="2" charset="-122"/>
              </a:rPr>
              <a:t>：铸锭</a:t>
            </a:r>
            <a:r>
              <a:rPr lang="zh-CN" altLang="en-US" dirty="0"/>
              <a:t>→</a:t>
            </a:r>
            <a:r>
              <a:rPr lang="zh-CN" altLang="en-US" sz="2400" dirty="0">
                <a:latin typeface="Times New Roman" pitchFamily="18" charset="0"/>
                <a:ea typeface="华文中宋" pitchFamily="2" charset="-122"/>
              </a:rPr>
              <a:t>制粉</a:t>
            </a:r>
            <a:r>
              <a:rPr lang="zh-CN" altLang="en-US" dirty="0"/>
              <a:t>→</a:t>
            </a:r>
            <a:r>
              <a:rPr lang="zh-CN" altLang="en-US" sz="2400" dirty="0">
                <a:latin typeface="Times New Roman" pitchFamily="18" charset="0"/>
                <a:ea typeface="华文中宋" pitchFamily="2" charset="-122"/>
              </a:rPr>
              <a:t>压实</a:t>
            </a:r>
            <a:r>
              <a:rPr lang="zh-CN" altLang="en-US" dirty="0"/>
              <a:t>→</a:t>
            </a:r>
            <a:r>
              <a:rPr lang="zh-CN" altLang="en-US" sz="2400" dirty="0">
                <a:latin typeface="Times New Roman" pitchFamily="18" charset="0"/>
                <a:ea typeface="华文中宋" pitchFamily="2" charset="-122"/>
              </a:rPr>
              <a:t>热变形</a:t>
            </a:r>
            <a:r>
              <a:rPr lang="zh-CN" altLang="en-US" dirty="0"/>
              <a:t>→</a:t>
            </a:r>
            <a:r>
              <a:rPr lang="zh-CN" altLang="en-US" sz="2400" dirty="0">
                <a:latin typeface="Times New Roman" pitchFamily="18" charset="0"/>
                <a:ea typeface="华文中宋" pitchFamily="2" charset="-122"/>
              </a:rPr>
              <a:t>热处理 </a:t>
            </a:r>
          </a:p>
        </p:txBody>
      </p:sp>
      <p:pic>
        <p:nvPicPr>
          <p:cNvPr id="921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777" y="404812"/>
            <a:ext cx="5661223" cy="309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tangle 7"/>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randombar(horizontal)">
                                      <p:cBhvr>
                                        <p:cTn id="7" dur="500"/>
                                        <p:tgtEl>
                                          <p:spTgt spid="921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2166"/>
                                        </p:tgtEl>
                                        <p:attrNameLst>
                                          <p:attrName>style.visibility</p:attrName>
                                        </p:attrNameLst>
                                      </p:cBhvr>
                                      <p:to>
                                        <p:strVal val="visible"/>
                                      </p:to>
                                    </p:set>
                                    <p:animEffect transition="in" filter="checkerboard(across)">
                                      <p:cBhvr>
                                        <p:cTn id="12" dur="5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灯片编号占位符 1"/>
          <p:cNvSpPr>
            <a:spLocks noGrp="1"/>
          </p:cNvSpPr>
          <p:nvPr>
            <p:ph type="sldNum" sz="quarter" idx="12"/>
          </p:nvPr>
        </p:nvSpPr>
        <p:spPr/>
        <p:txBody>
          <a:bodyPr/>
          <a:lstStyle/>
          <a:p>
            <a:pPr>
              <a:defRPr/>
            </a:pPr>
            <a:fld id="{B31375CF-5512-4829-98F3-ABAE57AE018B}" type="slidenum">
              <a:rPr lang="en-US" altLang="zh-CN"/>
              <a:pPr>
                <a:defRPr/>
              </a:pPr>
              <a:t>139</a:t>
            </a:fld>
            <a:endParaRPr lang="en-US" altLang="zh-CN"/>
          </a:p>
        </p:txBody>
      </p:sp>
      <p:sp>
        <p:nvSpPr>
          <p:cNvPr id="61443" name="Rectangle 4"/>
          <p:cNvSpPr>
            <a:spLocks noChangeArrowheads="1"/>
          </p:cNvSpPr>
          <p:nvPr/>
        </p:nvSpPr>
        <p:spPr bwMode="auto">
          <a:xfrm>
            <a:off x="684213" y="836613"/>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FF0066"/>
                </a:solidFill>
                <a:latin typeface="Times New Roman" pitchFamily="18" charset="0"/>
                <a:ea typeface="华文中宋" pitchFamily="2" charset="-122"/>
              </a:rPr>
              <a:t>（</a:t>
            </a:r>
            <a:r>
              <a:rPr lang="en-US" altLang="zh-CN" sz="2400" b="1">
                <a:solidFill>
                  <a:srgbClr val="FF0066"/>
                </a:solidFill>
                <a:latin typeface="Times New Roman" pitchFamily="18" charset="0"/>
                <a:ea typeface="华文中宋" pitchFamily="2" charset="-122"/>
              </a:rPr>
              <a:t>2</a:t>
            </a:r>
            <a:r>
              <a:rPr lang="zh-CN" altLang="en-US" sz="2400" b="1">
                <a:solidFill>
                  <a:srgbClr val="FF0066"/>
                </a:solidFill>
                <a:latin typeface="Times New Roman" pitchFamily="18" charset="0"/>
                <a:ea typeface="华文中宋" pitchFamily="2" charset="-122"/>
              </a:rPr>
              <a:t>）高温合金的牌号</a:t>
            </a:r>
            <a:endParaRPr lang="zh-CN" altLang="en-US"/>
          </a:p>
        </p:txBody>
      </p:sp>
      <p:sp>
        <p:nvSpPr>
          <p:cNvPr id="61444" name="Text Box 5"/>
          <p:cNvSpPr txBox="1">
            <a:spLocks noChangeArrowheads="1"/>
          </p:cNvSpPr>
          <p:nvPr/>
        </p:nvSpPr>
        <p:spPr bwMode="auto">
          <a:xfrm>
            <a:off x="900113" y="1268413"/>
            <a:ext cx="7993062"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a:solidFill>
                  <a:srgbClr val="FF0066"/>
                </a:solidFill>
              </a:rPr>
              <a:t>●</a:t>
            </a:r>
            <a:r>
              <a:rPr lang="zh-CN" altLang="en-US" sz="2400">
                <a:latin typeface="Times New Roman" pitchFamily="18" charset="0"/>
                <a:ea typeface="华文中宋" pitchFamily="2" charset="-122"/>
              </a:rPr>
              <a:t>美国</a:t>
            </a:r>
            <a:r>
              <a:rPr lang="en-US" altLang="zh-CN" sz="2400">
                <a:latin typeface="Times New Roman" pitchFamily="18" charset="0"/>
                <a:ea typeface="华文中宋" pitchFamily="2" charset="-122"/>
              </a:rPr>
              <a:t>:Inconel</a:t>
            </a:r>
            <a:r>
              <a:rPr lang="zh-CN" altLang="en-US" sz="2400">
                <a:latin typeface="Times New Roman" pitchFamily="18" charset="0"/>
                <a:ea typeface="华文中宋" pitchFamily="2" charset="-122"/>
              </a:rPr>
              <a:t>系，</a:t>
            </a:r>
            <a:r>
              <a:rPr lang="en-US" altLang="zh-CN" sz="2400">
                <a:latin typeface="Times New Roman" pitchFamily="18" charset="0"/>
                <a:ea typeface="华文中宋" pitchFamily="2" charset="-122"/>
              </a:rPr>
              <a:t>IN</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Mar-M</a:t>
            </a: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Udimet</a:t>
            </a: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CMSX</a:t>
            </a: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Rene</a:t>
            </a: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PWA </a:t>
            </a:r>
            <a:r>
              <a:rPr lang="zh-CN" altLang="en-US" sz="2400">
                <a:latin typeface="Times New Roman" pitchFamily="18" charset="0"/>
                <a:ea typeface="华文中宋" pitchFamily="2" charset="-122"/>
              </a:rPr>
              <a:t>等 </a:t>
            </a:r>
          </a:p>
          <a:p>
            <a:pPr eaLnBrk="1" hangingPunct="1">
              <a:lnSpc>
                <a:spcPct val="125000"/>
              </a:lnSpc>
            </a:pPr>
            <a:r>
              <a:rPr lang="zh-CN" altLang="zh-CN">
                <a:solidFill>
                  <a:srgbClr val="FF0066"/>
                </a:solidFill>
              </a:rPr>
              <a:t>●</a:t>
            </a:r>
            <a:r>
              <a:rPr lang="zh-CN" altLang="en-US" sz="2400">
                <a:latin typeface="Times New Roman" pitchFamily="18" charset="0"/>
                <a:ea typeface="华文中宋" pitchFamily="2" charset="-122"/>
              </a:rPr>
              <a:t>英国</a:t>
            </a:r>
            <a:r>
              <a:rPr lang="en-US" altLang="zh-CN" sz="2400">
                <a:latin typeface="Times New Roman" pitchFamily="18" charset="0"/>
                <a:ea typeface="华文中宋" pitchFamily="2" charset="-122"/>
              </a:rPr>
              <a:t>:Nimomic</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PE</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PK</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RR </a:t>
            </a:r>
          </a:p>
          <a:p>
            <a:pPr eaLnBrk="1" hangingPunct="1">
              <a:lnSpc>
                <a:spcPct val="125000"/>
              </a:lnSpc>
            </a:pPr>
            <a:r>
              <a:rPr lang="zh-CN" altLang="zh-CN">
                <a:solidFill>
                  <a:srgbClr val="FF0066"/>
                </a:solidFill>
              </a:rPr>
              <a:t>●</a:t>
            </a:r>
            <a:r>
              <a:rPr lang="zh-CN" altLang="en-US" sz="2400">
                <a:latin typeface="Times New Roman" pitchFamily="18" charset="0"/>
                <a:ea typeface="华文中宋" pitchFamily="2" charset="-122"/>
              </a:rPr>
              <a:t>法国</a:t>
            </a:r>
            <a:r>
              <a:rPr lang="en-US" altLang="zh-CN" sz="2400">
                <a:latin typeface="Times New Roman" pitchFamily="18" charset="0"/>
                <a:ea typeface="华文中宋" pitchFamily="2" charset="-122"/>
              </a:rPr>
              <a:t>:AM</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MC </a:t>
            </a:r>
          </a:p>
          <a:p>
            <a:pPr eaLnBrk="1" hangingPunct="1">
              <a:lnSpc>
                <a:spcPct val="125000"/>
              </a:lnSpc>
            </a:pPr>
            <a:r>
              <a:rPr lang="en-US" altLang="zh-CN">
                <a:solidFill>
                  <a:srgbClr val="FF0066"/>
                </a:solidFill>
              </a:rPr>
              <a:t>●</a:t>
            </a:r>
            <a:r>
              <a:rPr lang="zh-CN" altLang="en-US" sz="2400">
                <a:latin typeface="Times New Roman" pitchFamily="18" charset="0"/>
                <a:ea typeface="华文中宋" pitchFamily="2" charset="-122"/>
              </a:rPr>
              <a:t>俄罗斯：</a:t>
            </a:r>
            <a:r>
              <a:rPr lang="en-US" altLang="zh-CN" sz="2400">
                <a:latin typeface="Times New Roman" pitchFamily="18" charset="0"/>
                <a:ea typeface="华文中宋" pitchFamily="2" charset="-122"/>
              </a:rPr>
              <a:t>Зи</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ЗП</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ж C</a:t>
            </a:r>
            <a:r>
              <a:rPr lang="zh-CN" altLang="en-US" sz="2400">
                <a:latin typeface="Times New Roman" pitchFamily="18" charset="0"/>
                <a:ea typeface="华文中宋" pitchFamily="2" charset="-122"/>
              </a:rPr>
              <a:t>等 </a:t>
            </a:r>
          </a:p>
          <a:p>
            <a:pPr eaLnBrk="1" hangingPunct="1">
              <a:lnSpc>
                <a:spcPct val="125000"/>
              </a:lnSpc>
            </a:pPr>
            <a:r>
              <a:rPr lang="zh-CN" altLang="en-US">
                <a:solidFill>
                  <a:srgbClr val="FF0066"/>
                </a:solidFill>
              </a:rPr>
              <a:t>●</a:t>
            </a:r>
            <a:r>
              <a:rPr lang="zh-CN" altLang="en-US" sz="2400">
                <a:latin typeface="Times New Roman" pitchFamily="18" charset="0"/>
                <a:ea typeface="华文中宋" pitchFamily="2" charset="-122"/>
              </a:rPr>
              <a:t>中国：变形合金：</a:t>
            </a:r>
            <a:r>
              <a:rPr lang="en-US" altLang="zh-CN" sz="2400" b="1">
                <a:solidFill>
                  <a:srgbClr val="FF0066"/>
                </a:solidFill>
                <a:latin typeface="Times New Roman" pitchFamily="18" charset="0"/>
                <a:ea typeface="华文中宋" pitchFamily="2" charset="-122"/>
              </a:rPr>
              <a:t>GH</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&gt;50</a:t>
            </a:r>
            <a:r>
              <a:rPr lang="zh-CN" altLang="en-US" sz="2400">
                <a:latin typeface="Times New Roman" pitchFamily="18" charset="0"/>
                <a:ea typeface="华文中宋" pitchFamily="2" charset="-122"/>
              </a:rPr>
              <a:t>） </a:t>
            </a:r>
          </a:p>
          <a:p>
            <a:pPr eaLnBrk="1" hangingPunct="1">
              <a:lnSpc>
                <a:spcPct val="125000"/>
              </a:lnSpc>
            </a:pPr>
            <a:r>
              <a:rPr lang="zh-CN" altLang="en-US" sz="2400">
                <a:latin typeface="Times New Roman" pitchFamily="18" charset="0"/>
                <a:ea typeface="华文中宋" pitchFamily="2" charset="-122"/>
              </a:rPr>
              <a:t>               铸造合金： </a:t>
            </a:r>
            <a:r>
              <a:rPr lang="en-US" altLang="zh-CN" sz="2400">
                <a:latin typeface="Times New Roman" pitchFamily="18" charset="0"/>
                <a:ea typeface="华文中宋" pitchFamily="2" charset="-122"/>
              </a:rPr>
              <a:t>CC</a:t>
            </a:r>
            <a:r>
              <a:rPr lang="zh-CN" altLang="en-US" sz="2400">
                <a:latin typeface="Times New Roman" pitchFamily="18" charset="0"/>
                <a:ea typeface="华文中宋" pitchFamily="2" charset="-122"/>
              </a:rPr>
              <a:t>：</a:t>
            </a:r>
            <a:r>
              <a:rPr lang="en-US" altLang="zh-CN" sz="2400" b="1">
                <a:solidFill>
                  <a:srgbClr val="FF0066"/>
                </a:solidFill>
                <a:latin typeface="Times New Roman" pitchFamily="18" charset="0"/>
                <a:ea typeface="华文中宋" pitchFamily="2" charset="-122"/>
              </a:rPr>
              <a:t>K</a:t>
            </a: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28</a:t>
            </a:r>
            <a:r>
              <a:rPr lang="zh-CN" altLang="en-US" sz="2400">
                <a:latin typeface="Times New Roman" pitchFamily="18" charset="0"/>
                <a:ea typeface="华文中宋" pitchFamily="2" charset="-122"/>
              </a:rPr>
              <a:t>） </a:t>
            </a:r>
          </a:p>
          <a:p>
            <a:pPr eaLnBrk="1" hangingPunct="1">
              <a:lnSpc>
                <a:spcPct val="125000"/>
              </a:lnSpc>
            </a:pP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DS</a:t>
            </a:r>
            <a:r>
              <a:rPr lang="zh-CN" altLang="en-US" sz="2400">
                <a:latin typeface="Times New Roman" pitchFamily="18" charset="0"/>
                <a:ea typeface="华文中宋" pitchFamily="2" charset="-122"/>
              </a:rPr>
              <a:t>：</a:t>
            </a:r>
            <a:r>
              <a:rPr lang="en-US" altLang="zh-CN" sz="2400" b="1">
                <a:solidFill>
                  <a:srgbClr val="FF0066"/>
                </a:solidFill>
                <a:latin typeface="Times New Roman" pitchFamily="18" charset="0"/>
                <a:ea typeface="华文中宋" pitchFamily="2" charset="-122"/>
              </a:rPr>
              <a:t>DZ</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~10</a:t>
            </a:r>
            <a:r>
              <a:rPr lang="zh-CN" altLang="en-US" sz="2400">
                <a:latin typeface="Times New Roman" pitchFamily="18" charset="0"/>
                <a:ea typeface="华文中宋" pitchFamily="2" charset="-122"/>
              </a:rPr>
              <a:t>） </a:t>
            </a:r>
          </a:p>
          <a:p>
            <a:pPr eaLnBrk="1" hangingPunct="1">
              <a:lnSpc>
                <a:spcPct val="125000"/>
              </a:lnSpc>
            </a:pPr>
            <a:r>
              <a:rPr lang="zh-CN" altLang="en-US" sz="2400">
                <a:latin typeface="Times New Roman" pitchFamily="18" charset="0"/>
                <a:ea typeface="华文中宋" pitchFamily="2" charset="-122"/>
              </a:rPr>
              <a:t>                                    </a:t>
            </a:r>
            <a:r>
              <a:rPr lang="en-US" altLang="zh-CN" sz="2400">
                <a:latin typeface="Times New Roman" pitchFamily="18" charset="0"/>
                <a:ea typeface="华文中宋" pitchFamily="2" charset="-122"/>
              </a:rPr>
              <a:t>SX</a:t>
            </a:r>
            <a:r>
              <a:rPr lang="zh-CN" altLang="en-US" sz="2400">
                <a:latin typeface="Times New Roman" pitchFamily="18" charset="0"/>
                <a:ea typeface="华文中宋" pitchFamily="2" charset="-122"/>
              </a:rPr>
              <a:t>：</a:t>
            </a:r>
            <a:r>
              <a:rPr lang="en-US" altLang="zh-CN" sz="2400" b="1">
                <a:solidFill>
                  <a:srgbClr val="FF0066"/>
                </a:solidFill>
                <a:latin typeface="Times New Roman" pitchFamily="18" charset="0"/>
                <a:ea typeface="华文中宋" pitchFamily="2" charset="-122"/>
              </a:rPr>
              <a:t>DD </a:t>
            </a:r>
          </a:p>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粉末合金：</a:t>
            </a:r>
            <a:r>
              <a:rPr lang="en-US" altLang="zh-CN" sz="2400" b="1">
                <a:solidFill>
                  <a:srgbClr val="FF0066"/>
                </a:solidFill>
                <a:latin typeface="Times New Roman" pitchFamily="18" charset="0"/>
                <a:ea typeface="华文中宋" pitchFamily="2" charset="-122"/>
              </a:rPr>
              <a:t>FGH</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95</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96</a:t>
            </a:r>
            <a:r>
              <a:rPr lang="zh-CN" altLang="en-US" sz="2400">
                <a:latin typeface="Times New Roman" pitchFamily="18" charset="0"/>
                <a:ea typeface="华文中宋" pitchFamily="2" charset="-122"/>
              </a:rPr>
              <a:t>）</a:t>
            </a:r>
            <a:r>
              <a:rPr lang="zh-CN" altLang="en-US"/>
              <a:t> </a:t>
            </a:r>
          </a:p>
        </p:txBody>
      </p:sp>
      <p:sp>
        <p:nvSpPr>
          <p:cNvPr id="93190"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 name="标题 1"/>
          <p:cNvSpPr>
            <a:spLocks noGrp="1" noChangeArrowheads="1"/>
          </p:cNvSpPr>
          <p:nvPr>
            <p:ph type="title" idx="4294967295"/>
          </p:nvPr>
        </p:nvSpPr>
        <p:spPr>
          <a:xfrm>
            <a:off x="685800" y="768350"/>
            <a:ext cx="4814888" cy="660400"/>
          </a:xfrm>
          <a:ln/>
        </p:spPr>
        <p:txBody>
          <a:bodyPr/>
          <a:lstStyle/>
          <a:p>
            <a:pPr algn="l" eaLnBrk="1" hangingPunct="1"/>
            <a:r>
              <a:rPr lang="zh-CN" altLang="en-US" sz="4000">
                <a:solidFill>
                  <a:srgbClr val="006600"/>
                </a:solidFill>
              </a:rPr>
              <a:t>形状记忆合金的应用</a:t>
            </a:r>
          </a:p>
        </p:txBody>
      </p:sp>
      <p:sp>
        <p:nvSpPr>
          <p:cNvPr id="2133" name="矩形 8"/>
          <p:cNvSpPr>
            <a:spLocks noChangeArrowheads="1"/>
          </p:cNvSpPr>
          <p:nvPr/>
        </p:nvSpPr>
        <p:spPr bwMode="auto">
          <a:xfrm>
            <a:off x="2786063" y="5643563"/>
            <a:ext cx="3000375" cy="584200"/>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b="1">
                <a:solidFill>
                  <a:srgbClr val="006600"/>
                </a:solidFill>
                <a:latin typeface="Tahoma" panose="020B0604030504040204" pitchFamily="34" charset="0"/>
                <a:ea typeface="楷体_GB2312" pitchFamily="49" charset="-122"/>
              </a:rPr>
              <a:t>月面天线略图</a:t>
            </a:r>
          </a:p>
        </p:txBody>
      </p:sp>
      <p:pic>
        <p:nvPicPr>
          <p:cNvPr id="2134"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688"/>
            <a:ext cx="9144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35" name="内容占位符 10"/>
          <p:cNvSpPr>
            <a:spLocks noGrp="1" noChangeArrowheads="1"/>
          </p:cNvSpPr>
          <p:nvPr>
            <p:ph idx="4294967295"/>
          </p:nvPr>
        </p:nvSpPr>
        <p:spPr>
          <a:xfrm>
            <a:off x="357188" y="1357313"/>
            <a:ext cx="7772400" cy="519112"/>
          </a:xfrm>
          <a:ln/>
        </p:spPr>
        <p:txBody>
          <a:bodyPr/>
          <a:lstStyle/>
          <a:p>
            <a:pPr eaLnBrk="1" hangingPunct="1">
              <a:buFontTx/>
              <a:buNone/>
            </a:pPr>
            <a:r>
              <a:rPr lang="zh-CN" altLang="en-US" b="1">
                <a:solidFill>
                  <a:srgbClr val="0000FF"/>
                </a:solidFill>
                <a:latin typeface="Comic Sans MS" panose="030F0902030302020204" pitchFamily="66" charset="0"/>
                <a:ea typeface="楷体_GB2312" pitchFamily="49" charset="-122"/>
              </a:rPr>
              <a:t>（</a:t>
            </a:r>
            <a:r>
              <a:rPr lang="en-US" altLang="zh-CN" b="1">
                <a:solidFill>
                  <a:srgbClr val="0000FF"/>
                </a:solidFill>
                <a:latin typeface="Comic Sans MS" panose="030F0902030302020204" pitchFamily="66" charset="0"/>
                <a:ea typeface="楷体_GB2312" pitchFamily="49" charset="-122"/>
              </a:rPr>
              <a:t>1</a:t>
            </a:r>
            <a:r>
              <a:rPr lang="zh-CN" altLang="en-US" b="1">
                <a:solidFill>
                  <a:srgbClr val="0000FF"/>
                </a:solidFill>
                <a:latin typeface="Comic Sans MS" panose="030F0902030302020204" pitchFamily="66" charset="0"/>
                <a:ea typeface="楷体_GB2312" pitchFamily="49" charset="-122"/>
              </a:rPr>
              <a:t>）在军事和航天工业方面的应用</a:t>
            </a:r>
            <a:endParaRPr lang="zh-CN" altLang="en-US">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灯片编号占位符 1"/>
          <p:cNvSpPr>
            <a:spLocks noGrp="1"/>
          </p:cNvSpPr>
          <p:nvPr>
            <p:ph type="sldNum" sz="quarter" idx="12"/>
          </p:nvPr>
        </p:nvSpPr>
        <p:spPr/>
        <p:txBody>
          <a:bodyPr/>
          <a:lstStyle/>
          <a:p>
            <a:pPr>
              <a:defRPr/>
            </a:pPr>
            <a:fld id="{2741CFD9-869D-4297-8053-2276C5F056E9}" type="slidenum">
              <a:rPr lang="en-US" altLang="zh-CN"/>
              <a:pPr>
                <a:defRPr/>
              </a:pPr>
              <a:t>140</a:t>
            </a:fld>
            <a:endParaRPr lang="en-US" altLang="zh-CN"/>
          </a:p>
        </p:txBody>
      </p:sp>
      <p:sp>
        <p:nvSpPr>
          <p:cNvPr id="62467" name="Text Box 4"/>
          <p:cNvSpPr txBox="1">
            <a:spLocks noChangeArrowheads="1"/>
          </p:cNvSpPr>
          <p:nvPr/>
        </p:nvSpPr>
        <p:spPr bwMode="auto">
          <a:xfrm>
            <a:off x="827088" y="779463"/>
            <a:ext cx="8064500"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zh-CN" altLang="en-US" sz="2400" b="1">
                <a:solidFill>
                  <a:srgbClr val="FF0000"/>
                </a:solidFill>
                <a:latin typeface="华文中宋" pitchFamily="2" charset="-122"/>
                <a:ea typeface="华文中宋" pitchFamily="2" charset="-122"/>
              </a:rPr>
              <a:t>我国高温合金</a:t>
            </a:r>
            <a:r>
              <a:rPr lang="zh-CN" altLang="en-US" sz="2400">
                <a:latin typeface="华文中宋" pitchFamily="2" charset="-122"/>
                <a:ea typeface="华文中宋" pitchFamily="2" charset="-122"/>
              </a:rPr>
              <a:t>：</a:t>
            </a:r>
            <a:r>
              <a:rPr lang="zh-CN" altLang="en-US" sz="2000" b="1">
                <a:latin typeface="华文中宋" pitchFamily="2" charset="-122"/>
                <a:ea typeface="华文中宋" pitchFamily="2" charset="-122"/>
              </a:rPr>
              <a:t>汉语拼音字母＋成形方式＋强化类型与基体组元</a:t>
            </a:r>
          </a:p>
          <a:p>
            <a:pPr eaLnBrk="1" hangingPunct="1">
              <a:lnSpc>
                <a:spcPct val="125000"/>
              </a:lnSpc>
              <a:spcBef>
                <a:spcPct val="10000"/>
              </a:spcBef>
            </a:pPr>
            <a:r>
              <a:rPr lang="zh-CN" altLang="en-US" sz="2400" b="1">
                <a:solidFill>
                  <a:srgbClr val="0000CC"/>
                </a:solidFill>
                <a:latin typeface="华文中宋" pitchFamily="2" charset="-122"/>
                <a:ea typeface="华文中宋" pitchFamily="2" charset="-122"/>
              </a:rPr>
              <a:t>变形高温合金</a:t>
            </a:r>
            <a:r>
              <a:rPr lang="zh-CN" altLang="en-US" sz="2400">
                <a:latin typeface="华文中宋" pitchFamily="2" charset="-122"/>
                <a:ea typeface="华文中宋" pitchFamily="2" charset="-122"/>
              </a:rPr>
              <a:t>：</a:t>
            </a:r>
            <a:r>
              <a:rPr lang="zh-CN" altLang="en-US" sz="2000" b="1">
                <a:solidFill>
                  <a:srgbClr val="FF0066"/>
                </a:solidFill>
                <a:latin typeface="华文中宋" pitchFamily="2" charset="-122"/>
                <a:ea typeface="华文中宋" pitchFamily="2" charset="-122"/>
              </a:rPr>
              <a:t>“</a:t>
            </a:r>
            <a:r>
              <a:rPr lang="en-US" altLang="zh-CN" sz="2000" b="1">
                <a:solidFill>
                  <a:srgbClr val="FF0066"/>
                </a:solidFill>
                <a:latin typeface="华文中宋" pitchFamily="2" charset="-122"/>
                <a:ea typeface="华文中宋" pitchFamily="2" charset="-122"/>
              </a:rPr>
              <a:t>GH</a:t>
            </a:r>
            <a:r>
              <a:rPr lang="en-US" altLang="en-US" sz="2000" b="1">
                <a:solidFill>
                  <a:srgbClr val="FF0066"/>
                </a:solidFill>
                <a:latin typeface="华文中宋" pitchFamily="2" charset="-122"/>
                <a:ea typeface="华文中宋" pitchFamily="2" charset="-122"/>
              </a:rPr>
              <a:t>＋ </a:t>
            </a:r>
            <a:r>
              <a:rPr lang="en-US" altLang="zh-CN" sz="2000" b="1">
                <a:solidFill>
                  <a:srgbClr val="FF0066"/>
                </a:solidFill>
                <a:latin typeface="华文中宋" pitchFamily="2" charset="-122"/>
                <a:ea typeface="华文中宋" pitchFamily="2" charset="-122"/>
              </a:rPr>
              <a:t>4</a:t>
            </a:r>
            <a:r>
              <a:rPr lang="zh-CN" altLang="en-US" sz="2000" b="1">
                <a:solidFill>
                  <a:srgbClr val="FF0066"/>
                </a:solidFill>
                <a:latin typeface="华文中宋" pitchFamily="2" charset="-122"/>
                <a:ea typeface="华文中宋" pitchFamily="2" charset="-122"/>
              </a:rPr>
              <a:t>位阿拉伯数字”</a:t>
            </a:r>
            <a:r>
              <a:rPr lang="zh-CN" altLang="en-US" sz="2400">
                <a:latin typeface="华文中宋" pitchFamily="2" charset="-122"/>
                <a:ea typeface="华文中宋" pitchFamily="2" charset="-122"/>
              </a:rPr>
              <a:t> </a:t>
            </a:r>
          </a:p>
          <a:p>
            <a:pPr eaLnBrk="1" hangingPunct="1">
              <a:lnSpc>
                <a:spcPct val="115000"/>
              </a:lnSpc>
            </a:pPr>
            <a:r>
              <a:rPr lang="zh-CN" altLang="en-US" sz="2400">
                <a:latin typeface="华文中宋" pitchFamily="2" charset="-122"/>
                <a:ea typeface="华文中宋" pitchFamily="2" charset="-122"/>
              </a:rPr>
              <a:t>         </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G”</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H”</a:t>
            </a:r>
            <a:r>
              <a:rPr lang="zh-CN" altLang="en-US" sz="2000" b="1">
                <a:latin typeface="华文中宋" pitchFamily="2" charset="-122"/>
                <a:ea typeface="华文中宋" pitchFamily="2" charset="-122"/>
              </a:rPr>
              <a:t>分别为“高”、“合”汉语拼音的第一个字母</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GH”</a:t>
            </a:r>
            <a:r>
              <a:rPr lang="zh-CN" altLang="en-US" sz="2000" b="1">
                <a:latin typeface="华文中宋" pitchFamily="2" charset="-122"/>
                <a:ea typeface="华文中宋" pitchFamily="2" charset="-122"/>
              </a:rPr>
              <a:t>后的第一位数字为分类号：</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l</a:t>
            </a:r>
            <a:r>
              <a:rPr lang="zh-CN" altLang="en-US" sz="2000" b="1">
                <a:latin typeface="华文中宋" pitchFamily="2" charset="-122"/>
                <a:ea typeface="华文中宋" pitchFamily="2" charset="-122"/>
              </a:rPr>
              <a:t>和</a:t>
            </a:r>
            <a:r>
              <a:rPr lang="en-US" altLang="zh-CN" sz="2000" b="1">
                <a:latin typeface="华文中宋" pitchFamily="2" charset="-122"/>
                <a:ea typeface="华文中宋" pitchFamily="2" charset="-122"/>
              </a:rPr>
              <a:t>2——</a:t>
            </a:r>
            <a:r>
              <a:rPr lang="zh-CN" altLang="en-US" sz="2000" b="1">
                <a:latin typeface="华文中宋" pitchFamily="2" charset="-122"/>
                <a:ea typeface="华文中宋" pitchFamily="2" charset="-122"/>
              </a:rPr>
              <a:t>铁基或铁镍基高温合金</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3</a:t>
            </a:r>
            <a:r>
              <a:rPr lang="zh-CN" altLang="en-US" sz="2000" b="1">
                <a:latin typeface="华文中宋" pitchFamily="2" charset="-122"/>
                <a:ea typeface="华文中宋" pitchFamily="2" charset="-122"/>
              </a:rPr>
              <a:t>和</a:t>
            </a:r>
            <a:r>
              <a:rPr lang="en-US" altLang="zh-CN" sz="2000" b="1">
                <a:latin typeface="华文中宋" pitchFamily="2" charset="-122"/>
                <a:ea typeface="华文中宋" pitchFamily="2" charset="-122"/>
              </a:rPr>
              <a:t>4——</a:t>
            </a:r>
            <a:r>
              <a:rPr lang="zh-CN" altLang="en-US" sz="2000" b="1">
                <a:latin typeface="华文中宋" pitchFamily="2" charset="-122"/>
                <a:ea typeface="华文中宋" pitchFamily="2" charset="-122"/>
              </a:rPr>
              <a:t>镍基合金</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5</a:t>
            </a:r>
            <a:r>
              <a:rPr lang="zh-CN" altLang="en-US" sz="2000" b="1">
                <a:latin typeface="华文中宋" pitchFamily="2" charset="-122"/>
                <a:ea typeface="华文中宋" pitchFamily="2" charset="-122"/>
              </a:rPr>
              <a:t>和</a:t>
            </a:r>
            <a:r>
              <a:rPr lang="en-US" altLang="zh-CN" sz="2000" b="1">
                <a:latin typeface="华文中宋" pitchFamily="2" charset="-122"/>
                <a:ea typeface="华文中宋" pitchFamily="2" charset="-122"/>
              </a:rPr>
              <a:t>6——</a:t>
            </a:r>
            <a:r>
              <a:rPr lang="zh-CN" altLang="en-US" sz="2000" b="1">
                <a:latin typeface="华文中宋" pitchFamily="2" charset="-122"/>
                <a:ea typeface="华文中宋" pitchFamily="2" charset="-122"/>
              </a:rPr>
              <a:t>钴基合金</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1</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3</a:t>
            </a:r>
            <a:r>
              <a:rPr lang="zh-CN" altLang="en-US" sz="2000" b="1">
                <a:latin typeface="华文中宋" pitchFamily="2" charset="-122"/>
                <a:ea typeface="华文中宋" pitchFamily="2" charset="-122"/>
              </a:rPr>
              <a:t>和</a:t>
            </a:r>
            <a:r>
              <a:rPr lang="en-US" altLang="zh-CN" sz="2000" b="1">
                <a:latin typeface="华文中宋" pitchFamily="2" charset="-122"/>
                <a:ea typeface="华文中宋" pitchFamily="2" charset="-122"/>
              </a:rPr>
              <a:t>5——</a:t>
            </a:r>
            <a:r>
              <a:rPr lang="zh-CN" altLang="en-US" sz="2000" b="1">
                <a:latin typeface="华文中宋" pitchFamily="2" charset="-122"/>
                <a:ea typeface="华文中宋" pitchFamily="2" charset="-122"/>
              </a:rPr>
              <a:t>固溶强化型</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2</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4</a:t>
            </a:r>
            <a:r>
              <a:rPr lang="zh-CN" altLang="en-US" sz="2000" b="1">
                <a:latin typeface="华文中宋" pitchFamily="2" charset="-122"/>
                <a:ea typeface="华文中宋" pitchFamily="2" charset="-122"/>
              </a:rPr>
              <a:t>和</a:t>
            </a:r>
            <a:r>
              <a:rPr lang="en-US" altLang="zh-CN" sz="2000" b="1">
                <a:latin typeface="华文中宋" pitchFamily="2" charset="-122"/>
                <a:ea typeface="华文中宋" pitchFamily="2" charset="-122"/>
              </a:rPr>
              <a:t>6——</a:t>
            </a:r>
            <a:r>
              <a:rPr lang="zh-CN" altLang="en-US" sz="2000" b="1">
                <a:latin typeface="华文中宋" pitchFamily="2" charset="-122"/>
                <a:ea typeface="华文中宋" pitchFamily="2" charset="-122"/>
              </a:rPr>
              <a:t>时效沉淀强化型</a:t>
            </a:r>
          </a:p>
          <a:p>
            <a:pPr eaLnBrk="1" hangingPunct="1">
              <a:lnSpc>
                <a:spcPct val="115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GH”</a:t>
            </a:r>
            <a:r>
              <a:rPr lang="zh-CN" altLang="en-US" sz="2000" b="1">
                <a:latin typeface="华文中宋" pitchFamily="2" charset="-122"/>
                <a:ea typeface="华文中宋" pitchFamily="2" charset="-122"/>
              </a:rPr>
              <a:t>后的第</a:t>
            </a:r>
            <a:r>
              <a:rPr lang="en-US" altLang="zh-CN" sz="2000" b="1">
                <a:latin typeface="华文中宋" pitchFamily="2" charset="-122"/>
                <a:ea typeface="华文中宋" pitchFamily="2" charset="-122"/>
              </a:rPr>
              <a:t>2</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3</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4</a:t>
            </a:r>
            <a:r>
              <a:rPr lang="zh-CN" altLang="en-US" sz="2000" b="1">
                <a:latin typeface="华文中宋" pitchFamily="2" charset="-122"/>
                <a:ea typeface="华文中宋" pitchFamily="2" charset="-122"/>
              </a:rPr>
              <a:t>位数字则表示合金的编号。</a:t>
            </a:r>
          </a:p>
          <a:p>
            <a:pPr eaLnBrk="1" hangingPunct="1">
              <a:lnSpc>
                <a:spcPct val="115000"/>
              </a:lnSpc>
            </a:pPr>
            <a:r>
              <a:rPr lang="zh-CN" altLang="en-US" sz="2000" b="1">
                <a:latin typeface="华文中宋" pitchFamily="2" charset="-122"/>
                <a:ea typeface="华文中宋" pitchFamily="2" charset="-122"/>
              </a:rPr>
              <a:t>       如： </a:t>
            </a:r>
            <a:r>
              <a:rPr lang="en-US" altLang="zh-CN" sz="2000" b="1">
                <a:latin typeface="华文中宋" pitchFamily="2" charset="-122"/>
                <a:ea typeface="华文中宋" pitchFamily="2" charset="-122"/>
              </a:rPr>
              <a:t>GH4169</a:t>
            </a:r>
            <a:r>
              <a:rPr lang="zh-CN" altLang="en-US" sz="2000" b="1">
                <a:latin typeface="华文中宋" pitchFamily="2" charset="-122"/>
                <a:ea typeface="华文中宋" pitchFamily="2" charset="-122"/>
              </a:rPr>
              <a:t>。时效沉淀强化型镍基高温合金，编号</a:t>
            </a:r>
            <a:r>
              <a:rPr lang="en-US" altLang="zh-CN" sz="2000" b="1">
                <a:latin typeface="华文中宋" pitchFamily="2" charset="-122"/>
                <a:ea typeface="华文中宋" pitchFamily="2" charset="-122"/>
              </a:rPr>
              <a:t>169</a:t>
            </a:r>
          </a:p>
          <a:p>
            <a:pPr eaLnBrk="1" hangingPunct="1">
              <a:lnSpc>
                <a:spcPct val="125000"/>
              </a:lnSpc>
              <a:spcBef>
                <a:spcPct val="10000"/>
              </a:spcBef>
            </a:pPr>
            <a:r>
              <a:rPr lang="zh-CN" altLang="en-US" sz="2400" b="1">
                <a:solidFill>
                  <a:srgbClr val="0000CC"/>
                </a:solidFill>
                <a:latin typeface="华文中宋" pitchFamily="2" charset="-122"/>
                <a:ea typeface="华文中宋" pitchFamily="2" charset="-122"/>
              </a:rPr>
              <a:t>铸造高温合金</a:t>
            </a:r>
            <a:r>
              <a:rPr lang="zh-CN" altLang="en-US" sz="2400">
                <a:latin typeface="华文中宋" pitchFamily="2" charset="-122"/>
                <a:ea typeface="华文中宋" pitchFamily="2" charset="-122"/>
              </a:rPr>
              <a:t>：</a:t>
            </a:r>
            <a:r>
              <a:rPr lang="zh-CN" altLang="en-US" sz="2000" b="1">
                <a:solidFill>
                  <a:srgbClr val="FF0066"/>
                </a:solidFill>
                <a:latin typeface="华文中宋" pitchFamily="2" charset="-122"/>
                <a:ea typeface="华文中宋" pitchFamily="2" charset="-122"/>
              </a:rPr>
              <a:t>“</a:t>
            </a:r>
            <a:r>
              <a:rPr lang="en-US" altLang="zh-CN" sz="2000" b="1">
                <a:solidFill>
                  <a:srgbClr val="FF0066"/>
                </a:solidFill>
                <a:latin typeface="华文中宋" pitchFamily="2" charset="-122"/>
                <a:ea typeface="华文中宋" pitchFamily="2" charset="-122"/>
              </a:rPr>
              <a:t>K</a:t>
            </a:r>
            <a:r>
              <a:rPr lang="en-US" altLang="en-US" sz="2000" b="1">
                <a:solidFill>
                  <a:srgbClr val="FF0066"/>
                </a:solidFill>
                <a:latin typeface="华文中宋" pitchFamily="2" charset="-122"/>
                <a:ea typeface="华文中宋" pitchFamily="2" charset="-122"/>
              </a:rPr>
              <a:t>＋</a:t>
            </a:r>
            <a:r>
              <a:rPr lang="zh-CN" altLang="en-US" sz="2000" b="1">
                <a:solidFill>
                  <a:srgbClr val="FF0066"/>
                </a:solidFill>
                <a:latin typeface="华文中宋" pitchFamily="2" charset="-122"/>
                <a:ea typeface="华文中宋" pitchFamily="2" charset="-122"/>
              </a:rPr>
              <a:t> </a:t>
            </a:r>
            <a:r>
              <a:rPr lang="en-US" altLang="zh-CN" sz="2000" b="1">
                <a:solidFill>
                  <a:srgbClr val="FF0066"/>
                </a:solidFill>
                <a:latin typeface="华文中宋" pitchFamily="2" charset="-122"/>
                <a:ea typeface="华文中宋" pitchFamily="2" charset="-122"/>
              </a:rPr>
              <a:t>3</a:t>
            </a:r>
            <a:r>
              <a:rPr lang="zh-CN" altLang="en-US" sz="2000" b="1">
                <a:solidFill>
                  <a:srgbClr val="FF0066"/>
                </a:solidFill>
                <a:latin typeface="华文中宋" pitchFamily="2" charset="-122"/>
                <a:ea typeface="华文中宋" pitchFamily="2" charset="-122"/>
              </a:rPr>
              <a:t>位阿拉伯数字”</a:t>
            </a:r>
            <a:r>
              <a:rPr lang="zh-CN" altLang="en-US" sz="2000" b="1">
                <a:latin typeface="华文中宋" pitchFamily="2" charset="-122"/>
                <a:ea typeface="华文中宋" pitchFamily="2" charset="-122"/>
              </a:rPr>
              <a:t> 。</a:t>
            </a:r>
          </a:p>
          <a:p>
            <a:pPr eaLnBrk="1" hangingPunct="1">
              <a:lnSpc>
                <a:spcPct val="120000"/>
              </a:lnSpc>
            </a:pPr>
            <a:r>
              <a:rPr lang="zh-CN" altLang="en-US" sz="2400">
                <a:latin typeface="华文中宋" pitchFamily="2" charset="-122"/>
                <a:ea typeface="华文中宋" pitchFamily="2" charset="-122"/>
              </a:rPr>
              <a:t>          </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K”</a:t>
            </a:r>
            <a:r>
              <a:rPr lang="zh-CN" altLang="en-US" sz="2000" b="1">
                <a:latin typeface="华文中宋" pitchFamily="2" charset="-122"/>
                <a:ea typeface="华文中宋" pitchFamily="2" charset="-122"/>
              </a:rPr>
              <a:t>后第</a:t>
            </a:r>
            <a:r>
              <a:rPr lang="en-US" altLang="zh-CN" sz="2000" b="1">
                <a:latin typeface="华文中宋" pitchFamily="2" charset="-122"/>
                <a:ea typeface="华文中宋" pitchFamily="2" charset="-122"/>
              </a:rPr>
              <a:t>1</a:t>
            </a:r>
            <a:r>
              <a:rPr lang="zh-CN" altLang="en-US" sz="2000" b="1">
                <a:latin typeface="华文中宋" pitchFamily="2" charset="-122"/>
                <a:ea typeface="华文中宋" pitchFamily="2" charset="-122"/>
              </a:rPr>
              <a:t>位数字表示分类号，其含义与变形合金相同</a:t>
            </a:r>
          </a:p>
          <a:p>
            <a:pPr eaLnBrk="1" hangingPunct="1">
              <a:lnSpc>
                <a:spcPct val="120000"/>
              </a:lnSpc>
            </a:pPr>
            <a:r>
              <a:rPr lang="zh-CN" altLang="en-US" sz="2000" b="1">
                <a:latin typeface="华文中宋" pitchFamily="2" charset="-122"/>
                <a:ea typeface="华文中宋" pitchFamily="2" charset="-122"/>
              </a:rPr>
              <a:t>                    </a:t>
            </a:r>
            <a:r>
              <a:rPr lang="en-US" altLang="zh-CN" sz="2000" b="1">
                <a:latin typeface="华文中宋" pitchFamily="2" charset="-122"/>
                <a:ea typeface="华文中宋" pitchFamily="2" charset="-122"/>
              </a:rPr>
              <a:t>2</a:t>
            </a:r>
            <a:r>
              <a:rPr lang="zh-CN" altLang="en-US" sz="2000" b="1">
                <a:latin typeface="华文中宋" pitchFamily="2" charset="-122"/>
                <a:ea typeface="华文中宋" pitchFamily="2" charset="-122"/>
              </a:rPr>
              <a:t>、</a:t>
            </a:r>
            <a:r>
              <a:rPr lang="en-US" altLang="zh-CN" sz="2000" b="1">
                <a:latin typeface="华文中宋" pitchFamily="2" charset="-122"/>
                <a:ea typeface="华文中宋" pitchFamily="2" charset="-122"/>
              </a:rPr>
              <a:t>3</a:t>
            </a:r>
            <a:r>
              <a:rPr lang="zh-CN" altLang="en-US" sz="2000" b="1">
                <a:latin typeface="华文中宋" pitchFamily="2" charset="-122"/>
                <a:ea typeface="华文中宋" pitchFamily="2" charset="-122"/>
              </a:rPr>
              <a:t>位数字</a:t>
            </a:r>
            <a:r>
              <a:rPr lang="en-US" altLang="zh-CN" sz="2000" b="1">
                <a:latin typeface="华文中宋" pitchFamily="2" charset="-122"/>
                <a:ea typeface="华文中宋" pitchFamily="2" charset="-122"/>
              </a:rPr>
              <a:t>——</a:t>
            </a:r>
            <a:r>
              <a:rPr lang="zh-CN" altLang="en-US" sz="2000" b="1">
                <a:latin typeface="华文中宋" pitchFamily="2" charset="-122"/>
                <a:ea typeface="华文中宋" pitchFamily="2" charset="-122"/>
              </a:rPr>
              <a:t>合金编号。</a:t>
            </a:r>
          </a:p>
          <a:p>
            <a:pPr eaLnBrk="1" hangingPunct="1">
              <a:lnSpc>
                <a:spcPct val="120000"/>
              </a:lnSpc>
            </a:pPr>
            <a:r>
              <a:rPr lang="zh-CN" altLang="en-US" sz="2000" b="1">
                <a:latin typeface="华文中宋" pitchFamily="2" charset="-122"/>
                <a:ea typeface="华文中宋" pitchFamily="2" charset="-122"/>
              </a:rPr>
              <a:t>        如：</a:t>
            </a:r>
            <a:r>
              <a:rPr lang="en-US" altLang="zh-CN" sz="2000" b="1">
                <a:latin typeface="华文中宋" pitchFamily="2" charset="-122"/>
                <a:ea typeface="华文中宋" pitchFamily="2" charset="-122"/>
              </a:rPr>
              <a:t>K418</a:t>
            </a:r>
            <a:r>
              <a:rPr lang="zh-CN" altLang="en-US" sz="2000" b="1">
                <a:latin typeface="华文中宋" pitchFamily="2" charset="-122"/>
                <a:ea typeface="华文中宋" pitchFamily="2" charset="-122"/>
              </a:rPr>
              <a:t>。 时效沉淀强化型镍基铸造高温合金，编号</a:t>
            </a:r>
            <a:r>
              <a:rPr lang="en-US" altLang="zh-CN" sz="2000" b="1">
                <a:latin typeface="华文中宋" pitchFamily="2" charset="-122"/>
                <a:ea typeface="华文中宋" pitchFamily="2" charset="-122"/>
              </a:rPr>
              <a:t>18</a:t>
            </a:r>
          </a:p>
        </p:txBody>
      </p:sp>
      <p:sp>
        <p:nvSpPr>
          <p:cNvPr id="107525" name="Rectangle 5"/>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灯片编号占位符 1"/>
          <p:cNvSpPr>
            <a:spLocks noGrp="1"/>
          </p:cNvSpPr>
          <p:nvPr>
            <p:ph type="sldNum" sz="quarter" idx="12"/>
          </p:nvPr>
        </p:nvSpPr>
        <p:spPr/>
        <p:txBody>
          <a:bodyPr/>
          <a:lstStyle/>
          <a:p>
            <a:pPr>
              <a:defRPr/>
            </a:pPr>
            <a:fld id="{72BABA38-BC56-4BE6-9ECA-79FAE46BE4C4}" type="slidenum">
              <a:rPr lang="en-US" altLang="zh-CN"/>
              <a:pPr>
                <a:defRPr/>
              </a:pPr>
              <a:t>141</a:t>
            </a:fld>
            <a:endParaRPr lang="en-US" altLang="zh-CN"/>
          </a:p>
        </p:txBody>
      </p:sp>
      <p:sp>
        <p:nvSpPr>
          <p:cNvPr id="63491" name="Text Box 4"/>
          <p:cNvSpPr txBox="1">
            <a:spLocks noChangeArrowheads="1"/>
          </p:cNvSpPr>
          <p:nvPr/>
        </p:nvSpPr>
        <p:spPr bwMode="auto">
          <a:xfrm>
            <a:off x="755650" y="765175"/>
            <a:ext cx="795655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40000"/>
              </a:spcBef>
            </a:pPr>
            <a:r>
              <a:rPr lang="zh-CN" altLang="en-US" sz="2400" b="1">
                <a:solidFill>
                  <a:srgbClr val="0000CC"/>
                </a:solidFill>
                <a:latin typeface="华文中宋" pitchFamily="2" charset="-122"/>
                <a:ea typeface="华文中宋" pitchFamily="2" charset="-122"/>
              </a:rPr>
              <a:t>粉末高温合金</a:t>
            </a:r>
            <a:r>
              <a:rPr lang="zh-CN" altLang="en-US" sz="2400">
                <a:latin typeface="Times New Roman" pitchFamily="18" charset="0"/>
                <a:ea typeface="楷体_GB2312"/>
                <a:cs typeface="楷体_GB2312"/>
              </a:rPr>
              <a:t>：</a:t>
            </a:r>
            <a:r>
              <a:rPr lang="zh-CN" altLang="en-US" sz="2000" b="1">
                <a:solidFill>
                  <a:srgbClr val="FF0066"/>
                </a:solidFill>
                <a:latin typeface="华文中宋" pitchFamily="2" charset="-122"/>
                <a:ea typeface="华文中宋" pitchFamily="2" charset="-122"/>
              </a:rPr>
              <a:t>“</a:t>
            </a:r>
            <a:r>
              <a:rPr lang="en-US" altLang="zh-CN" sz="2000" b="1">
                <a:solidFill>
                  <a:srgbClr val="FF0066"/>
                </a:solidFill>
                <a:latin typeface="华文中宋" pitchFamily="2" charset="-122"/>
                <a:ea typeface="华文中宋" pitchFamily="2" charset="-122"/>
              </a:rPr>
              <a:t>FGH”</a:t>
            </a:r>
            <a:r>
              <a:rPr lang="zh-CN" altLang="en-US" sz="2000" b="1">
                <a:solidFill>
                  <a:srgbClr val="FF0066"/>
                </a:solidFill>
                <a:latin typeface="华文中宋" pitchFamily="2" charset="-122"/>
                <a:ea typeface="华文中宋" pitchFamily="2" charset="-122"/>
              </a:rPr>
              <a:t>后跟阿拉伯数字表示</a:t>
            </a:r>
          </a:p>
          <a:p>
            <a:pPr eaLnBrk="1" hangingPunct="1">
              <a:spcBef>
                <a:spcPct val="40000"/>
              </a:spcBef>
            </a:pPr>
            <a:r>
              <a:rPr lang="zh-CN" altLang="en-US" sz="2400" b="1">
                <a:solidFill>
                  <a:srgbClr val="0000CC"/>
                </a:solidFill>
                <a:latin typeface="华文中宋" pitchFamily="2" charset="-122"/>
                <a:ea typeface="华文中宋" pitchFamily="2" charset="-122"/>
              </a:rPr>
              <a:t>焊接用的高温合金丝</a:t>
            </a:r>
            <a:r>
              <a:rPr lang="zh-CN" altLang="en-US" sz="2400">
                <a:latin typeface="Times New Roman" pitchFamily="18" charset="0"/>
                <a:ea typeface="楷体_GB2312"/>
                <a:cs typeface="楷体_GB2312"/>
              </a:rPr>
              <a:t>：</a:t>
            </a:r>
            <a:r>
              <a:rPr lang="zh-CN" altLang="en-US" sz="2000" b="1">
                <a:solidFill>
                  <a:srgbClr val="FF0066"/>
                </a:solidFill>
                <a:latin typeface="华文中宋" pitchFamily="2" charset="-122"/>
                <a:ea typeface="华文中宋" pitchFamily="2" charset="-122"/>
              </a:rPr>
              <a:t>“</a:t>
            </a:r>
            <a:r>
              <a:rPr lang="en-US" altLang="zh-CN" sz="2000" b="1">
                <a:solidFill>
                  <a:srgbClr val="FF0066"/>
                </a:solidFill>
                <a:latin typeface="华文中宋" pitchFamily="2" charset="-122"/>
                <a:ea typeface="华文中宋" pitchFamily="2" charset="-122"/>
              </a:rPr>
              <a:t>HGH”</a:t>
            </a:r>
            <a:r>
              <a:rPr lang="zh-CN" altLang="en-US" sz="2000" b="1">
                <a:solidFill>
                  <a:srgbClr val="FF0066"/>
                </a:solidFill>
                <a:latin typeface="华文中宋" pitchFamily="2" charset="-122"/>
                <a:ea typeface="华文中宋" pitchFamily="2" charset="-122"/>
              </a:rPr>
              <a:t>后跟阿拉伯数字</a:t>
            </a:r>
          </a:p>
          <a:p>
            <a:pPr eaLnBrk="1" hangingPunct="1">
              <a:spcBef>
                <a:spcPct val="40000"/>
              </a:spcBef>
            </a:pPr>
            <a:r>
              <a:rPr lang="zh-CN" altLang="en-US" sz="2000" b="1">
                <a:solidFill>
                  <a:srgbClr val="FF0066"/>
                </a:solidFill>
                <a:latin typeface="华文中宋" pitchFamily="2" charset="-122"/>
                <a:ea typeface="华文中宋" pitchFamily="2" charset="-122"/>
              </a:rPr>
              <a:t>      </a:t>
            </a:r>
            <a:r>
              <a:rPr lang="en-US" altLang="zh-CN" sz="2000" b="1">
                <a:solidFill>
                  <a:srgbClr val="FF0066"/>
                </a:solidFill>
                <a:latin typeface="华文中宋" pitchFamily="2" charset="-122"/>
                <a:ea typeface="华文中宋" pitchFamily="2" charset="-122"/>
              </a:rPr>
              <a:t>MGH——</a:t>
            </a:r>
            <a:r>
              <a:rPr lang="zh-CN" altLang="en-US" sz="2000" b="1">
                <a:solidFill>
                  <a:srgbClr val="FF0066"/>
                </a:solidFill>
                <a:latin typeface="华文中宋" pitchFamily="2" charset="-122"/>
                <a:ea typeface="华文中宋" pitchFamily="2" charset="-122"/>
              </a:rPr>
              <a:t>机械合金化粉末高温合金</a:t>
            </a:r>
          </a:p>
          <a:p>
            <a:pPr eaLnBrk="1" hangingPunct="1">
              <a:spcBef>
                <a:spcPct val="40000"/>
              </a:spcBef>
            </a:pPr>
            <a:r>
              <a:rPr lang="zh-CN" altLang="en-US" sz="2000" b="1">
                <a:solidFill>
                  <a:srgbClr val="FF0066"/>
                </a:solidFill>
                <a:latin typeface="华文中宋" pitchFamily="2" charset="-122"/>
                <a:ea typeface="华文中宋" pitchFamily="2" charset="-122"/>
              </a:rPr>
              <a:t>      </a:t>
            </a:r>
            <a:r>
              <a:rPr lang="en-US" altLang="zh-CN" sz="2000" b="1">
                <a:solidFill>
                  <a:srgbClr val="FF0066"/>
                </a:solidFill>
                <a:latin typeface="华文中宋" pitchFamily="2" charset="-122"/>
                <a:ea typeface="华文中宋" pitchFamily="2" charset="-122"/>
              </a:rPr>
              <a:t>DK——</a:t>
            </a:r>
            <a:r>
              <a:rPr lang="zh-CN" altLang="en-US" sz="2000" b="1">
                <a:solidFill>
                  <a:srgbClr val="FF0066"/>
                </a:solidFill>
                <a:latin typeface="华文中宋" pitchFamily="2" charset="-122"/>
                <a:ea typeface="华文中宋" pitchFamily="2" charset="-122"/>
              </a:rPr>
              <a:t>定向凝固高温合金</a:t>
            </a:r>
          </a:p>
          <a:p>
            <a:pPr eaLnBrk="1" hangingPunct="1">
              <a:spcBef>
                <a:spcPct val="40000"/>
              </a:spcBef>
            </a:pPr>
            <a:r>
              <a:rPr lang="zh-CN" altLang="en-US" sz="2000" b="1">
                <a:solidFill>
                  <a:srgbClr val="FF0066"/>
                </a:solidFill>
                <a:latin typeface="华文中宋" pitchFamily="2" charset="-122"/>
                <a:ea typeface="华文中宋" pitchFamily="2" charset="-122"/>
              </a:rPr>
              <a:t>      </a:t>
            </a:r>
            <a:r>
              <a:rPr lang="en-US" altLang="zh-CN" sz="2000" b="1">
                <a:solidFill>
                  <a:srgbClr val="FF0066"/>
                </a:solidFill>
                <a:latin typeface="华文中宋" pitchFamily="2" charset="-122"/>
                <a:ea typeface="华文中宋" pitchFamily="2" charset="-122"/>
              </a:rPr>
              <a:t>DD——</a:t>
            </a:r>
            <a:r>
              <a:rPr lang="zh-CN" altLang="en-US" sz="2000" b="1">
                <a:solidFill>
                  <a:srgbClr val="FF0066"/>
                </a:solidFill>
                <a:latin typeface="华文中宋" pitchFamily="2" charset="-122"/>
                <a:ea typeface="华文中宋" pitchFamily="2" charset="-122"/>
              </a:rPr>
              <a:t>单晶铸造高温合金</a:t>
            </a:r>
          </a:p>
        </p:txBody>
      </p:sp>
      <p:sp>
        <p:nvSpPr>
          <p:cNvPr id="63492" name="Text Box 5"/>
          <p:cNvSpPr txBox="1">
            <a:spLocks noChangeArrowheads="1"/>
          </p:cNvSpPr>
          <p:nvPr/>
        </p:nvSpPr>
        <p:spPr bwMode="auto">
          <a:xfrm>
            <a:off x="611188" y="3068638"/>
            <a:ext cx="82819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70</a:t>
            </a:r>
            <a:r>
              <a:rPr lang="zh-CN" altLang="en-US" sz="2400">
                <a:latin typeface="Times New Roman" pitchFamily="18" charset="0"/>
                <a:ea typeface="华文中宋" pitchFamily="2" charset="-122"/>
              </a:rPr>
              <a:t>年代以前，我国高温合金牌号简单，变形高温合金只有</a:t>
            </a:r>
            <a:r>
              <a:rPr lang="en-US" altLang="zh-CN" sz="2400">
                <a:latin typeface="Times New Roman" pitchFamily="18" charset="0"/>
                <a:ea typeface="华文中宋" pitchFamily="2" charset="-122"/>
              </a:rPr>
              <a:t>3</a:t>
            </a:r>
            <a:r>
              <a:rPr lang="zh-CN" altLang="en-US" sz="2400">
                <a:latin typeface="Times New Roman" pitchFamily="18" charset="0"/>
                <a:ea typeface="华文中宋" pitchFamily="2" charset="-122"/>
              </a:rPr>
              <a:t>位数字编号，铸造高温合金只有</a:t>
            </a:r>
            <a:r>
              <a:rPr lang="en-US" altLang="zh-CN" sz="2400">
                <a:latin typeface="Times New Roman" pitchFamily="18" charset="0"/>
                <a:ea typeface="华文中宋" pitchFamily="2" charset="-122"/>
              </a:rPr>
              <a:t>2</a:t>
            </a:r>
            <a:r>
              <a:rPr lang="zh-CN" altLang="en-US" sz="2400">
                <a:latin typeface="Times New Roman" pitchFamily="18" charset="0"/>
                <a:ea typeface="华文中宋" pitchFamily="2" charset="-122"/>
              </a:rPr>
              <a:t>位数字编号，即省略了前缀后的表示基体类别和强化型类别的第一位数字，如“</a:t>
            </a:r>
            <a:r>
              <a:rPr lang="en-US" altLang="zh-CN" sz="2400">
                <a:latin typeface="Times New Roman" pitchFamily="18" charset="0"/>
                <a:ea typeface="华文中宋" pitchFamily="2" charset="-122"/>
              </a:rPr>
              <a:t>K17”</a:t>
            </a:r>
            <a:r>
              <a:rPr lang="zh-CN" altLang="en-US" sz="2400">
                <a:latin typeface="Times New Roman" pitchFamily="18" charset="0"/>
                <a:ea typeface="华文中宋" pitchFamily="2" charset="-122"/>
              </a:rPr>
              <a:t>，即现在的“</a:t>
            </a:r>
            <a:r>
              <a:rPr lang="en-US" altLang="zh-CN" sz="2400">
                <a:latin typeface="Times New Roman" pitchFamily="18" charset="0"/>
                <a:ea typeface="华文中宋" pitchFamily="2" charset="-122"/>
              </a:rPr>
              <a:t>K417”</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GH39”</a:t>
            </a:r>
            <a:r>
              <a:rPr lang="zh-CN" altLang="en-US" sz="2400">
                <a:latin typeface="Times New Roman" pitchFamily="18" charset="0"/>
                <a:ea typeface="华文中宋" pitchFamily="2" charset="-122"/>
              </a:rPr>
              <a:t>即为现在的“</a:t>
            </a:r>
            <a:r>
              <a:rPr lang="en-US" altLang="zh-CN" sz="2400">
                <a:latin typeface="Times New Roman" pitchFamily="18" charset="0"/>
                <a:ea typeface="华文中宋" pitchFamily="2" charset="-122"/>
              </a:rPr>
              <a:t>GH3039”</a:t>
            </a:r>
          </a:p>
        </p:txBody>
      </p:sp>
      <p:sp>
        <p:nvSpPr>
          <p:cNvPr id="108550"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灯片编号占位符 1"/>
          <p:cNvSpPr>
            <a:spLocks noGrp="1"/>
          </p:cNvSpPr>
          <p:nvPr>
            <p:ph type="sldNum" sz="quarter" idx="12"/>
          </p:nvPr>
        </p:nvSpPr>
        <p:spPr/>
        <p:txBody>
          <a:bodyPr/>
          <a:lstStyle/>
          <a:p>
            <a:pPr>
              <a:defRPr/>
            </a:pPr>
            <a:fld id="{1D5ED494-571D-46F5-8D44-29A7A3FA18C3}" type="slidenum">
              <a:rPr lang="en-US" altLang="zh-CN"/>
              <a:pPr>
                <a:defRPr/>
              </a:pPr>
              <a:t>142</a:t>
            </a:fld>
            <a:endParaRPr lang="en-US" altLang="zh-CN"/>
          </a:p>
        </p:txBody>
      </p:sp>
      <p:sp>
        <p:nvSpPr>
          <p:cNvPr id="64515" name="Rectangle 4"/>
          <p:cNvSpPr>
            <a:spLocks noChangeArrowheads="1"/>
          </p:cNvSpPr>
          <p:nvPr/>
        </p:nvSpPr>
        <p:spPr bwMode="auto">
          <a:xfrm>
            <a:off x="755650" y="765175"/>
            <a:ext cx="257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ea typeface="华文中宋" pitchFamily="2" charset="-122"/>
              </a:rPr>
              <a:t>3.</a:t>
            </a:r>
            <a:r>
              <a:rPr lang="zh-CN" altLang="en-US" sz="2400" b="1">
                <a:solidFill>
                  <a:srgbClr val="FF0000"/>
                </a:solidFill>
                <a:ea typeface="华文中宋" pitchFamily="2" charset="-122"/>
              </a:rPr>
              <a:t>高温合金的强化</a:t>
            </a:r>
          </a:p>
        </p:txBody>
      </p:sp>
      <p:sp>
        <p:nvSpPr>
          <p:cNvPr id="109573" name="Text Box 5"/>
          <p:cNvSpPr txBox="1">
            <a:spLocks noChangeArrowheads="1"/>
          </p:cNvSpPr>
          <p:nvPr/>
        </p:nvSpPr>
        <p:spPr bwMode="auto">
          <a:xfrm>
            <a:off x="755650" y="1189038"/>
            <a:ext cx="8208963"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华文中宋" pitchFamily="2" charset="-122"/>
                <a:ea typeface="华文中宋" pitchFamily="2" charset="-122"/>
              </a:rPr>
              <a:t>      </a:t>
            </a:r>
            <a:r>
              <a:rPr lang="zh-CN" altLang="en-US" sz="2400">
                <a:latin typeface="华文中宋" pitchFamily="2" charset="-122"/>
                <a:ea typeface="华文中宋" pitchFamily="2" charset="-122"/>
              </a:rPr>
              <a:t>镍基高温合金应用广泛，铁基高温合金和钴基高温合金也有一定的应用。所有高温合金都含有多种合金元素，有时多达几十种。这些合金元素将产生</a:t>
            </a:r>
            <a:r>
              <a:rPr lang="zh-CN" altLang="en-US" sz="2400" b="1">
                <a:solidFill>
                  <a:srgbClr val="FF0000"/>
                </a:solidFill>
                <a:latin typeface="华文中宋" pitchFamily="2" charset="-122"/>
                <a:ea typeface="华文中宋" pitchFamily="2" charset="-122"/>
              </a:rPr>
              <a:t>合金强化</a:t>
            </a:r>
            <a:r>
              <a:rPr lang="zh-CN" altLang="en-US" sz="2400">
                <a:latin typeface="华文中宋" pitchFamily="2" charset="-122"/>
                <a:ea typeface="华文中宋" pitchFamily="2" charset="-122"/>
              </a:rPr>
              <a:t>。</a:t>
            </a:r>
          </a:p>
          <a:p>
            <a:pPr eaLnBrk="1" hangingPunct="1">
              <a:lnSpc>
                <a:spcPct val="110000"/>
              </a:lnSpc>
              <a:spcBef>
                <a:spcPct val="30000"/>
              </a:spcBef>
            </a:pPr>
            <a:r>
              <a:rPr lang="zh-CN" altLang="en-US" sz="2400">
                <a:latin typeface="华文中宋" pitchFamily="2" charset="-122"/>
                <a:ea typeface="华文中宋" pitchFamily="2" charset="-122"/>
              </a:rPr>
              <a:t>      </a:t>
            </a:r>
            <a:r>
              <a:rPr lang="zh-CN" altLang="en-US" sz="2400" b="1">
                <a:solidFill>
                  <a:srgbClr val="FF0066"/>
                </a:solidFill>
                <a:latin typeface="楷体_GB2312"/>
                <a:ea typeface="楷体_GB2312"/>
                <a:cs typeface="楷体_GB2312"/>
              </a:rPr>
              <a:t>合金强化</a:t>
            </a:r>
            <a:r>
              <a:rPr lang="zh-CN" altLang="en-US" sz="2400" b="1">
                <a:latin typeface="楷体_GB2312"/>
                <a:ea typeface="楷体_GB2312"/>
                <a:cs typeface="楷体_GB2312"/>
              </a:rPr>
              <a:t>：加入的多种合金元素与基体元素</a:t>
            </a:r>
            <a:r>
              <a:rPr lang="en-US" altLang="zh-CN" sz="2400" b="1">
                <a:latin typeface="楷体_GB2312"/>
                <a:ea typeface="楷体_GB2312"/>
                <a:cs typeface="楷体_GB2312"/>
              </a:rPr>
              <a:t>(</a:t>
            </a:r>
            <a:r>
              <a:rPr lang="zh-CN" altLang="en-US" sz="2400" b="1">
                <a:latin typeface="楷体_GB2312"/>
                <a:ea typeface="楷体_GB2312"/>
                <a:cs typeface="楷体_GB2312"/>
              </a:rPr>
              <a:t>镍、铁或钴</a:t>
            </a:r>
            <a:r>
              <a:rPr lang="en-US" altLang="zh-CN" sz="2400" b="1">
                <a:latin typeface="楷体_GB2312"/>
                <a:ea typeface="楷体_GB2312"/>
                <a:cs typeface="楷体_GB2312"/>
              </a:rPr>
              <a:t>)</a:t>
            </a:r>
            <a:r>
              <a:rPr lang="zh-CN" altLang="en-US" sz="2400" b="1">
                <a:latin typeface="楷体_GB2312"/>
                <a:ea typeface="楷体_GB2312"/>
                <a:cs typeface="楷体_GB2312"/>
              </a:rPr>
              <a:t>产生作用，从而产生强化效应。</a:t>
            </a:r>
          </a:p>
          <a:p>
            <a:pPr eaLnBrk="1" hangingPunct="1">
              <a:lnSpc>
                <a:spcPct val="110000"/>
              </a:lnSpc>
              <a:spcBef>
                <a:spcPct val="5000"/>
              </a:spcBef>
            </a:pPr>
            <a:r>
              <a:rPr lang="zh-CN" altLang="en-US" sz="2400">
                <a:latin typeface="华文中宋" pitchFamily="2" charset="-122"/>
                <a:ea typeface="华文中宋" pitchFamily="2" charset="-122"/>
              </a:rPr>
              <a:t>            </a:t>
            </a:r>
            <a:r>
              <a:rPr lang="zh-CN" altLang="en-US" sz="2000" b="1">
                <a:solidFill>
                  <a:srgbClr val="FF0000"/>
                </a:solidFill>
                <a:latin typeface="楷体_GB2312"/>
                <a:ea typeface="楷体_GB2312"/>
                <a:cs typeface="楷体_GB2312"/>
              </a:rPr>
              <a:t>固溶强化</a:t>
            </a:r>
          </a:p>
          <a:p>
            <a:pPr eaLnBrk="1" hangingPunct="1">
              <a:lnSpc>
                <a:spcPct val="110000"/>
              </a:lnSpc>
              <a:spcBef>
                <a:spcPct val="5000"/>
              </a:spcBef>
            </a:pPr>
            <a:r>
              <a:rPr lang="zh-CN" altLang="en-US" sz="2000" b="1">
                <a:latin typeface="楷体_GB2312"/>
                <a:ea typeface="楷体_GB2312"/>
                <a:cs typeface="楷体_GB2312"/>
              </a:rPr>
              <a:t>         </a:t>
            </a:r>
            <a:r>
              <a:rPr lang="zh-CN" altLang="en-US" sz="2000" b="1">
                <a:solidFill>
                  <a:srgbClr val="FF0000"/>
                </a:solidFill>
                <a:latin typeface="楷体_GB2312"/>
                <a:ea typeface="楷体_GB2312"/>
                <a:cs typeface="楷体_GB2312"/>
              </a:rPr>
              <a:t>第二相强化</a:t>
            </a:r>
            <a:r>
              <a:rPr lang="en-US" altLang="zh-CN" sz="2000" b="1">
                <a:latin typeface="楷体_GB2312"/>
                <a:ea typeface="楷体_GB2312"/>
                <a:cs typeface="楷体_GB2312"/>
              </a:rPr>
              <a:t>(</a:t>
            </a:r>
            <a:r>
              <a:rPr lang="zh-CN" altLang="en-US" sz="2000" b="1">
                <a:latin typeface="楷体_GB2312"/>
                <a:ea typeface="楷体_GB2312"/>
                <a:cs typeface="楷体_GB2312"/>
              </a:rPr>
              <a:t>沉淀析出强化和弥散相强化</a:t>
            </a:r>
            <a:r>
              <a:rPr lang="en-US" altLang="zh-CN" sz="2000" b="1">
                <a:latin typeface="楷体_GB2312"/>
                <a:ea typeface="楷体_GB2312"/>
                <a:cs typeface="楷体_GB2312"/>
              </a:rPr>
              <a:t>)</a:t>
            </a:r>
          </a:p>
          <a:p>
            <a:pPr eaLnBrk="1" hangingPunct="1">
              <a:lnSpc>
                <a:spcPct val="110000"/>
              </a:lnSpc>
              <a:spcBef>
                <a:spcPct val="5000"/>
              </a:spcBef>
            </a:pPr>
            <a:r>
              <a:rPr lang="en-US" altLang="zh-CN" sz="2000" b="1">
                <a:latin typeface="楷体_GB2312"/>
                <a:ea typeface="楷体_GB2312"/>
                <a:cs typeface="楷体_GB2312"/>
              </a:rPr>
              <a:t>         </a:t>
            </a:r>
            <a:r>
              <a:rPr lang="zh-CN" altLang="en-US" sz="2000" b="1">
                <a:solidFill>
                  <a:srgbClr val="FF0000"/>
                </a:solidFill>
                <a:latin typeface="楷体_GB2312"/>
                <a:ea typeface="楷体_GB2312"/>
                <a:cs typeface="楷体_GB2312"/>
              </a:rPr>
              <a:t>晶界强化</a:t>
            </a:r>
          </a:p>
          <a:p>
            <a:pPr eaLnBrk="1" hangingPunct="1">
              <a:lnSpc>
                <a:spcPct val="120000"/>
              </a:lnSpc>
              <a:spcBef>
                <a:spcPct val="30000"/>
              </a:spcBef>
            </a:pPr>
            <a:r>
              <a:rPr lang="zh-CN" altLang="en-US" sz="2400" b="1">
                <a:latin typeface="楷体_GB2312"/>
                <a:ea typeface="楷体_GB2312"/>
                <a:cs typeface="楷体_GB2312"/>
              </a:rPr>
              <a:t>    </a:t>
            </a:r>
            <a:r>
              <a:rPr lang="zh-CN" altLang="en-US" sz="2400" b="1">
                <a:solidFill>
                  <a:srgbClr val="FF0066"/>
                </a:solidFill>
                <a:latin typeface="楷体_GB2312"/>
                <a:ea typeface="楷体_GB2312"/>
                <a:cs typeface="楷体_GB2312"/>
              </a:rPr>
              <a:t>工艺强化</a:t>
            </a:r>
            <a:r>
              <a:rPr lang="zh-CN" altLang="en-US" sz="2400" b="1">
                <a:latin typeface="楷体_GB2312"/>
                <a:ea typeface="楷体_GB2312"/>
                <a:cs typeface="楷体_GB2312"/>
              </a:rPr>
              <a:t>：采用新工艺，或者改善冶炼、凝固结晶、热加工、热处理及表面处理等环节从而改善合金组织结构而强化。</a:t>
            </a:r>
          </a:p>
        </p:txBody>
      </p:sp>
      <p:sp>
        <p:nvSpPr>
          <p:cNvPr id="109574" name="Rectangle 6"/>
          <p:cNvSpPr>
            <a:spLocks noChangeArrowheads="1"/>
          </p:cNvSpPr>
          <p:nvPr/>
        </p:nvSpPr>
        <p:spPr bwMode="auto">
          <a:xfrm>
            <a:off x="1258888" y="6165850"/>
            <a:ext cx="64817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66"/>
                </a:solidFill>
                <a:latin typeface="华文行楷" pitchFamily="2" charset="-122"/>
                <a:ea typeface="华文行楷" pitchFamily="2" charset="-122"/>
              </a:rPr>
              <a:t>    </a:t>
            </a:r>
            <a:r>
              <a:rPr lang="zh-CN" altLang="en-US" sz="2800" b="1">
                <a:solidFill>
                  <a:srgbClr val="FF0066"/>
                </a:solidFill>
                <a:latin typeface="华文行楷" pitchFamily="2" charset="-122"/>
                <a:ea typeface="华文行楷" pitchFamily="2" charset="-122"/>
              </a:rPr>
              <a:t>高温合金强化</a:t>
            </a:r>
            <a:r>
              <a:rPr lang="en-US" altLang="zh-CN" sz="2800" b="1">
                <a:solidFill>
                  <a:srgbClr val="FF0066"/>
                </a:solidFill>
                <a:latin typeface="华文行楷" pitchFamily="2" charset="-122"/>
                <a:ea typeface="华文行楷" pitchFamily="2" charset="-122"/>
              </a:rPr>
              <a:t>=</a:t>
            </a:r>
            <a:r>
              <a:rPr lang="zh-CN" altLang="en-US" sz="2800" b="1">
                <a:solidFill>
                  <a:srgbClr val="FF0066"/>
                </a:solidFill>
                <a:latin typeface="华文行楷" pitchFamily="2" charset="-122"/>
                <a:ea typeface="华文行楷" pitchFamily="2" charset="-122"/>
              </a:rPr>
              <a:t>合金强化</a:t>
            </a:r>
            <a:r>
              <a:rPr lang="en-US" altLang="zh-CN" sz="2800" b="1">
                <a:solidFill>
                  <a:srgbClr val="FF0066"/>
                </a:solidFill>
                <a:latin typeface="华文行楷" pitchFamily="2" charset="-122"/>
                <a:ea typeface="华文行楷" pitchFamily="2" charset="-122"/>
              </a:rPr>
              <a:t>+</a:t>
            </a:r>
            <a:r>
              <a:rPr lang="zh-CN" altLang="en-US" sz="2800" b="1">
                <a:solidFill>
                  <a:srgbClr val="FF0066"/>
                </a:solidFill>
                <a:latin typeface="华文行楷" pitchFamily="2" charset="-122"/>
                <a:ea typeface="华文行楷" pitchFamily="2" charset="-122"/>
              </a:rPr>
              <a:t>工艺强化</a:t>
            </a:r>
          </a:p>
        </p:txBody>
      </p:sp>
      <p:sp>
        <p:nvSpPr>
          <p:cNvPr id="109575" name="AutoShape 7"/>
          <p:cNvSpPr>
            <a:spLocks/>
          </p:cNvSpPr>
          <p:nvPr/>
        </p:nvSpPr>
        <p:spPr bwMode="auto">
          <a:xfrm>
            <a:off x="1806575" y="3703638"/>
            <a:ext cx="142875" cy="865187"/>
          </a:xfrm>
          <a:prstGeom prst="leftBrace">
            <a:avLst>
              <a:gd name="adj1" fmla="val 50463"/>
              <a:gd name="adj2" fmla="val 50000"/>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9576" name="Rectangle 8"/>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9573">
                                            <p:txEl>
                                              <p:pRg st="1" end="1"/>
                                            </p:txEl>
                                          </p:spTgt>
                                        </p:tgtEl>
                                        <p:attrNameLst>
                                          <p:attrName>style.visibility</p:attrName>
                                        </p:attrNameLst>
                                      </p:cBhvr>
                                      <p:to>
                                        <p:strVal val="visible"/>
                                      </p:to>
                                    </p:set>
                                    <p:animEffect transition="in" filter="randombar(horizontal)">
                                      <p:cBhvr>
                                        <p:cTn id="7" dur="500"/>
                                        <p:tgtEl>
                                          <p:spTgt spid="10957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9573">
                                            <p:txEl>
                                              <p:pRg st="2" end="2"/>
                                            </p:txEl>
                                          </p:spTgt>
                                        </p:tgtEl>
                                        <p:attrNameLst>
                                          <p:attrName>style.visibility</p:attrName>
                                        </p:attrNameLst>
                                      </p:cBhvr>
                                      <p:to>
                                        <p:strVal val="visible"/>
                                      </p:to>
                                    </p:set>
                                    <p:animEffect transition="in" filter="randombar(horizontal)">
                                      <p:cBhvr>
                                        <p:cTn id="10" dur="500"/>
                                        <p:tgtEl>
                                          <p:spTgt spid="10957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9573">
                                            <p:txEl>
                                              <p:pRg st="3" end="3"/>
                                            </p:txEl>
                                          </p:spTgt>
                                        </p:tgtEl>
                                        <p:attrNameLst>
                                          <p:attrName>style.visibility</p:attrName>
                                        </p:attrNameLst>
                                      </p:cBhvr>
                                      <p:to>
                                        <p:strVal val="visible"/>
                                      </p:to>
                                    </p:set>
                                    <p:animEffect transition="in" filter="randombar(horizontal)">
                                      <p:cBhvr>
                                        <p:cTn id="13" dur="500"/>
                                        <p:tgtEl>
                                          <p:spTgt spid="10957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09573">
                                            <p:txEl>
                                              <p:pRg st="4" end="4"/>
                                            </p:txEl>
                                          </p:spTgt>
                                        </p:tgtEl>
                                        <p:attrNameLst>
                                          <p:attrName>style.visibility</p:attrName>
                                        </p:attrNameLst>
                                      </p:cBhvr>
                                      <p:to>
                                        <p:strVal val="visible"/>
                                      </p:to>
                                    </p:set>
                                    <p:animEffect transition="in" filter="randombar(horizontal)">
                                      <p:cBhvr>
                                        <p:cTn id="16" dur="500"/>
                                        <p:tgtEl>
                                          <p:spTgt spid="10957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9575"/>
                                        </p:tgtEl>
                                        <p:attrNameLst>
                                          <p:attrName>style.visibility</p:attrName>
                                        </p:attrNameLst>
                                      </p:cBhvr>
                                      <p:to>
                                        <p:strVal val="visible"/>
                                      </p:to>
                                    </p:set>
                                    <p:anim calcmode="lin" valueType="num">
                                      <p:cBhvr>
                                        <p:cTn id="21" dur="1000" fill="hold"/>
                                        <p:tgtEl>
                                          <p:spTgt spid="109575"/>
                                        </p:tgtEl>
                                        <p:attrNameLst>
                                          <p:attrName>ppt_w</p:attrName>
                                        </p:attrNameLst>
                                      </p:cBhvr>
                                      <p:tavLst>
                                        <p:tav tm="0">
                                          <p:val>
                                            <p:strVal val="#ppt_w*0.70"/>
                                          </p:val>
                                        </p:tav>
                                        <p:tav tm="100000">
                                          <p:val>
                                            <p:strVal val="#ppt_w"/>
                                          </p:val>
                                        </p:tav>
                                      </p:tavLst>
                                    </p:anim>
                                    <p:anim calcmode="lin" valueType="num">
                                      <p:cBhvr>
                                        <p:cTn id="22" dur="1000" fill="hold"/>
                                        <p:tgtEl>
                                          <p:spTgt spid="109575"/>
                                        </p:tgtEl>
                                        <p:attrNameLst>
                                          <p:attrName>ppt_h</p:attrName>
                                        </p:attrNameLst>
                                      </p:cBhvr>
                                      <p:tavLst>
                                        <p:tav tm="0">
                                          <p:val>
                                            <p:strVal val="#ppt_h"/>
                                          </p:val>
                                        </p:tav>
                                        <p:tav tm="100000">
                                          <p:val>
                                            <p:strVal val="#ppt_h"/>
                                          </p:val>
                                        </p:tav>
                                      </p:tavLst>
                                    </p:anim>
                                    <p:animEffect transition="in" filter="fade">
                                      <p:cBhvr>
                                        <p:cTn id="23" dur="1000"/>
                                        <p:tgtEl>
                                          <p:spTgt spid="10957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109573">
                                            <p:txEl>
                                              <p:pRg st="5" end="5"/>
                                            </p:txEl>
                                          </p:spTgt>
                                        </p:tgtEl>
                                        <p:attrNameLst>
                                          <p:attrName>style.visibility</p:attrName>
                                        </p:attrNameLst>
                                      </p:cBhvr>
                                      <p:to>
                                        <p:strVal val="visible"/>
                                      </p:to>
                                    </p:set>
                                    <p:animEffect transition="in" filter="randombar(horizontal)">
                                      <p:cBhvr>
                                        <p:cTn id="28" dur="500"/>
                                        <p:tgtEl>
                                          <p:spTgt spid="109573">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09574"/>
                                        </p:tgtEl>
                                        <p:attrNameLst>
                                          <p:attrName>style.visibility</p:attrName>
                                        </p:attrNameLst>
                                      </p:cBhvr>
                                      <p:to>
                                        <p:strVal val="visible"/>
                                      </p:to>
                                    </p:set>
                                    <p:anim calcmode="discrete" valueType="clr">
                                      <p:cBhvr override="childStyle">
                                        <p:cTn id="33" dur="80"/>
                                        <p:tgtEl>
                                          <p:spTgt spid="109574"/>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9574"/>
                                        </p:tgtEl>
                                        <p:attrNameLst>
                                          <p:attrName>fillcolor</p:attrName>
                                        </p:attrNameLst>
                                      </p:cBhvr>
                                      <p:tavLst>
                                        <p:tav tm="0">
                                          <p:val>
                                            <p:clrVal>
                                              <a:schemeClr val="accent2"/>
                                            </p:clrVal>
                                          </p:val>
                                        </p:tav>
                                        <p:tav tm="50000">
                                          <p:val>
                                            <p:clrVal>
                                              <a:schemeClr val="hlink"/>
                                            </p:clrVal>
                                          </p:val>
                                        </p:tav>
                                      </p:tavLst>
                                    </p:anim>
                                    <p:set>
                                      <p:cBhvr>
                                        <p:cTn id="35" dur="80"/>
                                        <p:tgtEl>
                                          <p:spTgt spid="1095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p:bldP spid="109575"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灯片编号占位符 1"/>
          <p:cNvSpPr>
            <a:spLocks noGrp="1"/>
          </p:cNvSpPr>
          <p:nvPr>
            <p:ph type="sldNum" sz="quarter" idx="12"/>
          </p:nvPr>
        </p:nvSpPr>
        <p:spPr/>
        <p:txBody>
          <a:bodyPr/>
          <a:lstStyle/>
          <a:p>
            <a:pPr>
              <a:defRPr/>
            </a:pPr>
            <a:fld id="{504D738B-111C-4335-A05C-BD25C05A6DF6}" type="slidenum">
              <a:rPr lang="en-US" altLang="zh-CN"/>
              <a:pPr>
                <a:defRPr/>
              </a:pPr>
              <a:t>143</a:t>
            </a:fld>
            <a:endParaRPr lang="en-US" altLang="zh-CN"/>
          </a:p>
        </p:txBody>
      </p:sp>
      <p:sp>
        <p:nvSpPr>
          <p:cNvPr id="65539" name="Rectangle 4"/>
          <p:cNvSpPr>
            <a:spLocks noChangeArrowheads="1"/>
          </p:cNvSpPr>
          <p:nvPr/>
        </p:nvSpPr>
        <p:spPr bwMode="auto">
          <a:xfrm>
            <a:off x="755650" y="765175"/>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Times New Roman" pitchFamily="18" charset="0"/>
                <a:ea typeface="华文中宋" pitchFamily="2" charset="-122"/>
              </a:rPr>
              <a:t>4.</a:t>
            </a:r>
            <a:r>
              <a:rPr lang="zh-CN" altLang="en-US" sz="2400" b="1">
                <a:solidFill>
                  <a:srgbClr val="FF0000"/>
                </a:solidFill>
                <a:ea typeface="华文中宋" pitchFamily="2" charset="-122"/>
              </a:rPr>
              <a:t>高温合金的用途</a:t>
            </a:r>
            <a:r>
              <a:rPr lang="zh-CN" altLang="en-US"/>
              <a:t> </a:t>
            </a:r>
          </a:p>
        </p:txBody>
      </p:sp>
      <p:sp>
        <p:nvSpPr>
          <p:cNvPr id="65540" name="Text Box 5"/>
          <p:cNvSpPr txBox="1">
            <a:spLocks noChangeArrowheads="1"/>
          </p:cNvSpPr>
          <p:nvPr/>
        </p:nvSpPr>
        <p:spPr bwMode="auto">
          <a:xfrm>
            <a:off x="827088" y="1196975"/>
            <a:ext cx="79216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zh-CN" altLang="en-US" sz="2400" b="1">
                <a:solidFill>
                  <a:srgbClr val="0000CC"/>
                </a:solidFill>
                <a:latin typeface="Times New Roman" pitchFamily="18" charset="0"/>
                <a:ea typeface="华文中宋" pitchFamily="2" charset="-122"/>
              </a:rPr>
              <a:t>主要应用领域</a:t>
            </a:r>
            <a:r>
              <a:rPr lang="zh-CN" altLang="en-US" sz="2400">
                <a:latin typeface="Times New Roman" pitchFamily="18" charset="0"/>
                <a:ea typeface="华文中宋" pitchFamily="2" charset="-122"/>
              </a:rPr>
              <a:t> </a:t>
            </a:r>
          </a:p>
          <a:p>
            <a:pPr eaLnBrk="1" hangingPunct="1">
              <a:lnSpc>
                <a:spcPct val="125000"/>
              </a:lnSpc>
            </a:pPr>
            <a:r>
              <a:rPr lang="zh-CN" altLang="en-US" sz="2400">
                <a:latin typeface="Times New Roman" pitchFamily="18" charset="0"/>
                <a:ea typeface="华文中宋" pitchFamily="2" charset="-122"/>
              </a:rPr>
              <a:t>        航空、航天、核工业、能源动力、交通运输、石油化工、冶金等 。</a:t>
            </a:r>
          </a:p>
          <a:p>
            <a:pPr eaLnBrk="1" hangingPunct="1">
              <a:lnSpc>
                <a:spcPct val="125000"/>
              </a:lnSpc>
              <a:spcBef>
                <a:spcPct val="20000"/>
              </a:spcBef>
            </a:pPr>
            <a:r>
              <a:rPr lang="zh-CN" altLang="en-US" sz="2400">
                <a:ea typeface="楷体_GB2312"/>
                <a:cs typeface="楷体_GB2312"/>
              </a:rPr>
              <a:t>       </a:t>
            </a:r>
            <a:r>
              <a:rPr lang="zh-CN" altLang="en-US" sz="2400" b="1">
                <a:ea typeface="楷体_GB2312"/>
                <a:cs typeface="楷体_GB2312"/>
              </a:rPr>
              <a:t>高温合金中一部分主要仍然利用高温合金的高温高强度特性，而另有一大部分则主要是开发和应用高温合金的高温耐磨和耐腐蚀性能。</a:t>
            </a:r>
            <a:endParaRPr lang="zh-CN" altLang="en-US" sz="2400" b="1">
              <a:latin typeface="Times New Roman" pitchFamily="18" charset="0"/>
              <a:ea typeface="楷体_GB2312"/>
              <a:cs typeface="楷体_GB2312"/>
            </a:endParaRPr>
          </a:p>
          <a:p>
            <a:pPr eaLnBrk="1" hangingPunct="1">
              <a:lnSpc>
                <a:spcPct val="125000"/>
              </a:lnSpc>
              <a:spcBef>
                <a:spcPct val="20000"/>
              </a:spcBef>
            </a:pPr>
            <a:r>
              <a:rPr lang="zh-CN" altLang="en-US">
                <a:solidFill>
                  <a:srgbClr val="FF0066"/>
                </a:solidFill>
              </a:rPr>
              <a:t>●</a:t>
            </a:r>
            <a:r>
              <a:rPr lang="zh-CN" altLang="en-US" sz="2400" b="1">
                <a:solidFill>
                  <a:srgbClr val="0000CC"/>
                </a:solidFill>
                <a:latin typeface="Times New Roman" pitchFamily="18" charset="0"/>
                <a:ea typeface="楷体_GB2312"/>
                <a:cs typeface="楷体_GB2312"/>
              </a:rPr>
              <a:t>航空上的应用</a:t>
            </a:r>
            <a:r>
              <a:rPr lang="zh-CN" altLang="en-US" sz="2400" b="1">
                <a:solidFill>
                  <a:srgbClr val="0000CC"/>
                </a:solidFill>
                <a:latin typeface="Times New Roman" pitchFamily="18" charset="0"/>
                <a:ea typeface="华文中宋" pitchFamily="2" charset="-122"/>
              </a:rPr>
              <a:t>：</a:t>
            </a:r>
            <a:r>
              <a:rPr lang="zh-CN" altLang="en-US" sz="2400">
                <a:latin typeface="Times New Roman" pitchFamily="18" charset="0"/>
                <a:ea typeface="华文中宋" pitchFamily="2" charset="-122"/>
              </a:rPr>
              <a:t> </a:t>
            </a:r>
          </a:p>
          <a:p>
            <a:pPr eaLnBrk="1" hangingPunct="1">
              <a:lnSpc>
                <a:spcPct val="125000"/>
              </a:lnSpc>
            </a:pPr>
            <a:r>
              <a:rPr lang="zh-CN" altLang="en-US" sz="2400">
                <a:latin typeface="Times New Roman" pitchFamily="18" charset="0"/>
                <a:ea typeface="华文中宋" pitchFamily="2" charset="-122"/>
              </a:rPr>
              <a:t>        现代航空发动机中用量占发动机总量的</a:t>
            </a:r>
            <a:r>
              <a:rPr lang="en-US" altLang="zh-CN" sz="2400">
                <a:latin typeface="Times New Roman" pitchFamily="18" charset="0"/>
                <a:ea typeface="华文中宋" pitchFamily="2" charset="-122"/>
              </a:rPr>
              <a:t>40</a:t>
            </a:r>
            <a:r>
              <a:rPr lang="zh-CN" altLang="en-US" sz="2400">
                <a:latin typeface="Times New Roman" pitchFamily="18" charset="0"/>
                <a:ea typeface="华文中宋" pitchFamily="2" charset="-122"/>
              </a:rPr>
              <a:t>％～</a:t>
            </a:r>
            <a:r>
              <a:rPr lang="en-US" altLang="zh-CN" sz="2400">
                <a:latin typeface="Times New Roman" pitchFamily="18" charset="0"/>
                <a:ea typeface="华文中宋" pitchFamily="2" charset="-122"/>
              </a:rPr>
              <a:t>60</a:t>
            </a:r>
            <a:r>
              <a:rPr lang="zh-CN" altLang="en-US" sz="2400">
                <a:latin typeface="Times New Roman" pitchFamily="18" charset="0"/>
                <a:ea typeface="华文中宋" pitchFamily="2" charset="-122"/>
              </a:rPr>
              <a:t>％，主要用于</a:t>
            </a:r>
            <a:r>
              <a:rPr lang="zh-CN" altLang="en-US" sz="2400" b="1">
                <a:solidFill>
                  <a:srgbClr val="FF0066"/>
                </a:solidFill>
                <a:latin typeface="Times New Roman" pitchFamily="18" charset="0"/>
                <a:ea typeface="华文中宋" pitchFamily="2" charset="-122"/>
              </a:rPr>
              <a:t>四大热端部件</a:t>
            </a:r>
            <a:r>
              <a:rPr lang="zh-CN" altLang="en-US" sz="2400">
                <a:latin typeface="Times New Roman" pitchFamily="18" charset="0"/>
                <a:ea typeface="华文中宋" pitchFamily="2" charset="-122"/>
              </a:rPr>
              <a:t>：</a:t>
            </a:r>
            <a:r>
              <a:rPr lang="zh-CN" altLang="en-US" sz="2400" b="1">
                <a:solidFill>
                  <a:srgbClr val="0000CC"/>
                </a:solidFill>
                <a:latin typeface="Times New Roman" pitchFamily="18" charset="0"/>
                <a:ea typeface="华文中宋" pitchFamily="2" charset="-122"/>
              </a:rPr>
              <a:t>导向器</a:t>
            </a:r>
            <a:r>
              <a:rPr lang="zh-CN" altLang="en-US" sz="2400">
                <a:latin typeface="Times New Roman" pitchFamily="18" charset="0"/>
                <a:ea typeface="华文中宋" pitchFamily="2" charset="-122"/>
              </a:rPr>
              <a:t>、</a:t>
            </a:r>
            <a:r>
              <a:rPr lang="zh-CN" altLang="en-US" sz="2400" b="1">
                <a:solidFill>
                  <a:srgbClr val="0000CC"/>
                </a:solidFill>
                <a:latin typeface="Times New Roman" pitchFamily="18" charset="0"/>
                <a:ea typeface="华文中宋" pitchFamily="2" charset="-122"/>
              </a:rPr>
              <a:t>涡轮叶片</a:t>
            </a:r>
            <a:r>
              <a:rPr lang="zh-CN" altLang="en-US" sz="2400">
                <a:latin typeface="Times New Roman" pitchFamily="18" charset="0"/>
                <a:ea typeface="华文中宋" pitchFamily="2" charset="-122"/>
              </a:rPr>
              <a:t>、</a:t>
            </a:r>
            <a:r>
              <a:rPr lang="zh-CN" altLang="en-US" sz="2400" b="1">
                <a:solidFill>
                  <a:srgbClr val="0000CC"/>
                </a:solidFill>
                <a:latin typeface="Times New Roman" pitchFamily="18" charset="0"/>
                <a:ea typeface="华文中宋" pitchFamily="2" charset="-122"/>
              </a:rPr>
              <a:t>涡轮盘</a:t>
            </a:r>
            <a:r>
              <a:rPr lang="zh-CN" altLang="en-US" sz="2400">
                <a:latin typeface="Times New Roman" pitchFamily="18" charset="0"/>
                <a:ea typeface="华文中宋" pitchFamily="2" charset="-122"/>
              </a:rPr>
              <a:t>和</a:t>
            </a:r>
            <a:r>
              <a:rPr lang="zh-CN" altLang="en-US" sz="2400" b="1">
                <a:solidFill>
                  <a:srgbClr val="0000CC"/>
                </a:solidFill>
                <a:latin typeface="Times New Roman" pitchFamily="18" charset="0"/>
                <a:ea typeface="华文中宋" pitchFamily="2" charset="-122"/>
              </a:rPr>
              <a:t>燃烧室</a:t>
            </a:r>
            <a:r>
              <a:rPr lang="zh-CN" altLang="en-US" sz="2400">
                <a:latin typeface="Times New Roman" pitchFamily="18" charset="0"/>
                <a:ea typeface="华文中宋" pitchFamily="2" charset="-122"/>
              </a:rPr>
              <a:t>。</a:t>
            </a:r>
          </a:p>
        </p:txBody>
      </p:sp>
      <p:sp>
        <p:nvSpPr>
          <p:cNvPr id="65541" name="Text Box 6"/>
          <p:cNvSpPr txBox="1">
            <a:spLocks noChangeArrowheads="1"/>
          </p:cNvSpPr>
          <p:nvPr/>
        </p:nvSpPr>
        <p:spPr bwMode="auto">
          <a:xfrm>
            <a:off x="755650" y="5995988"/>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solidFill>
                  <a:srgbClr val="FF0066"/>
                </a:solidFill>
              </a:rPr>
              <a:t>●</a:t>
            </a:r>
            <a:r>
              <a:rPr lang="zh-CN" altLang="en-US" sz="2400" b="1">
                <a:solidFill>
                  <a:srgbClr val="0000CC"/>
                </a:solidFill>
                <a:latin typeface="Times New Roman" pitchFamily="18" charset="0"/>
                <a:ea typeface="楷体_GB2312"/>
                <a:cs typeface="楷体_GB2312"/>
              </a:rPr>
              <a:t>火箭发动机及燃气轮机高温热端部件。</a:t>
            </a:r>
          </a:p>
        </p:txBody>
      </p:sp>
      <p:sp>
        <p:nvSpPr>
          <p:cNvPr id="88071" name="Rectangle 7"/>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高温合金</a:t>
            </a:r>
          </a:p>
        </p:txBody>
      </p:sp>
      <p:pic>
        <p:nvPicPr>
          <p:cNvPr id="65543" name="Picture 9" descr="20110825161509416"/>
          <p:cNvPicPr>
            <a:picLocks noChangeAspect="1" noChangeArrowheads="1"/>
          </p:cNvPicPr>
          <p:nvPr/>
        </p:nvPicPr>
        <p:blipFill>
          <a:blip r:embed="rId2">
            <a:extLst>
              <a:ext uri="{28A0092B-C50C-407E-A947-70E740481C1C}">
                <a14:useLocalDpi xmlns:a14="http://schemas.microsoft.com/office/drawing/2010/main" val="0"/>
              </a:ext>
            </a:extLst>
          </a:blip>
          <a:srcRect l="2061" t="16512" r="2420" b="29335"/>
          <a:stretch>
            <a:fillRect/>
          </a:stretch>
        </p:blipFill>
        <p:spPr bwMode="auto">
          <a:xfrm>
            <a:off x="5520182" y="0"/>
            <a:ext cx="3623818"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灯片编号占位符 1"/>
          <p:cNvSpPr>
            <a:spLocks noGrp="1"/>
          </p:cNvSpPr>
          <p:nvPr>
            <p:ph type="sldNum" sz="quarter" idx="12"/>
          </p:nvPr>
        </p:nvSpPr>
        <p:spPr/>
        <p:txBody>
          <a:bodyPr/>
          <a:lstStyle/>
          <a:p>
            <a:pPr>
              <a:defRPr/>
            </a:pPr>
            <a:fld id="{86CEC90C-6EF4-4577-A874-F6A55D827866}" type="slidenum">
              <a:rPr lang="en-US" altLang="zh-CN"/>
              <a:pPr>
                <a:defRPr/>
              </a:pPr>
              <a:t>144</a:t>
            </a:fld>
            <a:endParaRPr lang="en-US" altLang="zh-CN"/>
          </a:p>
        </p:txBody>
      </p:sp>
      <p:sp>
        <p:nvSpPr>
          <p:cNvPr id="114692" name="Rectangle 4"/>
          <p:cNvSpPr>
            <a:spLocks noChangeArrowheads="1"/>
          </p:cNvSpPr>
          <p:nvPr/>
        </p:nvSpPr>
        <p:spPr bwMode="auto">
          <a:xfrm>
            <a:off x="684213" y="765175"/>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sp>
        <p:nvSpPr>
          <p:cNvPr id="66564" name="Text Box 6"/>
          <p:cNvSpPr txBox="1">
            <a:spLocks noChangeArrowheads="1"/>
          </p:cNvSpPr>
          <p:nvPr/>
        </p:nvSpPr>
        <p:spPr bwMode="auto">
          <a:xfrm>
            <a:off x="900113" y="1196975"/>
            <a:ext cx="79930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50000"/>
              </a:spcBef>
            </a:pPr>
            <a:r>
              <a:rPr lang="en-US" altLang="zh-CN" sz="2400">
                <a:latin typeface="Times New Roman" pitchFamily="18" charset="0"/>
                <a:ea typeface="华文中宋" pitchFamily="2" charset="-122"/>
              </a:rPr>
              <a:t>        </a:t>
            </a:r>
            <a:r>
              <a:rPr lang="zh-CN" altLang="en-US" sz="2400" b="1">
                <a:solidFill>
                  <a:srgbClr val="FF3399"/>
                </a:solidFill>
                <a:latin typeface="Times New Roman" pitchFamily="18" charset="0"/>
                <a:ea typeface="华文中宋" pitchFamily="2" charset="-122"/>
              </a:rPr>
              <a:t>轻质高性能</a:t>
            </a:r>
            <a:r>
              <a:rPr lang="zh-CN" altLang="en-US" sz="2400">
                <a:latin typeface="Times New Roman" pitchFamily="18" charset="0"/>
                <a:ea typeface="华文中宋" pitchFamily="2" charset="-122"/>
              </a:rPr>
              <a:t>镁合金因具有系列优良性能和资源优势而被称为“</a:t>
            </a:r>
            <a:r>
              <a:rPr lang="en-US" altLang="zh-CN" sz="2400">
                <a:latin typeface="Times New Roman" pitchFamily="18" charset="0"/>
                <a:ea typeface="华文中宋" pitchFamily="2" charset="-122"/>
              </a:rPr>
              <a:t>21</a:t>
            </a:r>
            <a:r>
              <a:rPr lang="zh-CN" altLang="en-US" sz="2400">
                <a:latin typeface="Times New Roman" pitchFamily="18" charset="0"/>
                <a:ea typeface="华文中宋" pitchFamily="2" charset="-122"/>
              </a:rPr>
              <a:t>世纪新兴绿色工程材料”，也是工业发达的国家大力发展的</a:t>
            </a:r>
            <a:r>
              <a:rPr lang="zh-CN" altLang="en-US" sz="2400" b="1">
                <a:solidFill>
                  <a:srgbClr val="FF0000"/>
                </a:solidFill>
                <a:latin typeface="Times New Roman" pitchFamily="18" charset="0"/>
                <a:ea typeface="华文中宋" pitchFamily="2" charset="-122"/>
              </a:rPr>
              <a:t>轻质结构材料</a:t>
            </a:r>
            <a:r>
              <a:rPr lang="zh-CN" altLang="en-US" sz="2400">
                <a:latin typeface="Times New Roman" pitchFamily="18" charset="0"/>
                <a:ea typeface="华文中宋" pitchFamily="2" charset="-122"/>
              </a:rPr>
              <a:t>。</a:t>
            </a:r>
            <a:r>
              <a:rPr lang="zh-CN" altLang="en-US"/>
              <a:t> </a:t>
            </a:r>
          </a:p>
        </p:txBody>
      </p:sp>
      <p:sp>
        <p:nvSpPr>
          <p:cNvPr id="114695" name="Rectangle 7"/>
          <p:cNvSpPr>
            <a:spLocks noChangeArrowheads="1"/>
          </p:cNvSpPr>
          <p:nvPr/>
        </p:nvSpPr>
        <p:spPr bwMode="auto">
          <a:xfrm>
            <a:off x="971550" y="3446463"/>
            <a:ext cx="77041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FF0000"/>
                </a:solidFill>
                <a:latin typeface="华文中宋" pitchFamily="2" charset="-122"/>
                <a:ea typeface="华文中宋" pitchFamily="2" charset="-122"/>
              </a:rPr>
              <a:t>镁铝锌（</a:t>
            </a:r>
            <a:r>
              <a:rPr lang="en-US" altLang="zh-CN" sz="2400" b="1">
                <a:solidFill>
                  <a:srgbClr val="FF0000"/>
                </a:solidFill>
                <a:latin typeface="华文中宋" pitchFamily="2" charset="-122"/>
                <a:ea typeface="华文中宋" pitchFamily="2" charset="-122"/>
              </a:rPr>
              <a:t>AZ</a:t>
            </a:r>
            <a:r>
              <a:rPr lang="zh-CN" altLang="en-US" sz="2400" b="1">
                <a:solidFill>
                  <a:srgbClr val="FF0000"/>
                </a:solidFill>
                <a:latin typeface="华文中宋" pitchFamily="2" charset="-122"/>
                <a:ea typeface="华文中宋" pitchFamily="2" charset="-122"/>
              </a:rPr>
              <a:t>）</a:t>
            </a:r>
          </a:p>
          <a:p>
            <a:pPr>
              <a:lnSpc>
                <a:spcPct val="120000"/>
              </a:lnSpc>
            </a:pPr>
            <a:r>
              <a:rPr lang="zh-CN" altLang="en-US" sz="2000" b="1">
                <a:latin typeface="Times New Roman" pitchFamily="18" charset="0"/>
                <a:ea typeface="楷体_GB2312"/>
                <a:cs typeface="楷体_GB2312"/>
              </a:rPr>
              <a:t>        </a:t>
            </a:r>
            <a:r>
              <a:rPr lang="en-US" altLang="zh-CN" sz="2000" b="1">
                <a:latin typeface="Times New Roman" pitchFamily="18" charset="0"/>
                <a:ea typeface="楷体_GB2312"/>
                <a:cs typeface="楷体_GB2312"/>
              </a:rPr>
              <a:t>330MPa</a:t>
            </a:r>
            <a:r>
              <a:rPr lang="zh-CN" altLang="en-US" sz="2000" b="1">
                <a:latin typeface="Times New Roman" pitchFamily="18" charset="0"/>
                <a:ea typeface="楷体_GB2312"/>
                <a:cs typeface="楷体_GB2312"/>
              </a:rPr>
              <a:t>，强度较高，能够热处理强化且具有良好的铸造性能。 合金系的耐蚀性较差，屈服强度和耐热性较低。 </a:t>
            </a:r>
          </a:p>
          <a:p>
            <a:pPr>
              <a:lnSpc>
                <a:spcPct val="120000"/>
              </a:lnSpc>
            </a:pPr>
            <a:r>
              <a:rPr lang="zh-CN" altLang="en-US" sz="2000" b="1">
                <a:latin typeface="Times New Roman" pitchFamily="18" charset="0"/>
                <a:ea typeface="楷体_GB2312"/>
                <a:cs typeface="楷体_GB2312"/>
              </a:rPr>
              <a:t>        添加微量稀土元素可以改善铸造、加工性能。</a:t>
            </a:r>
            <a:r>
              <a:rPr lang="zh-CN" altLang="en-US" sz="2400">
                <a:latin typeface="华文中宋" pitchFamily="2" charset="-122"/>
                <a:ea typeface="华文中宋" pitchFamily="2" charset="-122"/>
              </a:rPr>
              <a:t> </a:t>
            </a:r>
          </a:p>
          <a:p>
            <a:r>
              <a:rPr lang="zh-CN" altLang="en-US" sz="2400" b="1">
                <a:solidFill>
                  <a:srgbClr val="FF0000"/>
                </a:solidFill>
                <a:latin typeface="华文中宋" pitchFamily="2" charset="-122"/>
                <a:ea typeface="华文中宋" pitchFamily="2" charset="-122"/>
              </a:rPr>
              <a:t>镁锌锆（</a:t>
            </a:r>
            <a:r>
              <a:rPr lang="en-US" altLang="zh-CN" sz="2400" b="1">
                <a:solidFill>
                  <a:srgbClr val="FF0000"/>
                </a:solidFill>
                <a:latin typeface="华文中宋" pitchFamily="2" charset="-122"/>
                <a:ea typeface="华文中宋" pitchFamily="2" charset="-122"/>
              </a:rPr>
              <a:t>ZK</a:t>
            </a:r>
            <a:r>
              <a:rPr lang="zh-CN" altLang="en-US" sz="2400" b="1">
                <a:solidFill>
                  <a:srgbClr val="FF0000"/>
                </a:solidFill>
                <a:latin typeface="华文中宋" pitchFamily="2" charset="-122"/>
                <a:ea typeface="华文中宋" pitchFamily="2" charset="-122"/>
              </a:rPr>
              <a:t>）</a:t>
            </a:r>
            <a:r>
              <a:rPr lang="zh-CN" altLang="en-US" sz="2400">
                <a:latin typeface="华文中宋" pitchFamily="2" charset="-122"/>
                <a:ea typeface="华文中宋" pitchFamily="2" charset="-122"/>
              </a:rPr>
              <a:t> </a:t>
            </a:r>
          </a:p>
          <a:p>
            <a:pPr>
              <a:lnSpc>
                <a:spcPct val="120000"/>
              </a:lnSpc>
            </a:pPr>
            <a:r>
              <a:rPr lang="zh-CN" altLang="en-US" sz="2000" b="1">
                <a:latin typeface="Times New Roman" pitchFamily="18" charset="0"/>
                <a:ea typeface="楷体_GB2312"/>
                <a:cs typeface="楷体_GB2312"/>
              </a:rPr>
              <a:t>        </a:t>
            </a:r>
            <a:r>
              <a:rPr lang="en-US" altLang="zh-CN" sz="2000" b="1">
                <a:latin typeface="Times New Roman" pitchFamily="18" charset="0"/>
                <a:ea typeface="楷体_GB2312"/>
                <a:cs typeface="楷体_GB2312"/>
              </a:rPr>
              <a:t>420MPa </a:t>
            </a:r>
            <a:r>
              <a:rPr lang="zh-CN" altLang="en-US" sz="2000" b="1">
                <a:latin typeface="Times New Roman" pitchFamily="18" charset="0"/>
                <a:ea typeface="楷体_GB2312"/>
                <a:cs typeface="楷体_GB2312"/>
              </a:rPr>
              <a:t>，镁合金中强度最高的合金系，最有代表性</a:t>
            </a:r>
            <a:r>
              <a:rPr lang="en-US" altLang="zh-CN" sz="2000" b="1">
                <a:latin typeface="Times New Roman" pitchFamily="18" charset="0"/>
                <a:ea typeface="楷体_GB2312"/>
                <a:cs typeface="楷体_GB2312"/>
              </a:rPr>
              <a:t>—</a:t>
            </a:r>
            <a:r>
              <a:rPr lang="en-US" altLang="zh-CN" sz="2000" b="1">
                <a:solidFill>
                  <a:srgbClr val="0000CC"/>
                </a:solidFill>
                <a:latin typeface="Times New Roman" pitchFamily="18" charset="0"/>
                <a:ea typeface="楷体_GB2312"/>
                <a:cs typeface="楷体_GB2312"/>
              </a:rPr>
              <a:t>ZK60</a:t>
            </a:r>
            <a:r>
              <a:rPr lang="zh-CN" altLang="en-US" sz="2000" b="1">
                <a:latin typeface="Times New Roman" pitchFamily="18" charset="0"/>
                <a:ea typeface="楷体_GB2312"/>
                <a:cs typeface="楷体_GB2312"/>
              </a:rPr>
              <a:t>。强度、塑性、韧性都好的高强度镁合金。 铸造性能没有镁铝锌系合金好，偏析严重。</a:t>
            </a:r>
            <a:r>
              <a:rPr lang="zh-CN" altLang="en-US"/>
              <a:t> </a:t>
            </a:r>
          </a:p>
        </p:txBody>
      </p:sp>
      <p:sp>
        <p:nvSpPr>
          <p:cNvPr id="114697" name="Oval 9"/>
          <p:cNvSpPr>
            <a:spLocks noChangeArrowheads="1"/>
          </p:cNvSpPr>
          <p:nvPr/>
        </p:nvSpPr>
        <p:spPr bwMode="auto">
          <a:xfrm>
            <a:off x="395288" y="2852738"/>
            <a:ext cx="3384550" cy="649287"/>
          </a:xfrm>
          <a:prstGeom prst="ellipse">
            <a:avLst/>
          </a:prstGeom>
          <a:gradFill rotWithShape="1">
            <a:gsLst>
              <a:gs pos="0">
                <a:srgbClr val="66FFFF">
                  <a:alpha val="79999"/>
                </a:srgbClr>
              </a:gs>
              <a:gs pos="100000">
                <a:srgbClr val="0000CC"/>
              </a:gs>
            </a:gsLst>
            <a:lin ang="27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66FFFF"/>
            </a:extrusionClr>
          </a:sp3d>
        </p:spPr>
        <p:txBody>
          <a:bodyPr wrap="none" anchor="ctr">
            <a:flatTx/>
          </a:bodyPr>
          <a:lstStyle/>
          <a:p>
            <a:pPr algn="ctr"/>
            <a:r>
              <a:rPr lang="zh-CN" altLang="en-US" sz="2400" b="1">
                <a:solidFill>
                  <a:schemeClr val="bg1"/>
                </a:solidFill>
                <a:ea typeface="华文中宋" pitchFamily="2" charset="-122"/>
              </a:rPr>
              <a:t>高强度镁合金</a:t>
            </a:r>
          </a:p>
        </p:txBody>
      </p:sp>
      <p:sp>
        <p:nvSpPr>
          <p:cNvPr id="66567" name="Text Box 10"/>
          <p:cNvSpPr txBox="1">
            <a:spLocks noChangeArrowheads="1"/>
          </p:cNvSpPr>
          <p:nvPr/>
        </p:nvSpPr>
        <p:spPr bwMode="auto">
          <a:xfrm>
            <a:off x="2268538" y="260350"/>
            <a:ext cx="47498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  </a:t>
            </a:r>
            <a:r>
              <a:rPr lang="zh-CN" altLang="en-US" sz="2800" b="1">
                <a:latin typeface="Times New Roman" pitchFamily="18" charset="0"/>
                <a:ea typeface="华文中宋" pitchFamily="2" charset="-122"/>
              </a:rPr>
              <a:t>新型金属结构材料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4697"/>
                                        </p:tgtEl>
                                        <p:attrNameLst>
                                          <p:attrName>style.visibility</p:attrName>
                                        </p:attrNameLst>
                                      </p:cBhvr>
                                      <p:to>
                                        <p:strVal val="visible"/>
                                      </p:to>
                                    </p:set>
                                    <p:animEffect transition="in" filter="randombar(horizontal)">
                                      <p:cBhvr>
                                        <p:cTn id="7" dur="500"/>
                                        <p:tgtEl>
                                          <p:spTgt spid="11469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695"/>
                                        </p:tgtEl>
                                        <p:attrNameLst>
                                          <p:attrName>style.visibility</p:attrName>
                                        </p:attrNameLst>
                                      </p:cBhvr>
                                      <p:to>
                                        <p:strVal val="visible"/>
                                      </p:to>
                                    </p:set>
                                    <p:animEffect transition="in" filter="randombar(horizontal)">
                                      <p:cBhvr>
                                        <p:cTn id="10" dur="500"/>
                                        <p:tgtEl>
                                          <p:spTgt spid="11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P spid="114697"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灯片编号占位符 1"/>
          <p:cNvSpPr>
            <a:spLocks noGrp="1"/>
          </p:cNvSpPr>
          <p:nvPr>
            <p:ph type="sldNum" sz="quarter" idx="12"/>
          </p:nvPr>
        </p:nvSpPr>
        <p:spPr/>
        <p:txBody>
          <a:bodyPr/>
          <a:lstStyle/>
          <a:p>
            <a:pPr>
              <a:defRPr/>
            </a:pPr>
            <a:fld id="{19AAEDA7-53CA-47EB-9DBA-5DA6FA72EE39}" type="slidenum">
              <a:rPr lang="en-US" altLang="zh-CN"/>
              <a:pPr>
                <a:defRPr/>
              </a:pPr>
              <a:t>145</a:t>
            </a:fld>
            <a:endParaRPr lang="en-US" altLang="zh-CN"/>
          </a:p>
        </p:txBody>
      </p:sp>
      <p:sp>
        <p:nvSpPr>
          <p:cNvPr id="119812" name="Rectangle 4"/>
          <p:cNvSpPr>
            <a:spLocks noChangeArrowheads="1"/>
          </p:cNvSpPr>
          <p:nvPr/>
        </p:nvSpPr>
        <p:spPr bwMode="auto">
          <a:xfrm>
            <a:off x="827088" y="3068638"/>
            <a:ext cx="8137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华文中宋" pitchFamily="2" charset="-122"/>
                <a:ea typeface="华文中宋" pitchFamily="2" charset="-122"/>
              </a:rPr>
              <a:t>Mg-Al</a:t>
            </a:r>
            <a:r>
              <a:rPr lang="zh-CN" altLang="en-US" sz="2400" b="1">
                <a:solidFill>
                  <a:srgbClr val="FF0000"/>
                </a:solidFill>
                <a:latin typeface="华文中宋" pitchFamily="2" charset="-122"/>
                <a:ea typeface="华文中宋" pitchFamily="2" charset="-122"/>
              </a:rPr>
              <a:t>系耐热镁合金</a:t>
            </a:r>
            <a:r>
              <a:rPr lang="zh-CN" altLang="en-US"/>
              <a:t> </a:t>
            </a:r>
          </a:p>
          <a:p>
            <a:pPr>
              <a:lnSpc>
                <a:spcPct val="120000"/>
              </a:lnSpc>
            </a:pPr>
            <a:r>
              <a:rPr lang="zh-CN" altLang="en-US" sz="2000" b="1">
                <a:latin typeface="Times New Roman" pitchFamily="18" charset="0"/>
                <a:ea typeface="楷体_GB2312"/>
                <a:cs typeface="楷体_GB2312"/>
              </a:rPr>
              <a:t>        </a:t>
            </a:r>
            <a:r>
              <a:rPr lang="en-US" altLang="zh-CN" sz="2000" b="1">
                <a:latin typeface="Times New Roman" pitchFamily="18" charset="0"/>
                <a:ea typeface="楷体_GB2312"/>
                <a:cs typeface="楷体_GB2312"/>
              </a:rPr>
              <a:t>Mg-Al</a:t>
            </a:r>
            <a:r>
              <a:rPr lang="zh-CN" altLang="en-US" sz="2000" b="1">
                <a:latin typeface="Times New Roman" pitchFamily="18" charset="0"/>
                <a:ea typeface="楷体_GB2312"/>
                <a:cs typeface="楷体_GB2312"/>
              </a:rPr>
              <a:t>耐热镁合金主要包括</a:t>
            </a:r>
            <a:r>
              <a:rPr lang="en-US" altLang="zh-CN" sz="2000" b="1">
                <a:latin typeface="Times New Roman" pitchFamily="18" charset="0"/>
                <a:ea typeface="楷体_GB2312"/>
                <a:cs typeface="楷体_GB2312"/>
              </a:rPr>
              <a:t>AZ(Mg2Al2Zn) </a:t>
            </a:r>
            <a:r>
              <a:rPr lang="zh-CN" altLang="en-US" sz="2000" b="1">
                <a:latin typeface="Times New Roman" pitchFamily="18" charset="0"/>
                <a:ea typeface="楷体_GB2312"/>
                <a:cs typeface="楷体_GB2312"/>
              </a:rPr>
              <a:t>系和</a:t>
            </a:r>
            <a:r>
              <a:rPr lang="en-US" altLang="zh-CN" sz="2000" b="1">
                <a:latin typeface="Times New Roman" pitchFamily="18" charset="0"/>
                <a:ea typeface="楷体_GB2312"/>
                <a:cs typeface="楷体_GB2312"/>
              </a:rPr>
              <a:t>AM(Mg2Al2Mn) </a:t>
            </a:r>
            <a:r>
              <a:rPr lang="zh-CN" altLang="en-US" sz="2000" b="1">
                <a:latin typeface="Times New Roman" pitchFamily="18" charset="0"/>
                <a:ea typeface="楷体_GB2312"/>
                <a:cs typeface="楷体_GB2312"/>
              </a:rPr>
              <a:t>系，为铸造耐热镁合金。</a:t>
            </a:r>
            <a:r>
              <a:rPr lang="zh-CN" altLang="en-US"/>
              <a:t> </a:t>
            </a:r>
          </a:p>
          <a:p>
            <a:r>
              <a:rPr lang="en-US" altLang="zh-CN" sz="2400" b="1">
                <a:solidFill>
                  <a:srgbClr val="FF0000"/>
                </a:solidFill>
                <a:latin typeface="华文中宋" pitchFamily="2" charset="-122"/>
                <a:ea typeface="华文中宋" pitchFamily="2" charset="-122"/>
              </a:rPr>
              <a:t>Mg-RE</a:t>
            </a:r>
            <a:r>
              <a:rPr lang="zh-CN" altLang="en-US" sz="2400" b="1">
                <a:solidFill>
                  <a:srgbClr val="FF0000"/>
                </a:solidFill>
                <a:latin typeface="华文中宋" pitchFamily="2" charset="-122"/>
                <a:ea typeface="华文中宋" pitchFamily="2" charset="-122"/>
              </a:rPr>
              <a:t>系耐热镁合金</a:t>
            </a:r>
            <a:r>
              <a:rPr lang="zh-CN" altLang="en-US"/>
              <a:t> </a:t>
            </a:r>
          </a:p>
          <a:p>
            <a:pPr>
              <a:lnSpc>
                <a:spcPct val="120000"/>
              </a:lnSpc>
            </a:pPr>
            <a:r>
              <a:rPr lang="zh-CN" altLang="en-US" sz="2000" b="1">
                <a:latin typeface="Times New Roman" pitchFamily="18" charset="0"/>
                <a:ea typeface="楷体_GB2312"/>
                <a:cs typeface="楷体_GB2312"/>
              </a:rPr>
              <a:t>       开始应用的耐热变形镁</a:t>
            </a:r>
            <a:r>
              <a:rPr lang="en-US" altLang="zh-CN" sz="2000" b="1">
                <a:latin typeface="Times New Roman" pitchFamily="18" charset="0"/>
                <a:ea typeface="楷体_GB2312"/>
                <a:cs typeface="楷体_GB2312"/>
              </a:rPr>
              <a:t>-</a:t>
            </a:r>
            <a:r>
              <a:rPr lang="zh-CN" altLang="en-US" sz="2000" b="1">
                <a:latin typeface="Times New Roman" pitchFamily="18" charset="0"/>
                <a:ea typeface="楷体_GB2312"/>
                <a:cs typeface="楷体_GB2312"/>
              </a:rPr>
              <a:t>稀土系合金有：</a:t>
            </a:r>
            <a:r>
              <a:rPr lang="en-US" altLang="zh-CN" sz="2000" b="1">
                <a:latin typeface="Times New Roman" pitchFamily="18" charset="0"/>
                <a:ea typeface="楷体_GB2312"/>
                <a:cs typeface="楷体_GB2312"/>
              </a:rPr>
              <a:t>Mg-Mn-Ce</a:t>
            </a:r>
            <a:r>
              <a:rPr lang="zh-CN" altLang="en-US" sz="2000" b="1">
                <a:latin typeface="Times New Roman" pitchFamily="18" charset="0"/>
                <a:ea typeface="楷体_GB2312"/>
                <a:cs typeface="楷体_GB2312"/>
              </a:rPr>
              <a:t>系，</a:t>
            </a:r>
            <a:r>
              <a:rPr lang="en-US" altLang="zh-CN" sz="2000" b="1">
                <a:latin typeface="Times New Roman" pitchFamily="18" charset="0"/>
                <a:ea typeface="楷体_GB2312"/>
                <a:cs typeface="楷体_GB2312"/>
              </a:rPr>
              <a:t>Mg-Mn-Nd</a:t>
            </a:r>
            <a:r>
              <a:rPr lang="zh-CN" altLang="en-US" sz="2000" b="1">
                <a:latin typeface="Times New Roman" pitchFamily="18" charset="0"/>
                <a:ea typeface="楷体_GB2312"/>
                <a:cs typeface="楷体_GB2312"/>
              </a:rPr>
              <a:t>系，</a:t>
            </a:r>
            <a:r>
              <a:rPr lang="en-US" altLang="zh-CN" sz="2000" b="1">
                <a:latin typeface="Times New Roman" pitchFamily="18" charset="0"/>
                <a:ea typeface="楷体_GB2312"/>
                <a:cs typeface="楷体_GB2312"/>
              </a:rPr>
              <a:t>Mg-Y-Zn-Zr</a:t>
            </a:r>
            <a:r>
              <a:rPr lang="zh-CN" altLang="en-US" sz="2000" b="1">
                <a:latin typeface="Times New Roman" pitchFamily="18" charset="0"/>
                <a:ea typeface="楷体_GB2312"/>
                <a:cs typeface="楷体_GB2312"/>
              </a:rPr>
              <a:t>和</a:t>
            </a:r>
            <a:r>
              <a:rPr lang="en-US" altLang="zh-CN" sz="2000" b="1">
                <a:latin typeface="Times New Roman" pitchFamily="18" charset="0"/>
                <a:ea typeface="楷体_GB2312"/>
                <a:cs typeface="楷体_GB2312"/>
              </a:rPr>
              <a:t>Mg-Zn-Nd</a:t>
            </a:r>
            <a:r>
              <a:rPr lang="zh-CN" altLang="en-US" sz="2000" b="1">
                <a:latin typeface="Times New Roman" pitchFamily="18" charset="0"/>
                <a:ea typeface="楷体_GB2312"/>
                <a:cs typeface="楷体_GB2312"/>
              </a:rPr>
              <a:t>系。</a:t>
            </a:r>
            <a:r>
              <a:rPr lang="zh-CN" altLang="en-US"/>
              <a:t> </a:t>
            </a:r>
          </a:p>
          <a:p>
            <a:r>
              <a:rPr lang="zh-CN" altLang="en-US" sz="2400" b="1">
                <a:solidFill>
                  <a:srgbClr val="FF0000"/>
                </a:solidFill>
                <a:latin typeface="华文中宋" pitchFamily="2" charset="-122"/>
                <a:ea typeface="华文中宋" pitchFamily="2" charset="-122"/>
              </a:rPr>
              <a:t>镁钍系合金</a:t>
            </a:r>
            <a:r>
              <a:rPr lang="zh-CN" altLang="en-US"/>
              <a:t> </a:t>
            </a:r>
          </a:p>
          <a:p>
            <a:pPr>
              <a:lnSpc>
                <a:spcPct val="120000"/>
              </a:lnSpc>
            </a:pPr>
            <a:r>
              <a:rPr lang="zh-CN" altLang="en-US" sz="2000" b="1">
                <a:latin typeface="Times New Roman" pitchFamily="18" charset="0"/>
                <a:ea typeface="楷体_GB2312"/>
                <a:cs typeface="楷体_GB2312"/>
              </a:rPr>
              <a:t>       以钍做主要元素的镁合金，生产在</a:t>
            </a:r>
            <a:r>
              <a:rPr lang="en-US" altLang="zh-CN" sz="2000" b="1">
                <a:latin typeface="Times New Roman" pitchFamily="18" charset="0"/>
                <a:ea typeface="楷体_GB2312"/>
                <a:cs typeface="楷体_GB2312"/>
              </a:rPr>
              <a:t>300</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400℃</a:t>
            </a:r>
            <a:r>
              <a:rPr lang="zh-CN" altLang="en-US" sz="2000" b="1">
                <a:latin typeface="Times New Roman" pitchFamily="18" charset="0"/>
                <a:ea typeface="楷体_GB2312"/>
                <a:cs typeface="楷体_GB2312"/>
              </a:rPr>
              <a:t>的高温中工作的结构材料</a:t>
            </a:r>
            <a:r>
              <a:rPr lang="en-US" altLang="zh-CN" sz="2000" b="1">
                <a:latin typeface="Times New Roman" pitchFamily="18" charset="0"/>
                <a:ea typeface="楷体_GB2312"/>
                <a:cs typeface="楷体_GB2312"/>
              </a:rPr>
              <a:t>. </a:t>
            </a:r>
          </a:p>
          <a:p>
            <a:pPr>
              <a:lnSpc>
                <a:spcPct val="120000"/>
              </a:lnSpc>
            </a:pPr>
            <a:r>
              <a:rPr lang="en-US" altLang="zh-CN" sz="2000" b="1">
                <a:latin typeface="Times New Roman" pitchFamily="18" charset="0"/>
                <a:ea typeface="楷体_GB2312"/>
                <a:cs typeface="楷体_GB2312"/>
              </a:rPr>
              <a:t>       </a:t>
            </a:r>
            <a:r>
              <a:rPr lang="zh-CN" altLang="en-US" sz="2000" b="1">
                <a:latin typeface="Times New Roman" pitchFamily="18" charset="0"/>
                <a:ea typeface="楷体_GB2312"/>
                <a:cs typeface="楷体_GB2312"/>
              </a:rPr>
              <a:t>钍是放射性元素，我国禁止使用的。</a:t>
            </a:r>
          </a:p>
        </p:txBody>
      </p:sp>
      <p:sp>
        <p:nvSpPr>
          <p:cNvPr id="67588" name="Oval 5"/>
          <p:cNvSpPr>
            <a:spLocks noChangeArrowheads="1"/>
          </p:cNvSpPr>
          <p:nvPr/>
        </p:nvSpPr>
        <p:spPr bwMode="auto">
          <a:xfrm>
            <a:off x="539750" y="692150"/>
            <a:ext cx="3384550" cy="649288"/>
          </a:xfrm>
          <a:prstGeom prst="ellipse">
            <a:avLst/>
          </a:prstGeom>
          <a:gradFill rotWithShape="1">
            <a:gsLst>
              <a:gs pos="0">
                <a:srgbClr val="66FFFF">
                  <a:alpha val="79999"/>
                </a:srgbClr>
              </a:gs>
              <a:gs pos="100000">
                <a:srgbClr val="0000CC"/>
              </a:gs>
            </a:gsLst>
            <a:lin ang="27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66FFFF"/>
            </a:extrusionClr>
          </a:sp3d>
        </p:spPr>
        <p:txBody>
          <a:bodyPr wrap="none" anchor="ctr">
            <a:flatTx/>
          </a:bodyPr>
          <a:lstStyle/>
          <a:p>
            <a:pPr algn="ctr"/>
            <a:r>
              <a:rPr lang="zh-CN" altLang="en-US" sz="2400" b="1">
                <a:solidFill>
                  <a:schemeClr val="bg1"/>
                </a:solidFill>
                <a:ea typeface="华文中宋" pitchFamily="2" charset="-122"/>
              </a:rPr>
              <a:t>耐热镁合金</a:t>
            </a:r>
          </a:p>
        </p:txBody>
      </p:sp>
      <p:sp>
        <p:nvSpPr>
          <p:cNvPr id="67589" name="Text Box 6"/>
          <p:cNvSpPr txBox="1">
            <a:spLocks noChangeArrowheads="1"/>
          </p:cNvSpPr>
          <p:nvPr/>
        </p:nvSpPr>
        <p:spPr bwMode="auto">
          <a:xfrm>
            <a:off x="755650" y="1268413"/>
            <a:ext cx="806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10000"/>
              </a:spcBef>
            </a:pPr>
            <a:r>
              <a:rPr lang="en-US" altLang="zh-CN" sz="2400">
                <a:latin typeface="Times New Roman" pitchFamily="18" charset="0"/>
                <a:ea typeface="华文中宋" pitchFamily="2" charset="-122"/>
              </a:rPr>
              <a:t>       </a:t>
            </a:r>
            <a:r>
              <a:rPr lang="zh-CN" altLang="en-US" sz="2000" b="1">
                <a:latin typeface="Times New Roman" pitchFamily="18" charset="0"/>
                <a:ea typeface="华文中宋" pitchFamily="2" charset="-122"/>
              </a:rPr>
              <a:t>有些镁合金零件要求在较高的温度下工作而不发生时效。 </a:t>
            </a:r>
          </a:p>
          <a:p>
            <a:pPr eaLnBrk="1" hangingPunct="1">
              <a:lnSpc>
                <a:spcPct val="125000"/>
              </a:lnSpc>
              <a:spcBef>
                <a:spcPct val="10000"/>
              </a:spcBef>
            </a:pPr>
            <a:r>
              <a:rPr lang="zh-CN" altLang="en-US" sz="2000" b="1">
                <a:latin typeface="Times New Roman" pitchFamily="18" charset="0"/>
                <a:ea typeface="华文中宋" pitchFamily="2" charset="-122"/>
              </a:rPr>
              <a:t>        铸造合金零件要求在</a:t>
            </a:r>
            <a:r>
              <a:rPr lang="en-US" altLang="zh-CN" sz="2000" b="1">
                <a:latin typeface="Times New Roman" pitchFamily="18" charset="0"/>
                <a:ea typeface="华文中宋" pitchFamily="2" charset="-122"/>
              </a:rPr>
              <a:t>150</a:t>
            </a:r>
            <a:r>
              <a:rPr lang="zh-CN" altLang="en-US" sz="2000" b="1">
                <a:latin typeface="Times New Roman" pitchFamily="18" charset="0"/>
                <a:ea typeface="华文中宋" pitchFamily="2" charset="-122"/>
              </a:rPr>
              <a:t>温度下强度大于</a:t>
            </a:r>
            <a:r>
              <a:rPr lang="en-US" altLang="zh-CN" sz="2000" b="1">
                <a:latin typeface="Times New Roman" pitchFamily="18" charset="0"/>
                <a:ea typeface="华文中宋" pitchFamily="2" charset="-122"/>
              </a:rPr>
              <a:t>150MPa</a:t>
            </a:r>
            <a:r>
              <a:rPr lang="zh-CN" altLang="en-US" sz="2000" b="1">
                <a:latin typeface="Times New Roman" pitchFamily="18" charset="0"/>
                <a:ea typeface="华文中宋" pitchFamily="2" charset="-122"/>
              </a:rPr>
              <a:t>； </a:t>
            </a:r>
          </a:p>
          <a:p>
            <a:pPr eaLnBrk="1" hangingPunct="1">
              <a:lnSpc>
                <a:spcPct val="125000"/>
              </a:lnSpc>
              <a:spcBef>
                <a:spcPct val="10000"/>
              </a:spcBef>
            </a:pPr>
            <a:r>
              <a:rPr lang="zh-CN" altLang="en-US" sz="2000" b="1">
                <a:latin typeface="Times New Roman" pitchFamily="18" charset="0"/>
                <a:ea typeface="华文中宋" pitchFamily="2" charset="-122"/>
              </a:rPr>
              <a:t>        变形镁合金零件要求在</a:t>
            </a:r>
            <a:r>
              <a:rPr lang="en-US" altLang="zh-CN" sz="2000" b="1">
                <a:latin typeface="Times New Roman" pitchFamily="18" charset="0"/>
                <a:ea typeface="华文中宋" pitchFamily="2" charset="-122"/>
              </a:rPr>
              <a:t>200-300℃</a:t>
            </a:r>
            <a:r>
              <a:rPr lang="zh-CN" altLang="en-US" sz="2000" b="1">
                <a:latin typeface="Times New Roman" pitchFamily="18" charset="0"/>
                <a:ea typeface="华文中宋" pitchFamily="2" charset="-122"/>
              </a:rPr>
              <a:t>，持久强度为</a:t>
            </a:r>
            <a:r>
              <a:rPr lang="en-US" altLang="zh-CN" sz="2000" b="1">
                <a:latin typeface="Times New Roman" pitchFamily="18" charset="0"/>
                <a:ea typeface="华文中宋" pitchFamily="2" charset="-122"/>
              </a:rPr>
              <a:t>50-100MPa</a:t>
            </a:r>
            <a:r>
              <a:rPr lang="zh-CN" altLang="en-US" sz="2000" b="1">
                <a:latin typeface="Times New Roman" pitchFamily="18" charset="0"/>
                <a:ea typeface="华文中宋" pitchFamily="2" charset="-122"/>
              </a:rPr>
              <a:t>的耐热镁合金。</a:t>
            </a:r>
            <a:r>
              <a:rPr lang="zh-CN" altLang="en-US"/>
              <a:t> </a:t>
            </a:r>
          </a:p>
        </p:txBody>
      </p:sp>
      <p:sp>
        <p:nvSpPr>
          <p:cNvPr id="119815" name="Rectangle 7"/>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randombar(horizontal)">
                                      <p:cBhvr>
                                        <p:cTn id="7"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灯片编号占位符 1"/>
          <p:cNvSpPr>
            <a:spLocks noGrp="1"/>
          </p:cNvSpPr>
          <p:nvPr>
            <p:ph type="sldNum" sz="quarter" idx="12"/>
          </p:nvPr>
        </p:nvSpPr>
        <p:spPr/>
        <p:txBody>
          <a:bodyPr/>
          <a:lstStyle/>
          <a:p>
            <a:pPr>
              <a:defRPr/>
            </a:pPr>
            <a:fld id="{E330EADB-5799-4F0B-B0C4-1E3ACDC1DB88}" type="slidenum">
              <a:rPr lang="en-US" altLang="zh-CN"/>
              <a:pPr>
                <a:defRPr/>
              </a:pPr>
              <a:t>146</a:t>
            </a:fld>
            <a:endParaRPr lang="en-US" altLang="zh-CN"/>
          </a:p>
        </p:txBody>
      </p:sp>
      <p:sp>
        <p:nvSpPr>
          <p:cNvPr id="68611" name="Oval 5"/>
          <p:cNvSpPr>
            <a:spLocks noChangeArrowheads="1"/>
          </p:cNvSpPr>
          <p:nvPr/>
        </p:nvSpPr>
        <p:spPr bwMode="auto">
          <a:xfrm>
            <a:off x="539750" y="692150"/>
            <a:ext cx="3384550" cy="649288"/>
          </a:xfrm>
          <a:prstGeom prst="ellipse">
            <a:avLst/>
          </a:prstGeom>
          <a:gradFill rotWithShape="1">
            <a:gsLst>
              <a:gs pos="0">
                <a:srgbClr val="66FFFF">
                  <a:alpha val="79999"/>
                </a:srgbClr>
              </a:gs>
              <a:gs pos="100000">
                <a:srgbClr val="0000CC"/>
              </a:gs>
            </a:gsLst>
            <a:lin ang="2700000" scaled="1"/>
          </a:gradFill>
          <a:ln w="9525">
            <a:round/>
            <a:headEnd/>
            <a:tailEnd/>
          </a:ln>
          <a:scene3d>
            <a:camera prst="legacyObliqueTopRight"/>
            <a:lightRig rig="legacyFlat3" dir="b"/>
          </a:scene3d>
          <a:sp3d extrusionH="430200" prstMaterial="legacyMatte">
            <a:bevelT w="13500" h="13500" prst="angle"/>
            <a:bevelB w="13500" h="13500" prst="angle"/>
            <a:extrusionClr>
              <a:srgbClr val="66FFFF"/>
            </a:extrusionClr>
          </a:sp3d>
        </p:spPr>
        <p:txBody>
          <a:bodyPr wrap="none" anchor="ctr">
            <a:flatTx/>
          </a:bodyPr>
          <a:lstStyle/>
          <a:p>
            <a:pPr algn="ctr"/>
            <a:r>
              <a:rPr lang="zh-CN" altLang="en-US" sz="2400" b="1">
                <a:solidFill>
                  <a:schemeClr val="bg1"/>
                </a:solidFill>
                <a:ea typeface="华文中宋" pitchFamily="2" charset="-122"/>
              </a:rPr>
              <a:t>阻尼镁合金</a:t>
            </a:r>
          </a:p>
        </p:txBody>
      </p:sp>
      <p:sp>
        <p:nvSpPr>
          <p:cNvPr id="68612" name="Rectangle 6"/>
          <p:cNvSpPr>
            <a:spLocks noChangeArrowheads="1"/>
          </p:cNvSpPr>
          <p:nvPr/>
        </p:nvSpPr>
        <p:spPr bwMode="auto">
          <a:xfrm>
            <a:off x="1042988" y="3935413"/>
            <a:ext cx="7489825" cy="10064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5000"/>
              </a:lnSpc>
            </a:pPr>
            <a:r>
              <a:rPr lang="zh-CN" altLang="en-US" sz="2400" b="1">
                <a:latin typeface="Times New Roman" pitchFamily="18" charset="0"/>
                <a:ea typeface="华文中宋" pitchFamily="2" charset="-122"/>
              </a:rPr>
              <a:t>晶体材料的阻尼机制可分为四类：热弹性阻尼、磁阻尼、粘性阻尼和缺陷阻尼</a:t>
            </a:r>
          </a:p>
        </p:txBody>
      </p:sp>
      <p:sp>
        <p:nvSpPr>
          <p:cNvPr id="68613" name="Rectangle 7"/>
          <p:cNvSpPr>
            <a:spLocks noChangeArrowheads="1"/>
          </p:cNvSpPr>
          <p:nvPr/>
        </p:nvSpPr>
        <p:spPr bwMode="auto">
          <a:xfrm>
            <a:off x="1063625" y="1773238"/>
            <a:ext cx="7416800"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latin typeface="Times New Roman" pitchFamily="18" charset="0"/>
                <a:ea typeface="华文中宋" pitchFamily="2" charset="-122"/>
              </a:rPr>
              <a:t>振动和噪声</a:t>
            </a:r>
            <a:r>
              <a:rPr lang="en-US" altLang="zh-CN" sz="2400" b="1">
                <a:latin typeface="Times New Roman" pitchFamily="18" charset="0"/>
                <a:ea typeface="华文中宋" pitchFamily="2" charset="-122"/>
              </a:rPr>
              <a:t>——</a:t>
            </a:r>
            <a:r>
              <a:rPr lang="zh-CN" altLang="en-US" sz="2400" b="1">
                <a:latin typeface="Times New Roman" pitchFamily="18" charset="0"/>
                <a:ea typeface="华文中宋" pitchFamily="2" charset="-122"/>
              </a:rPr>
              <a:t>三大公害之一</a:t>
            </a:r>
            <a:r>
              <a:rPr lang="zh-CN" altLang="en-US"/>
              <a:t> </a:t>
            </a:r>
          </a:p>
        </p:txBody>
      </p:sp>
      <p:sp>
        <p:nvSpPr>
          <p:cNvPr id="68614" name="Rectangle 8"/>
          <p:cNvSpPr>
            <a:spLocks noChangeArrowheads="1"/>
          </p:cNvSpPr>
          <p:nvPr/>
        </p:nvSpPr>
        <p:spPr bwMode="auto">
          <a:xfrm>
            <a:off x="1063625" y="2827338"/>
            <a:ext cx="7469188"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latin typeface="Times New Roman" pitchFamily="18" charset="0"/>
                <a:ea typeface="华文中宋" pitchFamily="2" charset="-122"/>
              </a:rPr>
              <a:t>减小振动，降低噪声</a:t>
            </a:r>
            <a:r>
              <a:rPr lang="en-US" altLang="zh-CN" sz="2400" b="1">
                <a:latin typeface="Times New Roman" pitchFamily="18" charset="0"/>
                <a:ea typeface="华文中宋" pitchFamily="2" charset="-122"/>
              </a:rPr>
              <a:t>——</a:t>
            </a:r>
            <a:r>
              <a:rPr lang="zh-CN" altLang="en-US" sz="2400" b="1">
                <a:latin typeface="Times New Roman" pitchFamily="18" charset="0"/>
                <a:ea typeface="华文中宋" pitchFamily="2" charset="-122"/>
              </a:rPr>
              <a:t>采用高阻尼合金</a:t>
            </a:r>
            <a:r>
              <a:rPr lang="zh-CN" altLang="en-US"/>
              <a:t> </a:t>
            </a:r>
          </a:p>
        </p:txBody>
      </p:sp>
      <p:sp>
        <p:nvSpPr>
          <p:cNvPr id="68615" name="Rectangle 9"/>
          <p:cNvSpPr>
            <a:spLocks noChangeArrowheads="1"/>
          </p:cNvSpPr>
          <p:nvPr/>
        </p:nvSpPr>
        <p:spPr bwMode="auto">
          <a:xfrm>
            <a:off x="1063625" y="5564188"/>
            <a:ext cx="7499350" cy="457200"/>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zh-CN" altLang="en-US" sz="2400" b="1">
                <a:latin typeface="Times New Roman" pitchFamily="18" charset="0"/>
                <a:ea typeface="华文中宋" pitchFamily="2" charset="-122"/>
              </a:rPr>
              <a:t>纯镁及其合金阻尼性能主要来源于位错，属于缺陷阻尼</a:t>
            </a:r>
          </a:p>
        </p:txBody>
      </p:sp>
      <p:sp>
        <p:nvSpPr>
          <p:cNvPr id="68616" name="AutoShape 10"/>
          <p:cNvSpPr>
            <a:spLocks noChangeArrowheads="1"/>
          </p:cNvSpPr>
          <p:nvPr/>
        </p:nvSpPr>
        <p:spPr bwMode="auto">
          <a:xfrm>
            <a:off x="4572000" y="2205038"/>
            <a:ext cx="504825" cy="647700"/>
          </a:xfrm>
          <a:prstGeom prst="downArrow">
            <a:avLst>
              <a:gd name="adj1" fmla="val 50000"/>
              <a:gd name="adj2" fmla="val 32075"/>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zh-CN" altLang="en-US"/>
          </a:p>
        </p:txBody>
      </p:sp>
      <p:sp>
        <p:nvSpPr>
          <p:cNvPr id="68617" name="AutoShape 11"/>
          <p:cNvSpPr>
            <a:spLocks noChangeArrowheads="1"/>
          </p:cNvSpPr>
          <p:nvPr/>
        </p:nvSpPr>
        <p:spPr bwMode="auto">
          <a:xfrm>
            <a:off x="4572000" y="4941888"/>
            <a:ext cx="504825" cy="647700"/>
          </a:xfrm>
          <a:prstGeom prst="downArrow">
            <a:avLst>
              <a:gd name="adj1" fmla="val 50000"/>
              <a:gd name="adj2" fmla="val 32075"/>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zh-CN" altLang="en-US"/>
          </a:p>
        </p:txBody>
      </p:sp>
      <p:sp>
        <p:nvSpPr>
          <p:cNvPr id="68618" name="AutoShape 12"/>
          <p:cNvSpPr>
            <a:spLocks noChangeArrowheads="1"/>
          </p:cNvSpPr>
          <p:nvPr/>
        </p:nvSpPr>
        <p:spPr bwMode="auto">
          <a:xfrm>
            <a:off x="4572000" y="3286125"/>
            <a:ext cx="504825" cy="647700"/>
          </a:xfrm>
          <a:prstGeom prst="downArrow">
            <a:avLst>
              <a:gd name="adj1" fmla="val 50000"/>
              <a:gd name="adj2" fmla="val 32075"/>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zh-CN" altLang="en-US"/>
          </a:p>
        </p:txBody>
      </p:sp>
      <p:sp>
        <p:nvSpPr>
          <p:cNvPr id="120845" name="Rectangle 13"/>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灯片编号占位符 1"/>
          <p:cNvSpPr>
            <a:spLocks noGrp="1"/>
          </p:cNvSpPr>
          <p:nvPr>
            <p:ph type="sldNum" sz="quarter" idx="12"/>
          </p:nvPr>
        </p:nvSpPr>
        <p:spPr/>
        <p:txBody>
          <a:bodyPr/>
          <a:lstStyle/>
          <a:p>
            <a:pPr>
              <a:defRPr/>
            </a:pPr>
            <a:fld id="{2A693EB4-DBFE-4FE3-B29E-48F45FA2599E}" type="slidenum">
              <a:rPr lang="en-US" altLang="zh-CN"/>
              <a:pPr>
                <a:defRPr/>
              </a:pPr>
              <a:t>147</a:t>
            </a:fld>
            <a:endParaRPr lang="en-US" altLang="zh-CN"/>
          </a:p>
        </p:txBody>
      </p:sp>
      <p:sp>
        <p:nvSpPr>
          <p:cNvPr id="69635" name="Text Box 4"/>
          <p:cNvSpPr txBox="1">
            <a:spLocks noChangeArrowheads="1"/>
          </p:cNvSpPr>
          <p:nvPr/>
        </p:nvSpPr>
        <p:spPr bwMode="auto">
          <a:xfrm>
            <a:off x="900113" y="692150"/>
            <a:ext cx="7848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阻尼，又称内耗。指材料在振动中由于内部原因引起机械振动能消耗的现象，这种能量消耗通常指材料将机械振动能转化为热能而耗散于材料和环境中。</a:t>
            </a:r>
            <a:r>
              <a:rPr lang="zh-CN" altLang="en-US"/>
              <a:t> </a:t>
            </a:r>
          </a:p>
        </p:txBody>
      </p:sp>
      <p:sp>
        <p:nvSpPr>
          <p:cNvPr id="121861" name="Rectangle 5"/>
          <p:cNvSpPr>
            <a:spLocks noChangeArrowheads="1"/>
          </p:cNvSpPr>
          <p:nvPr/>
        </p:nvSpPr>
        <p:spPr bwMode="auto">
          <a:xfrm>
            <a:off x="1042988" y="2205038"/>
            <a:ext cx="76327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6700" indent="-266700"/>
            <a:r>
              <a:rPr lang="en-US" altLang="zh-CN" sz="2400" b="1">
                <a:solidFill>
                  <a:srgbClr val="FF0000"/>
                </a:solidFill>
                <a:latin typeface="华文中宋" pitchFamily="2" charset="-122"/>
                <a:ea typeface="华文中宋" pitchFamily="2" charset="-122"/>
              </a:rPr>
              <a:t>Mg-Zr </a:t>
            </a:r>
            <a:r>
              <a:rPr lang="zh-CN" altLang="en-US" sz="2400" b="1">
                <a:solidFill>
                  <a:srgbClr val="FF0000"/>
                </a:solidFill>
                <a:latin typeface="华文中宋" pitchFamily="2" charset="-122"/>
                <a:ea typeface="华文中宋" pitchFamily="2" charset="-122"/>
              </a:rPr>
              <a:t>系阻尼镁合金</a:t>
            </a:r>
            <a:r>
              <a:rPr lang="zh-CN" altLang="en-US"/>
              <a:t> </a:t>
            </a:r>
          </a:p>
          <a:p>
            <a:pPr marL="266700" indent="-266700">
              <a:lnSpc>
                <a:spcPct val="120000"/>
              </a:lnSpc>
            </a:pPr>
            <a:r>
              <a:rPr lang="en-US" altLang="en-US" sz="1600" b="1">
                <a:solidFill>
                  <a:srgbClr val="0000CC"/>
                </a:solidFill>
              </a:rPr>
              <a:t>●</a:t>
            </a:r>
            <a:r>
              <a:rPr lang="zh-CN" altLang="en-US" sz="2000" b="1">
                <a:latin typeface="Times New Roman" pitchFamily="18" charset="0"/>
                <a:ea typeface="楷体_GB2312"/>
                <a:cs typeface="楷体_GB2312"/>
              </a:rPr>
              <a:t>主要用于航空、航天、国防等尖端领域。 </a:t>
            </a:r>
          </a:p>
          <a:p>
            <a:pPr marL="266700" indent="-266700">
              <a:lnSpc>
                <a:spcPct val="120000"/>
              </a:lnSpc>
            </a:pPr>
            <a:r>
              <a:rPr lang="en-US" altLang="en-US" sz="1600" b="1">
                <a:solidFill>
                  <a:srgbClr val="0000CC"/>
                </a:solidFill>
              </a:rPr>
              <a:t>●</a:t>
            </a:r>
            <a:r>
              <a:rPr lang="en-US" altLang="zh-CN" sz="2000" b="1">
                <a:latin typeface="Times New Roman" pitchFamily="18" charset="0"/>
                <a:ea typeface="楷体_GB2312"/>
                <a:cs typeface="楷体_GB2312"/>
              </a:rPr>
              <a:t>K1-A </a:t>
            </a:r>
            <a:r>
              <a:rPr lang="zh-CN" altLang="en-US" sz="2000" b="1">
                <a:latin typeface="Times New Roman" pitchFamily="18" charset="0"/>
                <a:ea typeface="楷体_GB2312"/>
                <a:cs typeface="楷体_GB2312"/>
              </a:rPr>
              <a:t>（含 </a:t>
            </a:r>
            <a:r>
              <a:rPr lang="en-US" altLang="zh-CN" sz="2000" b="1">
                <a:latin typeface="Times New Roman" pitchFamily="18" charset="0"/>
                <a:ea typeface="楷体_GB2312"/>
                <a:cs typeface="楷体_GB2312"/>
              </a:rPr>
              <a:t>Zr </a:t>
            </a:r>
            <a:r>
              <a:rPr lang="zh-CN" altLang="en-US" sz="2000" b="1">
                <a:latin typeface="Times New Roman" pitchFamily="18" charset="0"/>
                <a:ea typeface="楷体_GB2312"/>
                <a:cs typeface="楷体_GB2312"/>
              </a:rPr>
              <a:t>量为 </a:t>
            </a:r>
            <a:r>
              <a:rPr lang="en-US" altLang="zh-CN" sz="2000" b="1">
                <a:latin typeface="Times New Roman" pitchFamily="18" charset="0"/>
                <a:ea typeface="楷体_GB2312"/>
                <a:cs typeface="楷体_GB2312"/>
              </a:rPr>
              <a:t>0.6</a:t>
            </a:r>
            <a:r>
              <a:rPr lang="zh-CN" altLang="en-US" sz="2000" b="1">
                <a:latin typeface="Times New Roman" pitchFamily="18" charset="0"/>
                <a:ea typeface="楷体_GB2312"/>
                <a:cs typeface="楷体_GB2312"/>
              </a:rPr>
              <a:t>％）</a:t>
            </a:r>
            <a:r>
              <a:rPr lang="en-US" altLang="zh-CN" sz="2000" b="1">
                <a:latin typeface="Times New Roman" pitchFamily="18" charset="0"/>
                <a:ea typeface="楷体_GB2312"/>
                <a:cs typeface="楷体_GB2312"/>
              </a:rPr>
              <a:t>——</a:t>
            </a:r>
            <a:r>
              <a:rPr lang="zh-CN" altLang="en-US" sz="2000" b="1">
                <a:latin typeface="Times New Roman" pitchFamily="18" charset="0"/>
                <a:ea typeface="楷体_GB2312"/>
                <a:cs typeface="楷体_GB2312"/>
              </a:rPr>
              <a:t>优异的阻尼性能、良好的铸造性能、细小的晶粒度、高的液态流动性和塑性、高的抗腐蚀性能和良好的焊接性</a:t>
            </a:r>
            <a:r>
              <a:rPr lang="zh-CN" altLang="en-US"/>
              <a:t>。 </a:t>
            </a:r>
          </a:p>
          <a:p>
            <a:pPr marL="266700" indent="-266700">
              <a:spcBef>
                <a:spcPct val="20000"/>
              </a:spcBef>
            </a:pPr>
            <a:r>
              <a:rPr lang="en-US" altLang="zh-CN" sz="2400" b="1">
                <a:solidFill>
                  <a:srgbClr val="FF0000"/>
                </a:solidFill>
                <a:latin typeface="华文中宋" pitchFamily="2" charset="-122"/>
                <a:ea typeface="华文中宋" pitchFamily="2" charset="-122"/>
              </a:rPr>
              <a:t>Mg-Ni </a:t>
            </a:r>
            <a:r>
              <a:rPr lang="zh-CN" altLang="en-US" sz="2400" b="1">
                <a:solidFill>
                  <a:srgbClr val="FF0000"/>
                </a:solidFill>
                <a:latin typeface="华文中宋" pitchFamily="2" charset="-122"/>
                <a:ea typeface="华文中宋" pitchFamily="2" charset="-122"/>
              </a:rPr>
              <a:t>系阻尼镁合金</a:t>
            </a:r>
            <a:r>
              <a:rPr lang="zh-CN" altLang="en-US"/>
              <a:t> </a:t>
            </a:r>
          </a:p>
          <a:p>
            <a:pPr marL="266700" indent="-266700">
              <a:lnSpc>
                <a:spcPct val="120000"/>
              </a:lnSpc>
            </a:pPr>
            <a:r>
              <a:rPr lang="en-US" altLang="en-US" sz="1600" b="1">
                <a:solidFill>
                  <a:srgbClr val="0000CC"/>
                </a:solidFill>
              </a:rPr>
              <a:t>●</a:t>
            </a:r>
            <a:r>
              <a:rPr lang="zh-CN" altLang="en-US" sz="2000" b="1">
                <a:latin typeface="Times New Roman" pitchFamily="18" charset="0"/>
                <a:ea typeface="楷体_GB2312"/>
                <a:cs typeface="楷体_GB2312"/>
              </a:rPr>
              <a:t>要保证阻尼性能往往要牺牲其耐蚀性。</a:t>
            </a:r>
            <a:r>
              <a:rPr lang="zh-CN" altLang="en-US"/>
              <a:t> </a:t>
            </a:r>
          </a:p>
          <a:p>
            <a:pPr marL="266700" indent="-266700">
              <a:spcBef>
                <a:spcPct val="20000"/>
              </a:spcBef>
            </a:pPr>
            <a:r>
              <a:rPr lang="en-US" altLang="zh-CN" sz="2400" b="1">
                <a:solidFill>
                  <a:srgbClr val="FF0000"/>
                </a:solidFill>
                <a:latin typeface="华文中宋" pitchFamily="2" charset="-122"/>
                <a:ea typeface="华文中宋" pitchFamily="2" charset="-122"/>
              </a:rPr>
              <a:t>Mg-Cu </a:t>
            </a:r>
            <a:r>
              <a:rPr lang="zh-CN" altLang="en-US" sz="2400" b="1">
                <a:solidFill>
                  <a:srgbClr val="FF0000"/>
                </a:solidFill>
                <a:latin typeface="华文中宋" pitchFamily="2" charset="-122"/>
                <a:ea typeface="华文中宋" pitchFamily="2" charset="-122"/>
              </a:rPr>
              <a:t>系阻尼镁合金 </a:t>
            </a:r>
          </a:p>
          <a:p>
            <a:pPr marL="266700" indent="-266700">
              <a:lnSpc>
                <a:spcPct val="120000"/>
              </a:lnSpc>
            </a:pPr>
            <a:r>
              <a:rPr lang="en-US" altLang="en-US" sz="1600" b="1">
                <a:solidFill>
                  <a:srgbClr val="0000CC"/>
                </a:solidFill>
              </a:rPr>
              <a:t>●</a:t>
            </a:r>
            <a:r>
              <a:rPr lang="zh-CN" altLang="en-US" sz="2000" b="1">
                <a:latin typeface="Times New Roman" pitchFamily="18" charset="0"/>
                <a:ea typeface="楷体_GB2312"/>
                <a:cs typeface="楷体_GB2312"/>
              </a:rPr>
              <a:t>当</a:t>
            </a:r>
            <a:r>
              <a:rPr lang="en-US" altLang="zh-CN" sz="2000" b="1">
                <a:latin typeface="Times New Roman" pitchFamily="18" charset="0"/>
                <a:ea typeface="楷体_GB2312"/>
                <a:cs typeface="楷体_GB2312"/>
              </a:rPr>
              <a:t>Cu </a:t>
            </a:r>
            <a:r>
              <a:rPr lang="zh-CN" altLang="en-US" sz="2000" b="1">
                <a:latin typeface="Times New Roman" pitchFamily="18" charset="0"/>
                <a:ea typeface="楷体_GB2312"/>
                <a:cs typeface="楷体_GB2312"/>
              </a:rPr>
              <a:t>含量增加至 </a:t>
            </a:r>
            <a:r>
              <a:rPr lang="en-US" altLang="zh-CN" sz="2000" b="1">
                <a:latin typeface="Times New Roman" pitchFamily="18" charset="0"/>
                <a:ea typeface="楷体_GB2312"/>
                <a:cs typeface="楷体_GB2312"/>
              </a:rPr>
              <a:t>3.0%</a:t>
            </a:r>
            <a:r>
              <a:rPr lang="zh-CN" altLang="en-US" sz="2000" b="1">
                <a:latin typeface="Times New Roman" pitchFamily="18" charset="0"/>
                <a:ea typeface="楷体_GB2312"/>
                <a:cs typeface="楷体_GB2312"/>
              </a:rPr>
              <a:t>时，</a:t>
            </a:r>
            <a:r>
              <a:rPr lang="en-US" altLang="zh-CN" sz="2000" b="1">
                <a:latin typeface="Times New Roman" pitchFamily="18" charset="0"/>
                <a:ea typeface="楷体_GB2312"/>
                <a:cs typeface="楷体_GB2312"/>
              </a:rPr>
              <a:t>Mg-Cu </a:t>
            </a:r>
            <a:r>
              <a:rPr lang="zh-CN" altLang="en-US" sz="2000" b="1">
                <a:latin typeface="Times New Roman" pitchFamily="18" charset="0"/>
                <a:ea typeface="楷体_GB2312"/>
                <a:cs typeface="楷体_GB2312"/>
              </a:rPr>
              <a:t>合金的阻尼性能随 </a:t>
            </a:r>
            <a:r>
              <a:rPr lang="en-US" altLang="zh-CN" sz="2000" b="1">
                <a:latin typeface="Times New Roman" pitchFamily="18" charset="0"/>
                <a:ea typeface="楷体_GB2312"/>
                <a:cs typeface="楷体_GB2312"/>
              </a:rPr>
              <a:t>Cu </a:t>
            </a:r>
            <a:r>
              <a:rPr lang="zh-CN" altLang="en-US" sz="2000" b="1">
                <a:latin typeface="Times New Roman" pitchFamily="18" charset="0"/>
                <a:ea typeface="楷体_GB2312"/>
                <a:cs typeface="楷体_GB2312"/>
              </a:rPr>
              <a:t>含量的增加而缓慢降低。但当 </a:t>
            </a:r>
            <a:r>
              <a:rPr lang="en-US" altLang="zh-CN" sz="2000" b="1">
                <a:latin typeface="Times New Roman" pitchFamily="18" charset="0"/>
                <a:ea typeface="楷体_GB2312"/>
                <a:cs typeface="楷体_GB2312"/>
              </a:rPr>
              <a:t>Cu </a:t>
            </a:r>
            <a:r>
              <a:rPr lang="zh-CN" altLang="en-US" sz="2000" b="1">
                <a:latin typeface="Times New Roman" pitchFamily="18" charset="0"/>
                <a:ea typeface="楷体_GB2312"/>
                <a:cs typeface="楷体_GB2312"/>
              </a:rPr>
              <a:t>含量超过 </a:t>
            </a:r>
            <a:r>
              <a:rPr lang="en-US" altLang="zh-CN" sz="2000" b="1">
                <a:latin typeface="Times New Roman" pitchFamily="18" charset="0"/>
                <a:ea typeface="楷体_GB2312"/>
                <a:cs typeface="楷体_GB2312"/>
              </a:rPr>
              <a:t>3.0%</a:t>
            </a:r>
            <a:r>
              <a:rPr lang="zh-CN" altLang="en-US" sz="2000" b="1">
                <a:latin typeface="Times New Roman" pitchFamily="18" charset="0"/>
                <a:ea typeface="楷体_GB2312"/>
                <a:cs typeface="楷体_GB2312"/>
              </a:rPr>
              <a:t>时内耗迅速降低，而强度却增大。</a:t>
            </a:r>
            <a:r>
              <a:rPr lang="zh-CN" altLang="en-US"/>
              <a:t> </a:t>
            </a:r>
          </a:p>
        </p:txBody>
      </p:sp>
      <p:sp>
        <p:nvSpPr>
          <p:cNvPr id="121862" name="Rectangle 6"/>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randombar(horizontal)">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灯片编号占位符 1"/>
          <p:cNvSpPr>
            <a:spLocks noGrp="1"/>
          </p:cNvSpPr>
          <p:nvPr>
            <p:ph type="sldNum" sz="quarter" idx="12"/>
          </p:nvPr>
        </p:nvSpPr>
        <p:spPr/>
        <p:txBody>
          <a:bodyPr/>
          <a:lstStyle/>
          <a:p>
            <a:pPr>
              <a:defRPr/>
            </a:pPr>
            <a:fld id="{4A7C763B-07A4-40AD-992C-7176B715A426}" type="slidenum">
              <a:rPr lang="en-US" altLang="zh-CN"/>
              <a:pPr>
                <a:defRPr/>
              </a:pPr>
              <a:t>148</a:t>
            </a:fld>
            <a:endParaRPr lang="en-US" altLang="zh-CN"/>
          </a:p>
        </p:txBody>
      </p:sp>
      <p:pic>
        <p:nvPicPr>
          <p:cNvPr id="70659" name="Picture 4"/>
          <p:cNvPicPr>
            <a:picLocks noChangeAspect="1" noChangeArrowheads="1"/>
          </p:cNvPicPr>
          <p:nvPr/>
        </p:nvPicPr>
        <p:blipFill>
          <a:blip r:embed="rId2">
            <a:extLst>
              <a:ext uri="{28A0092B-C50C-407E-A947-70E740481C1C}">
                <a14:useLocalDpi xmlns:a14="http://schemas.microsoft.com/office/drawing/2010/main" val="0"/>
              </a:ext>
            </a:extLst>
          </a:blip>
          <a:srcRect l="37994" t="25369" r="42862" b="65611"/>
          <a:stretch>
            <a:fillRect/>
          </a:stretch>
        </p:blipFill>
        <p:spPr bwMode="auto">
          <a:xfrm>
            <a:off x="900113" y="908050"/>
            <a:ext cx="24479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5"/>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pic>
        <p:nvPicPr>
          <p:cNvPr id="70661" name="Picture 6"/>
          <p:cNvPicPr>
            <a:picLocks noChangeAspect="1" noChangeArrowheads="1"/>
          </p:cNvPicPr>
          <p:nvPr/>
        </p:nvPicPr>
        <p:blipFill>
          <a:blip r:embed="rId2">
            <a:extLst>
              <a:ext uri="{28A0092B-C50C-407E-A947-70E740481C1C}">
                <a14:useLocalDpi xmlns:a14="http://schemas.microsoft.com/office/drawing/2010/main" val="0"/>
              </a:ext>
            </a:extLst>
          </a:blip>
          <a:srcRect l="23917" t="33493" r="25407" b="8836"/>
          <a:stretch>
            <a:fillRect/>
          </a:stretch>
        </p:blipFill>
        <p:spPr bwMode="auto">
          <a:xfrm>
            <a:off x="900113" y="1700213"/>
            <a:ext cx="712787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188913"/>
            <a:ext cx="141128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灯片编号占位符 1"/>
          <p:cNvSpPr>
            <a:spLocks noGrp="1"/>
          </p:cNvSpPr>
          <p:nvPr>
            <p:ph type="sldNum" sz="quarter" idx="12"/>
          </p:nvPr>
        </p:nvSpPr>
        <p:spPr/>
        <p:txBody>
          <a:bodyPr/>
          <a:lstStyle/>
          <a:p>
            <a:pPr>
              <a:defRPr/>
            </a:pPr>
            <a:fld id="{107C9F32-903C-4A52-A51C-EFB67A3EE0B0}" type="slidenum">
              <a:rPr lang="en-US" altLang="zh-CN"/>
              <a:pPr>
                <a:defRPr/>
              </a:pPr>
              <a:t>149</a:t>
            </a:fld>
            <a:endParaRPr lang="en-US" altLang="zh-CN"/>
          </a:p>
        </p:txBody>
      </p:sp>
      <p:pic>
        <p:nvPicPr>
          <p:cNvPr id="71683" name="Picture 5"/>
          <p:cNvPicPr>
            <a:picLocks noChangeAspect="1" noChangeArrowheads="1"/>
          </p:cNvPicPr>
          <p:nvPr/>
        </p:nvPicPr>
        <p:blipFill>
          <a:blip r:embed="rId2">
            <a:extLst>
              <a:ext uri="{28A0092B-C50C-407E-A947-70E740481C1C}">
                <a14:useLocalDpi xmlns:a14="http://schemas.microsoft.com/office/drawing/2010/main" val="0"/>
              </a:ext>
            </a:extLst>
          </a:blip>
          <a:srcRect l="21463" t="25397" r="21951" b="31833"/>
          <a:stretch>
            <a:fillRect/>
          </a:stretch>
        </p:blipFill>
        <p:spPr bwMode="auto">
          <a:xfrm>
            <a:off x="251520" y="1484313"/>
            <a:ext cx="8675439" cy="53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6"/>
          <p:cNvSpPr txBox="1">
            <a:spLocks noChangeArrowheads="1"/>
          </p:cNvSpPr>
          <p:nvPr/>
        </p:nvSpPr>
        <p:spPr bwMode="auto">
          <a:xfrm>
            <a:off x="251520" y="843812"/>
            <a:ext cx="3313112" cy="647700"/>
          </a:xfrm>
          <a:prstGeom prst="rect">
            <a:avLst/>
          </a:prstGeom>
          <a:solidFill>
            <a:srgbClr val="002142"/>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2000" bIns="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800" dirty="0">
                <a:solidFill>
                  <a:srgbClr val="FF0000"/>
                </a:solidFill>
                <a:latin typeface="Times New Roman" pitchFamily="18" charset="0"/>
                <a:ea typeface="黑体" pitchFamily="49" charset="-122"/>
              </a:rPr>
              <a:t>镁合金的发展趋势</a:t>
            </a:r>
            <a:endParaRPr lang="zh-CN" altLang="en-US" sz="2800" dirty="0">
              <a:solidFill>
                <a:srgbClr val="FF0000"/>
              </a:solidFill>
              <a:ea typeface="黑体" pitchFamily="49" charset="-122"/>
            </a:endParaRPr>
          </a:p>
        </p:txBody>
      </p:sp>
      <p:sp>
        <p:nvSpPr>
          <p:cNvPr id="122887" name="Rectangle 7"/>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标题 1"/>
          <p:cNvSpPr>
            <a:spLocks noGrp="1" noChangeArrowheads="1"/>
          </p:cNvSpPr>
          <p:nvPr>
            <p:ph type="title" idx="4294967295"/>
          </p:nvPr>
        </p:nvSpPr>
        <p:spPr>
          <a:ln/>
        </p:spPr>
        <p:txBody>
          <a:bodyPr/>
          <a:lstStyle/>
          <a:p>
            <a:pPr eaLnBrk="1" hangingPunct="1"/>
            <a:r>
              <a:rPr lang="en-US" altLang="zh-CN"/>
              <a:t> </a:t>
            </a:r>
            <a:endParaRPr lang="zh-CN" altLang="en-US"/>
          </a:p>
        </p:txBody>
      </p:sp>
      <p:sp>
        <p:nvSpPr>
          <p:cNvPr id="2139" name="灯片编号占位符 5"/>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AE26A13C-43B4-4600-90FA-10186532B209}" type="slidenum">
              <a:rPr kumimoji="0" lang="en-US" altLang="zh-CN" sz="1400">
                <a:latin typeface="Times New Roman" panose="02020603050405020304" pitchFamily="18" charset="0"/>
              </a:rPr>
              <a:pPr eaLnBrk="1" hangingPunct="1">
                <a:spcBef>
                  <a:spcPct val="0"/>
                </a:spcBef>
                <a:buSzPct val="100000"/>
                <a:buFontTx/>
                <a:buNone/>
              </a:pPr>
              <a:t>15</a:t>
            </a:fld>
            <a:endParaRPr kumimoji="0" lang="en-US" altLang="zh-CN" sz="1400">
              <a:latin typeface="Times New Roman" panose="02020603050405020304" pitchFamily="18" charset="0"/>
            </a:endParaRPr>
          </a:p>
        </p:txBody>
      </p:sp>
      <p:pic>
        <p:nvPicPr>
          <p:cNvPr id="2140" name="Picture 2"/>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239660"/>
            <a:ext cx="6243588" cy="611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灯片编号占位符 1"/>
          <p:cNvSpPr>
            <a:spLocks noGrp="1"/>
          </p:cNvSpPr>
          <p:nvPr>
            <p:ph type="sldNum" sz="quarter" idx="12"/>
          </p:nvPr>
        </p:nvSpPr>
        <p:spPr/>
        <p:txBody>
          <a:bodyPr/>
          <a:lstStyle/>
          <a:p>
            <a:pPr>
              <a:defRPr/>
            </a:pPr>
            <a:fld id="{35441982-6701-4088-B6B2-7A1B6511B804}" type="slidenum">
              <a:rPr lang="en-US" altLang="zh-CN"/>
              <a:pPr>
                <a:defRPr/>
              </a:pPr>
              <a:t>150</a:t>
            </a:fld>
            <a:endParaRPr lang="en-US" altLang="zh-CN"/>
          </a:p>
        </p:txBody>
      </p:sp>
      <p:pic>
        <p:nvPicPr>
          <p:cNvPr id="72707" name="Picture 4"/>
          <p:cNvPicPr>
            <a:picLocks noChangeAspect="1" noChangeArrowheads="1"/>
          </p:cNvPicPr>
          <p:nvPr/>
        </p:nvPicPr>
        <p:blipFill>
          <a:blip r:embed="rId2">
            <a:extLst>
              <a:ext uri="{28A0092B-C50C-407E-A947-70E740481C1C}">
                <a14:useLocalDpi xmlns:a14="http://schemas.microsoft.com/office/drawing/2010/main" val="0"/>
              </a:ext>
            </a:extLst>
          </a:blip>
          <a:srcRect l="22435" t="34979" r="18503" b="8333"/>
          <a:stretch>
            <a:fillRect/>
          </a:stretch>
        </p:blipFill>
        <p:spPr bwMode="auto">
          <a:xfrm>
            <a:off x="251520" y="980728"/>
            <a:ext cx="8630751" cy="51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Rectangle 5"/>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灯片编号占位符 1"/>
          <p:cNvSpPr>
            <a:spLocks noGrp="1"/>
          </p:cNvSpPr>
          <p:nvPr>
            <p:ph type="sldNum" sz="quarter" idx="12"/>
          </p:nvPr>
        </p:nvSpPr>
        <p:spPr/>
        <p:txBody>
          <a:bodyPr/>
          <a:lstStyle/>
          <a:p>
            <a:pPr>
              <a:defRPr/>
            </a:pPr>
            <a:fld id="{C47679F4-622B-46BC-A3E5-A30D7E129E53}" type="slidenum">
              <a:rPr lang="en-US" altLang="zh-CN"/>
              <a:pPr>
                <a:defRPr/>
              </a:pPr>
              <a:t>151</a:t>
            </a:fld>
            <a:endParaRPr lang="en-US" altLang="zh-CN"/>
          </a:p>
        </p:txBody>
      </p:sp>
      <p:sp>
        <p:nvSpPr>
          <p:cNvPr id="8" name="Freeform 3"/>
          <p:cNvSpPr/>
          <p:nvPr/>
        </p:nvSpPr>
        <p:spPr>
          <a:xfrm>
            <a:off x="1793875" y="4067175"/>
            <a:ext cx="1554163" cy="1082675"/>
          </a:xfrm>
          <a:custGeom>
            <a:avLst/>
            <a:gdLst>
              <a:gd name="connsiteX0" fmla="*/ 12700 w 1817624"/>
              <a:gd name="connsiteY0" fmla="*/ 1181608 h 1194308"/>
              <a:gd name="connsiteX1" fmla="*/ 12700 w 1817624"/>
              <a:gd name="connsiteY1" fmla="*/ 12700 h 1194308"/>
              <a:gd name="connsiteX2" fmla="*/ 1804924 w 1817624"/>
              <a:gd name="connsiteY2" fmla="*/ 12700 h 1194308"/>
              <a:gd name="connsiteX3" fmla="*/ 1804924 w 1817624"/>
              <a:gd name="connsiteY3" fmla="*/ 1181608 h 1194308"/>
              <a:gd name="connsiteX4" fmla="*/ 12700 w 1817624"/>
              <a:gd name="connsiteY4" fmla="*/ 1181608 h 119430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17624" h="1194308">
                <a:moveTo>
                  <a:pt x="12700" y="1181608"/>
                </a:moveTo>
                <a:lnTo>
                  <a:pt x="12700" y="12700"/>
                </a:lnTo>
                <a:lnTo>
                  <a:pt x="1804924" y="12700"/>
                </a:lnTo>
                <a:lnTo>
                  <a:pt x="1804924" y="1181608"/>
                </a:lnTo>
                <a:lnTo>
                  <a:pt x="12700" y="1181608"/>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Freeform 3"/>
          <p:cNvSpPr/>
          <p:nvPr/>
        </p:nvSpPr>
        <p:spPr>
          <a:xfrm>
            <a:off x="3302000" y="4067175"/>
            <a:ext cx="1465263" cy="1087438"/>
          </a:xfrm>
          <a:custGeom>
            <a:avLst/>
            <a:gdLst>
              <a:gd name="connsiteX0" fmla="*/ 12700 w 1712467"/>
              <a:gd name="connsiteY0" fmla="*/ 1186179 h 1198879"/>
              <a:gd name="connsiteX1" fmla="*/ 12700 w 1712467"/>
              <a:gd name="connsiteY1" fmla="*/ 12700 h 1198879"/>
              <a:gd name="connsiteX2" fmla="*/ 1699767 w 1712467"/>
              <a:gd name="connsiteY2" fmla="*/ 12700 h 1198879"/>
              <a:gd name="connsiteX3" fmla="*/ 1699767 w 1712467"/>
              <a:gd name="connsiteY3" fmla="*/ 1186179 h 1198879"/>
              <a:gd name="connsiteX4" fmla="*/ 12700 w 1712467"/>
              <a:gd name="connsiteY4" fmla="*/ 1186179 h 1198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12467" h="1198879">
                <a:moveTo>
                  <a:pt x="12700" y="1186179"/>
                </a:moveTo>
                <a:lnTo>
                  <a:pt x="12700" y="12700"/>
                </a:lnTo>
                <a:lnTo>
                  <a:pt x="1699767" y="12700"/>
                </a:lnTo>
                <a:lnTo>
                  <a:pt x="1699767" y="1186179"/>
                </a:lnTo>
                <a:lnTo>
                  <a:pt x="12700" y="1186179"/>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Freeform 3"/>
          <p:cNvSpPr/>
          <p:nvPr/>
        </p:nvSpPr>
        <p:spPr>
          <a:xfrm>
            <a:off x="6213475" y="4057650"/>
            <a:ext cx="1352550" cy="2219325"/>
          </a:xfrm>
          <a:custGeom>
            <a:avLst/>
            <a:gdLst>
              <a:gd name="connsiteX0" fmla="*/ 12700 w 1582928"/>
              <a:gd name="connsiteY0" fmla="*/ 2432812 h 2445512"/>
              <a:gd name="connsiteX1" fmla="*/ 12700 w 1582928"/>
              <a:gd name="connsiteY1" fmla="*/ 12700 h 2445512"/>
              <a:gd name="connsiteX2" fmla="*/ 1570228 w 1582928"/>
              <a:gd name="connsiteY2" fmla="*/ 12700 h 2445512"/>
              <a:gd name="connsiteX3" fmla="*/ 1570228 w 1582928"/>
              <a:gd name="connsiteY3" fmla="*/ 2432812 h 2445512"/>
              <a:gd name="connsiteX4" fmla="*/ 12700 w 1582928"/>
              <a:gd name="connsiteY4" fmla="*/ 2432812 h 24455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82928" h="2445512">
                <a:moveTo>
                  <a:pt x="12700" y="2432812"/>
                </a:moveTo>
                <a:lnTo>
                  <a:pt x="12700" y="12700"/>
                </a:lnTo>
                <a:lnTo>
                  <a:pt x="1570228" y="12700"/>
                </a:lnTo>
                <a:lnTo>
                  <a:pt x="1570228" y="2432812"/>
                </a:lnTo>
                <a:lnTo>
                  <a:pt x="12700" y="2432812"/>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Freeform 3"/>
          <p:cNvSpPr/>
          <p:nvPr/>
        </p:nvSpPr>
        <p:spPr>
          <a:xfrm>
            <a:off x="3275013" y="5121275"/>
            <a:ext cx="1487487" cy="1154113"/>
          </a:xfrm>
          <a:custGeom>
            <a:avLst/>
            <a:gdLst>
              <a:gd name="connsiteX0" fmla="*/ 12700 w 1738376"/>
              <a:gd name="connsiteY0" fmla="*/ 1260855 h 1273555"/>
              <a:gd name="connsiteX1" fmla="*/ 12700 w 1738376"/>
              <a:gd name="connsiteY1" fmla="*/ 12700 h 1273555"/>
              <a:gd name="connsiteX2" fmla="*/ 1725675 w 1738376"/>
              <a:gd name="connsiteY2" fmla="*/ 12700 h 1273555"/>
              <a:gd name="connsiteX3" fmla="*/ 1725675 w 1738376"/>
              <a:gd name="connsiteY3" fmla="*/ 1260855 h 1273555"/>
              <a:gd name="connsiteX4" fmla="*/ 12700 w 1738376"/>
              <a:gd name="connsiteY4" fmla="*/ 1260855 h 12735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38376" h="1273555">
                <a:moveTo>
                  <a:pt x="12700" y="1260855"/>
                </a:moveTo>
                <a:lnTo>
                  <a:pt x="12700" y="12700"/>
                </a:lnTo>
                <a:lnTo>
                  <a:pt x="1725675" y="12700"/>
                </a:lnTo>
                <a:lnTo>
                  <a:pt x="1725675" y="1260855"/>
                </a:lnTo>
                <a:lnTo>
                  <a:pt x="12700" y="1260855"/>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Freeform 3"/>
          <p:cNvSpPr/>
          <p:nvPr/>
        </p:nvSpPr>
        <p:spPr>
          <a:xfrm>
            <a:off x="1789113" y="5121275"/>
            <a:ext cx="1525587" cy="1165225"/>
          </a:xfrm>
          <a:custGeom>
            <a:avLst/>
            <a:gdLst>
              <a:gd name="connsiteX0" fmla="*/ 12700 w 1785620"/>
              <a:gd name="connsiteY0" fmla="*/ 1271523 h 1284223"/>
              <a:gd name="connsiteX1" fmla="*/ 12700 w 1785620"/>
              <a:gd name="connsiteY1" fmla="*/ 12700 h 1284223"/>
              <a:gd name="connsiteX2" fmla="*/ 1772920 w 1785620"/>
              <a:gd name="connsiteY2" fmla="*/ 12700 h 1284223"/>
              <a:gd name="connsiteX3" fmla="*/ 1772920 w 1785620"/>
              <a:gd name="connsiteY3" fmla="*/ 1271523 h 1284223"/>
              <a:gd name="connsiteX4" fmla="*/ 12700 w 1785620"/>
              <a:gd name="connsiteY4" fmla="*/ 1271523 h 128422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85620" h="1284223">
                <a:moveTo>
                  <a:pt x="12700" y="1271523"/>
                </a:moveTo>
                <a:lnTo>
                  <a:pt x="12700" y="12700"/>
                </a:lnTo>
                <a:lnTo>
                  <a:pt x="1772920" y="12700"/>
                </a:lnTo>
                <a:lnTo>
                  <a:pt x="1772920" y="1271523"/>
                </a:lnTo>
                <a:lnTo>
                  <a:pt x="12700" y="1271523"/>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Freeform 3"/>
          <p:cNvSpPr/>
          <p:nvPr/>
        </p:nvSpPr>
        <p:spPr>
          <a:xfrm>
            <a:off x="4751388" y="5111750"/>
            <a:ext cx="1511300" cy="1162050"/>
          </a:xfrm>
          <a:custGeom>
            <a:avLst/>
            <a:gdLst>
              <a:gd name="connsiteX0" fmla="*/ 12700 w 1767331"/>
              <a:gd name="connsiteY0" fmla="*/ 1266951 h 1279651"/>
              <a:gd name="connsiteX1" fmla="*/ 12700 w 1767331"/>
              <a:gd name="connsiteY1" fmla="*/ 12700 h 1279651"/>
              <a:gd name="connsiteX2" fmla="*/ 1754631 w 1767331"/>
              <a:gd name="connsiteY2" fmla="*/ 12700 h 1279651"/>
              <a:gd name="connsiteX3" fmla="*/ 1754631 w 1767331"/>
              <a:gd name="connsiteY3" fmla="*/ 1266951 h 1279651"/>
              <a:gd name="connsiteX4" fmla="*/ 12700 w 1767331"/>
              <a:gd name="connsiteY4" fmla="*/ 1266951 h 12796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67331" h="1279651">
                <a:moveTo>
                  <a:pt x="12700" y="1266951"/>
                </a:moveTo>
                <a:lnTo>
                  <a:pt x="12700" y="12700"/>
                </a:lnTo>
                <a:lnTo>
                  <a:pt x="1754631" y="12700"/>
                </a:lnTo>
                <a:lnTo>
                  <a:pt x="1754631" y="1266951"/>
                </a:lnTo>
                <a:lnTo>
                  <a:pt x="12700" y="1266951"/>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Freeform 3"/>
          <p:cNvSpPr/>
          <p:nvPr/>
        </p:nvSpPr>
        <p:spPr>
          <a:xfrm>
            <a:off x="4746625" y="4062413"/>
            <a:ext cx="1512888" cy="1081087"/>
          </a:xfrm>
          <a:custGeom>
            <a:avLst/>
            <a:gdLst>
              <a:gd name="connsiteX0" fmla="*/ 15875 w 1769109"/>
              <a:gd name="connsiteY0" fmla="*/ 1175639 h 1191514"/>
              <a:gd name="connsiteX1" fmla="*/ 15875 w 1769109"/>
              <a:gd name="connsiteY1" fmla="*/ 15875 h 1191514"/>
              <a:gd name="connsiteX2" fmla="*/ 1753234 w 1769109"/>
              <a:gd name="connsiteY2" fmla="*/ 15875 h 1191514"/>
              <a:gd name="connsiteX3" fmla="*/ 1753234 w 1769109"/>
              <a:gd name="connsiteY3" fmla="*/ 1175639 h 1191514"/>
              <a:gd name="connsiteX4" fmla="*/ 15875 w 1769109"/>
              <a:gd name="connsiteY4" fmla="*/ 1175639 h 119151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69109" h="1191514">
                <a:moveTo>
                  <a:pt x="15875" y="1175639"/>
                </a:moveTo>
                <a:lnTo>
                  <a:pt x="15875" y="15875"/>
                </a:lnTo>
                <a:lnTo>
                  <a:pt x="1753234" y="15875"/>
                </a:lnTo>
                <a:lnTo>
                  <a:pt x="1753234" y="1175639"/>
                </a:lnTo>
                <a:lnTo>
                  <a:pt x="15875" y="1175639"/>
                </a:lnTo>
              </a:path>
            </a:pathLst>
          </a:custGeom>
          <a:solidFill>
            <a:srgbClr val="000000">
              <a:alpha val="0"/>
            </a:srgbClr>
          </a:solidFill>
          <a:ln w="25400">
            <a:solidFill>
              <a:srgbClr val="FF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37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002" y="4000853"/>
            <a:ext cx="3352502" cy="249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4000853"/>
            <a:ext cx="3181273" cy="249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Box 1"/>
          <p:cNvSpPr txBox="1">
            <a:spLocks noChangeArrowheads="1"/>
          </p:cNvSpPr>
          <p:nvPr/>
        </p:nvSpPr>
        <p:spPr bwMode="auto">
          <a:xfrm>
            <a:off x="8460432" y="4241799"/>
            <a:ext cx="2667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78">
            <a:spAutoFit/>
          </a:bodyPr>
          <a:lstStyle>
            <a:lvl1pPr defTabSz="801688" eaLnBrk="0" hangingPunct="0">
              <a:defRPr>
                <a:solidFill>
                  <a:schemeClr val="tx1"/>
                </a:solidFill>
                <a:latin typeface="Arial" pitchFamily="34" charset="0"/>
                <a:ea typeface="宋体" pitchFamily="2" charset="-122"/>
              </a:defRPr>
            </a:lvl1pPr>
            <a:lvl2pPr marL="742950" indent="-285750" defTabSz="801688" eaLnBrk="0" hangingPunct="0">
              <a:defRPr>
                <a:solidFill>
                  <a:schemeClr val="tx1"/>
                </a:solidFill>
                <a:latin typeface="Arial" pitchFamily="34" charset="0"/>
                <a:ea typeface="宋体" pitchFamily="2" charset="-122"/>
              </a:defRPr>
            </a:lvl2pPr>
            <a:lvl3pPr marL="1143000" indent="-228600" defTabSz="801688" eaLnBrk="0" hangingPunct="0">
              <a:defRPr>
                <a:solidFill>
                  <a:schemeClr val="tx1"/>
                </a:solidFill>
                <a:latin typeface="Arial" pitchFamily="34" charset="0"/>
                <a:ea typeface="宋体" pitchFamily="2" charset="-122"/>
              </a:defRPr>
            </a:lvl3pPr>
            <a:lvl4pPr marL="1600200" indent="-228600" defTabSz="801688" eaLnBrk="0" hangingPunct="0">
              <a:defRPr>
                <a:solidFill>
                  <a:schemeClr val="tx1"/>
                </a:solidFill>
                <a:latin typeface="Arial" pitchFamily="34" charset="0"/>
                <a:ea typeface="宋体" pitchFamily="2" charset="-122"/>
              </a:defRPr>
            </a:lvl4pPr>
            <a:lvl5pPr marL="2057400" indent="-228600" defTabSz="801688" eaLnBrk="0" hangingPunct="0">
              <a:defRPr>
                <a:solidFill>
                  <a:schemeClr val="tx1"/>
                </a:solidFill>
                <a:latin typeface="Arial"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013"/>
              </a:lnSpc>
            </a:pPr>
            <a:r>
              <a:rPr lang="zh-CN" altLang="en-US" sz="2100" b="1" dirty="0">
                <a:latin typeface="楷体_GB2312"/>
                <a:ea typeface="楷体_GB2312"/>
                <a:cs typeface="楷体_GB2312"/>
              </a:rPr>
              <a:t>镁</a:t>
            </a:r>
          </a:p>
          <a:p>
            <a:pPr eaLnBrk="1" hangingPunct="1">
              <a:lnSpc>
                <a:spcPts val="2450"/>
              </a:lnSpc>
            </a:pPr>
            <a:r>
              <a:rPr lang="zh-CN" altLang="en-US" sz="2100" b="1" dirty="0">
                <a:latin typeface="楷体_GB2312"/>
                <a:ea typeface="楷体_GB2312"/>
                <a:cs typeface="楷体_GB2312"/>
              </a:rPr>
              <a:t>合</a:t>
            </a:r>
          </a:p>
          <a:p>
            <a:pPr eaLnBrk="1" hangingPunct="1">
              <a:lnSpc>
                <a:spcPts val="2450"/>
              </a:lnSpc>
            </a:pPr>
            <a:r>
              <a:rPr lang="zh-CN" altLang="en-US" sz="2100" b="1" dirty="0">
                <a:latin typeface="楷体_GB2312"/>
                <a:ea typeface="楷体_GB2312"/>
                <a:cs typeface="楷体_GB2312"/>
              </a:rPr>
              <a:t>金</a:t>
            </a:r>
          </a:p>
          <a:p>
            <a:pPr eaLnBrk="1" hangingPunct="1">
              <a:lnSpc>
                <a:spcPts val="2450"/>
              </a:lnSpc>
            </a:pPr>
            <a:r>
              <a:rPr lang="zh-CN" altLang="en-US" sz="2100" b="1" dirty="0">
                <a:latin typeface="楷体_GB2312"/>
                <a:ea typeface="楷体_GB2312"/>
                <a:cs typeface="楷体_GB2312"/>
              </a:rPr>
              <a:t>的</a:t>
            </a:r>
          </a:p>
          <a:p>
            <a:pPr eaLnBrk="1" hangingPunct="1">
              <a:lnSpc>
                <a:spcPts val="2450"/>
              </a:lnSpc>
            </a:pPr>
            <a:r>
              <a:rPr lang="zh-CN" altLang="en-US" sz="2100" b="1" dirty="0">
                <a:latin typeface="楷体_GB2312"/>
                <a:ea typeface="楷体_GB2312"/>
                <a:cs typeface="楷体_GB2312"/>
              </a:rPr>
              <a:t>应</a:t>
            </a:r>
          </a:p>
          <a:p>
            <a:pPr eaLnBrk="1" hangingPunct="1">
              <a:lnSpc>
                <a:spcPts val="2450"/>
              </a:lnSpc>
            </a:pPr>
            <a:r>
              <a:rPr lang="zh-CN" altLang="en-US" sz="2100" b="1" dirty="0">
                <a:latin typeface="楷体_GB2312"/>
                <a:ea typeface="楷体_GB2312"/>
                <a:cs typeface="楷体_GB2312"/>
              </a:rPr>
              <a:t>用</a:t>
            </a:r>
          </a:p>
        </p:txBody>
      </p:sp>
      <p:sp>
        <p:nvSpPr>
          <p:cNvPr id="73741" name="TextBox 1"/>
          <p:cNvSpPr txBox="1">
            <a:spLocks noChangeArrowheads="1"/>
          </p:cNvSpPr>
          <p:nvPr/>
        </p:nvSpPr>
        <p:spPr bwMode="auto">
          <a:xfrm>
            <a:off x="2519363" y="2684463"/>
            <a:ext cx="216058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78">
            <a:spAutoFit/>
          </a:bodyPr>
          <a:lstStyle>
            <a:lvl1pPr defTabSz="801688" eaLnBrk="0" hangingPunct="0">
              <a:tabLst>
                <a:tab pos="879475" algn="l"/>
              </a:tabLst>
              <a:defRPr>
                <a:solidFill>
                  <a:schemeClr val="tx1"/>
                </a:solidFill>
                <a:latin typeface="Arial" pitchFamily="34" charset="0"/>
                <a:ea typeface="宋体" pitchFamily="2" charset="-122"/>
              </a:defRPr>
            </a:lvl1pPr>
            <a:lvl2pPr marL="742950" indent="-285750" defTabSz="801688" eaLnBrk="0" hangingPunct="0">
              <a:tabLst>
                <a:tab pos="879475" algn="l"/>
              </a:tabLst>
              <a:defRPr>
                <a:solidFill>
                  <a:schemeClr val="tx1"/>
                </a:solidFill>
                <a:latin typeface="Arial" pitchFamily="34" charset="0"/>
                <a:ea typeface="宋体" pitchFamily="2" charset="-122"/>
              </a:defRPr>
            </a:lvl2pPr>
            <a:lvl3pPr marL="1143000" indent="-228600" defTabSz="801688" eaLnBrk="0" hangingPunct="0">
              <a:tabLst>
                <a:tab pos="879475" algn="l"/>
              </a:tabLst>
              <a:defRPr>
                <a:solidFill>
                  <a:schemeClr val="tx1"/>
                </a:solidFill>
                <a:latin typeface="Arial" pitchFamily="34" charset="0"/>
                <a:ea typeface="宋体" pitchFamily="2" charset="-122"/>
              </a:defRPr>
            </a:lvl3pPr>
            <a:lvl4pPr marL="1600200" indent="-228600" defTabSz="801688" eaLnBrk="0" hangingPunct="0">
              <a:tabLst>
                <a:tab pos="879475" algn="l"/>
              </a:tabLst>
              <a:defRPr>
                <a:solidFill>
                  <a:schemeClr val="tx1"/>
                </a:solidFill>
                <a:latin typeface="Arial" pitchFamily="34" charset="0"/>
                <a:ea typeface="宋体" pitchFamily="2" charset="-122"/>
              </a:defRPr>
            </a:lvl4pPr>
            <a:lvl5pPr marL="2057400" indent="-228600" defTabSz="801688" eaLnBrk="0" hangingPunct="0">
              <a:tabLst>
                <a:tab pos="879475" algn="l"/>
              </a:tabLst>
              <a:defRPr>
                <a:solidFill>
                  <a:schemeClr val="tx1"/>
                </a:solidFill>
                <a:latin typeface="Arial" pitchFamily="34" charset="0"/>
                <a:ea typeface="宋体" pitchFamily="2" charset="-122"/>
              </a:defRPr>
            </a:lvl5pPr>
            <a:lvl6pPr marL="2514600" indent="-228600" defTabSz="801688" eaLnBrk="0" fontAlgn="base" hangingPunct="0">
              <a:spcBef>
                <a:spcPct val="0"/>
              </a:spcBef>
              <a:spcAft>
                <a:spcPct val="0"/>
              </a:spcAft>
              <a:tabLst>
                <a:tab pos="879475" algn="l"/>
              </a:tabLst>
              <a:defRPr>
                <a:solidFill>
                  <a:schemeClr val="tx1"/>
                </a:solidFill>
                <a:latin typeface="Arial" pitchFamily="34" charset="0"/>
                <a:ea typeface="宋体" pitchFamily="2" charset="-122"/>
              </a:defRPr>
            </a:lvl6pPr>
            <a:lvl7pPr marL="2971800" indent="-228600" defTabSz="801688" eaLnBrk="0" fontAlgn="base" hangingPunct="0">
              <a:spcBef>
                <a:spcPct val="0"/>
              </a:spcBef>
              <a:spcAft>
                <a:spcPct val="0"/>
              </a:spcAft>
              <a:tabLst>
                <a:tab pos="879475" algn="l"/>
              </a:tabLst>
              <a:defRPr>
                <a:solidFill>
                  <a:schemeClr val="tx1"/>
                </a:solidFill>
                <a:latin typeface="Arial" pitchFamily="34" charset="0"/>
                <a:ea typeface="宋体" pitchFamily="2" charset="-122"/>
              </a:defRPr>
            </a:lvl7pPr>
            <a:lvl8pPr marL="3429000" indent="-228600" defTabSz="801688" eaLnBrk="0" fontAlgn="base" hangingPunct="0">
              <a:spcBef>
                <a:spcPct val="0"/>
              </a:spcBef>
              <a:spcAft>
                <a:spcPct val="0"/>
              </a:spcAft>
              <a:tabLst>
                <a:tab pos="879475" algn="l"/>
              </a:tabLst>
              <a:defRPr>
                <a:solidFill>
                  <a:schemeClr val="tx1"/>
                </a:solidFill>
                <a:latin typeface="Arial" pitchFamily="34" charset="0"/>
                <a:ea typeface="宋体" pitchFamily="2" charset="-122"/>
              </a:defRPr>
            </a:lvl8pPr>
            <a:lvl9pPr marL="3886200" indent="-228600" defTabSz="801688" eaLnBrk="0" fontAlgn="base" hangingPunct="0">
              <a:spcBef>
                <a:spcPct val="0"/>
              </a:spcBef>
              <a:spcAft>
                <a:spcPct val="0"/>
              </a:spcAft>
              <a:tabLst>
                <a:tab pos="879475" algn="l"/>
              </a:tabLst>
              <a:defRPr>
                <a:solidFill>
                  <a:schemeClr val="tx1"/>
                </a:solidFill>
                <a:latin typeface="Arial" pitchFamily="34" charset="0"/>
                <a:ea typeface="宋体" pitchFamily="2" charset="-122"/>
              </a:defRPr>
            </a:lvl9pPr>
          </a:lstStyle>
          <a:p>
            <a:pPr eaLnBrk="1" hangingPunct="1">
              <a:lnSpc>
                <a:spcPts val="2013"/>
              </a:lnSpc>
            </a:pPr>
            <a:r>
              <a:rPr lang="zh-CN" altLang="en-US" sz="2100">
                <a:solidFill>
                  <a:srgbClr val="FF0000"/>
                </a:solidFill>
                <a:latin typeface="楷体_GB2312"/>
                <a:ea typeface="楷体_GB2312"/>
                <a:cs typeface="楷体_GB2312"/>
              </a:rPr>
              <a:t>高强高韧</a:t>
            </a:r>
          </a:p>
          <a:p>
            <a:pPr eaLnBrk="1" hangingPunct="1">
              <a:lnSpc>
                <a:spcPts val="875"/>
              </a:lnSpc>
            </a:pPr>
            <a:endParaRPr lang="zh-CN" altLang="en-US" sz="1600">
              <a:latin typeface="Calibri" pitchFamily="34" charset="0"/>
            </a:endParaRPr>
          </a:p>
          <a:p>
            <a:pPr eaLnBrk="1" hangingPunct="1">
              <a:lnSpc>
                <a:spcPts val="2538"/>
              </a:lnSpc>
            </a:pPr>
            <a:r>
              <a:rPr lang="zh-CN" altLang="en-US" sz="1600">
                <a:latin typeface="Calibri" pitchFamily="34" charset="0"/>
              </a:rPr>
              <a:t>	</a:t>
            </a:r>
            <a:r>
              <a:rPr lang="zh-CN" altLang="en-US" sz="2100">
                <a:solidFill>
                  <a:srgbClr val="FF0000"/>
                </a:solidFill>
                <a:latin typeface="楷体_GB2312"/>
                <a:ea typeface="楷体_GB2312"/>
                <a:cs typeface="楷体_GB2312"/>
              </a:rPr>
              <a:t>耐热抗蠕变</a:t>
            </a:r>
          </a:p>
        </p:txBody>
      </p:sp>
      <p:sp>
        <p:nvSpPr>
          <p:cNvPr id="73742" name="TextBox 1"/>
          <p:cNvSpPr txBox="1">
            <a:spLocks noChangeArrowheads="1"/>
          </p:cNvSpPr>
          <p:nvPr/>
        </p:nvSpPr>
        <p:spPr bwMode="auto">
          <a:xfrm>
            <a:off x="4876800" y="2846388"/>
            <a:ext cx="182403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78">
            <a:spAutoFit/>
          </a:bodyPr>
          <a:lstStyle>
            <a:lvl1pPr defTabSz="801688" eaLnBrk="0" hangingPunct="0">
              <a:tabLst>
                <a:tab pos="523875" algn="l"/>
              </a:tabLst>
              <a:defRPr>
                <a:solidFill>
                  <a:schemeClr val="tx1"/>
                </a:solidFill>
                <a:latin typeface="Arial" pitchFamily="34" charset="0"/>
                <a:ea typeface="宋体" pitchFamily="2" charset="-122"/>
              </a:defRPr>
            </a:lvl1pPr>
            <a:lvl2pPr marL="742950" indent="-285750" defTabSz="801688" eaLnBrk="0" hangingPunct="0">
              <a:tabLst>
                <a:tab pos="523875" algn="l"/>
              </a:tabLst>
              <a:defRPr>
                <a:solidFill>
                  <a:schemeClr val="tx1"/>
                </a:solidFill>
                <a:latin typeface="Arial" pitchFamily="34" charset="0"/>
                <a:ea typeface="宋体" pitchFamily="2" charset="-122"/>
              </a:defRPr>
            </a:lvl2pPr>
            <a:lvl3pPr marL="1143000" indent="-228600" defTabSz="801688" eaLnBrk="0" hangingPunct="0">
              <a:tabLst>
                <a:tab pos="523875" algn="l"/>
              </a:tabLst>
              <a:defRPr>
                <a:solidFill>
                  <a:schemeClr val="tx1"/>
                </a:solidFill>
                <a:latin typeface="Arial" pitchFamily="34" charset="0"/>
                <a:ea typeface="宋体" pitchFamily="2" charset="-122"/>
              </a:defRPr>
            </a:lvl3pPr>
            <a:lvl4pPr marL="1600200" indent="-228600" defTabSz="801688" eaLnBrk="0" hangingPunct="0">
              <a:tabLst>
                <a:tab pos="523875" algn="l"/>
              </a:tabLst>
              <a:defRPr>
                <a:solidFill>
                  <a:schemeClr val="tx1"/>
                </a:solidFill>
                <a:latin typeface="Arial" pitchFamily="34" charset="0"/>
                <a:ea typeface="宋体" pitchFamily="2" charset="-122"/>
              </a:defRPr>
            </a:lvl4pPr>
            <a:lvl5pPr marL="2057400" indent="-228600" defTabSz="801688" eaLnBrk="0" hangingPunct="0">
              <a:tabLst>
                <a:tab pos="523875" algn="l"/>
              </a:tabLst>
              <a:defRPr>
                <a:solidFill>
                  <a:schemeClr val="tx1"/>
                </a:solidFill>
                <a:latin typeface="Arial" pitchFamily="34" charset="0"/>
                <a:ea typeface="宋体" pitchFamily="2" charset="-122"/>
              </a:defRPr>
            </a:lvl5pPr>
            <a:lvl6pPr marL="2514600" indent="-228600" defTabSz="801688" eaLnBrk="0" fontAlgn="base" hangingPunct="0">
              <a:spcBef>
                <a:spcPct val="0"/>
              </a:spcBef>
              <a:spcAft>
                <a:spcPct val="0"/>
              </a:spcAft>
              <a:tabLst>
                <a:tab pos="523875" algn="l"/>
              </a:tabLst>
              <a:defRPr>
                <a:solidFill>
                  <a:schemeClr val="tx1"/>
                </a:solidFill>
                <a:latin typeface="Arial" pitchFamily="34" charset="0"/>
                <a:ea typeface="宋体" pitchFamily="2" charset="-122"/>
              </a:defRPr>
            </a:lvl6pPr>
            <a:lvl7pPr marL="2971800" indent="-228600" defTabSz="801688" eaLnBrk="0" fontAlgn="base" hangingPunct="0">
              <a:spcBef>
                <a:spcPct val="0"/>
              </a:spcBef>
              <a:spcAft>
                <a:spcPct val="0"/>
              </a:spcAft>
              <a:tabLst>
                <a:tab pos="523875" algn="l"/>
              </a:tabLst>
              <a:defRPr>
                <a:solidFill>
                  <a:schemeClr val="tx1"/>
                </a:solidFill>
                <a:latin typeface="Arial" pitchFamily="34" charset="0"/>
                <a:ea typeface="宋体" pitchFamily="2" charset="-122"/>
              </a:defRPr>
            </a:lvl7pPr>
            <a:lvl8pPr marL="3429000" indent="-228600" defTabSz="801688" eaLnBrk="0" fontAlgn="base" hangingPunct="0">
              <a:spcBef>
                <a:spcPct val="0"/>
              </a:spcBef>
              <a:spcAft>
                <a:spcPct val="0"/>
              </a:spcAft>
              <a:tabLst>
                <a:tab pos="523875" algn="l"/>
              </a:tabLst>
              <a:defRPr>
                <a:solidFill>
                  <a:schemeClr val="tx1"/>
                </a:solidFill>
                <a:latin typeface="Arial" pitchFamily="34" charset="0"/>
                <a:ea typeface="宋体" pitchFamily="2" charset="-122"/>
              </a:defRPr>
            </a:lvl8pPr>
            <a:lvl9pPr marL="3886200" indent="-228600" defTabSz="801688" eaLnBrk="0" fontAlgn="base" hangingPunct="0">
              <a:spcBef>
                <a:spcPct val="0"/>
              </a:spcBef>
              <a:spcAft>
                <a:spcPct val="0"/>
              </a:spcAft>
              <a:tabLst>
                <a:tab pos="523875" algn="l"/>
              </a:tabLst>
              <a:defRPr>
                <a:solidFill>
                  <a:schemeClr val="tx1"/>
                </a:solidFill>
                <a:latin typeface="Arial" pitchFamily="34" charset="0"/>
                <a:ea typeface="宋体" pitchFamily="2" charset="-122"/>
              </a:defRPr>
            </a:lvl9pPr>
          </a:lstStyle>
          <a:p>
            <a:pPr eaLnBrk="1" hangingPunct="1">
              <a:lnSpc>
                <a:spcPts val="2013"/>
              </a:lnSpc>
            </a:pPr>
            <a:r>
              <a:rPr lang="en-US" altLang="zh-CN" sz="1600">
                <a:latin typeface="Calibri" pitchFamily="34" charset="0"/>
              </a:rPr>
              <a:t>	</a:t>
            </a:r>
            <a:r>
              <a:rPr lang="zh-CN" altLang="en-US" sz="2100">
                <a:solidFill>
                  <a:srgbClr val="FF0000"/>
                </a:solidFill>
                <a:latin typeface="楷体_GB2312"/>
                <a:ea typeface="楷体_GB2312"/>
                <a:cs typeface="楷体_GB2312"/>
              </a:rPr>
              <a:t>变形镁合金</a:t>
            </a:r>
          </a:p>
          <a:p>
            <a:pPr eaLnBrk="1" hangingPunct="1">
              <a:lnSpc>
                <a:spcPts val="875"/>
              </a:lnSpc>
            </a:pPr>
            <a:endParaRPr lang="zh-CN" altLang="en-US" sz="1600">
              <a:latin typeface="Calibri" pitchFamily="34" charset="0"/>
            </a:endParaRPr>
          </a:p>
          <a:p>
            <a:pPr eaLnBrk="1" hangingPunct="1">
              <a:lnSpc>
                <a:spcPts val="875"/>
              </a:lnSpc>
            </a:pPr>
            <a:endParaRPr lang="zh-CN" altLang="en-US" sz="1600">
              <a:latin typeface="Calibri" pitchFamily="34" charset="0"/>
            </a:endParaRPr>
          </a:p>
          <a:p>
            <a:pPr eaLnBrk="1" hangingPunct="1">
              <a:lnSpc>
                <a:spcPts val="875"/>
              </a:lnSpc>
            </a:pPr>
            <a:endParaRPr lang="zh-CN" altLang="en-US" sz="1600">
              <a:latin typeface="Calibri" pitchFamily="34" charset="0"/>
            </a:endParaRPr>
          </a:p>
          <a:p>
            <a:pPr eaLnBrk="1" hangingPunct="1">
              <a:lnSpc>
                <a:spcPts val="2450"/>
              </a:lnSpc>
            </a:pPr>
            <a:r>
              <a:rPr lang="zh-CN" altLang="en-US" sz="2100">
                <a:solidFill>
                  <a:srgbClr val="FF0000"/>
                </a:solidFill>
                <a:latin typeface="楷体_GB2312"/>
                <a:ea typeface="楷体_GB2312"/>
                <a:cs typeface="楷体_GB2312"/>
              </a:rPr>
              <a:t>强耐腐蚀</a:t>
            </a:r>
          </a:p>
        </p:txBody>
      </p:sp>
      <p:sp>
        <p:nvSpPr>
          <p:cNvPr id="73743" name="TextBox 1"/>
          <p:cNvSpPr txBox="1">
            <a:spLocks noChangeArrowheads="1"/>
          </p:cNvSpPr>
          <p:nvPr/>
        </p:nvSpPr>
        <p:spPr bwMode="auto">
          <a:xfrm>
            <a:off x="1520825" y="2660650"/>
            <a:ext cx="269304" cy="125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0078">
            <a:spAutoFit/>
          </a:bodyPr>
          <a:lstStyle>
            <a:lvl1pPr defTabSz="801688" eaLnBrk="0" hangingPunct="0">
              <a:defRPr>
                <a:solidFill>
                  <a:schemeClr val="tx1"/>
                </a:solidFill>
                <a:latin typeface="Arial" pitchFamily="34" charset="0"/>
                <a:ea typeface="宋体" pitchFamily="2" charset="-122"/>
              </a:defRPr>
            </a:lvl1pPr>
            <a:lvl2pPr marL="742950" indent="-285750" defTabSz="801688" eaLnBrk="0" hangingPunct="0">
              <a:defRPr>
                <a:solidFill>
                  <a:schemeClr val="tx1"/>
                </a:solidFill>
                <a:latin typeface="Arial" pitchFamily="34" charset="0"/>
                <a:ea typeface="宋体" pitchFamily="2" charset="-122"/>
              </a:defRPr>
            </a:lvl2pPr>
            <a:lvl3pPr marL="1143000" indent="-228600" defTabSz="801688" eaLnBrk="0" hangingPunct="0">
              <a:defRPr>
                <a:solidFill>
                  <a:schemeClr val="tx1"/>
                </a:solidFill>
                <a:latin typeface="Arial" pitchFamily="34" charset="0"/>
                <a:ea typeface="宋体" pitchFamily="2" charset="-122"/>
              </a:defRPr>
            </a:lvl3pPr>
            <a:lvl4pPr marL="1600200" indent="-228600" defTabSz="801688" eaLnBrk="0" hangingPunct="0">
              <a:defRPr>
                <a:solidFill>
                  <a:schemeClr val="tx1"/>
                </a:solidFill>
                <a:latin typeface="Arial" pitchFamily="34" charset="0"/>
                <a:ea typeface="宋体" pitchFamily="2" charset="-122"/>
              </a:defRPr>
            </a:lvl4pPr>
            <a:lvl5pPr marL="2057400" indent="-228600" defTabSz="801688" eaLnBrk="0" hangingPunct="0">
              <a:defRPr>
                <a:solidFill>
                  <a:schemeClr val="tx1"/>
                </a:solidFill>
                <a:latin typeface="Arial"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013"/>
              </a:lnSpc>
            </a:pPr>
            <a:r>
              <a:rPr lang="zh-CN" altLang="en-US" sz="2100" dirty="0">
                <a:latin typeface="楷体_GB2312"/>
                <a:ea typeface="楷体_GB2312"/>
                <a:cs typeface="楷体_GB2312"/>
              </a:rPr>
              <a:t>发</a:t>
            </a:r>
          </a:p>
          <a:p>
            <a:pPr eaLnBrk="1" hangingPunct="1">
              <a:lnSpc>
                <a:spcPts val="2450"/>
              </a:lnSpc>
            </a:pPr>
            <a:r>
              <a:rPr lang="zh-CN" altLang="en-US" sz="2100" dirty="0">
                <a:latin typeface="楷体_GB2312"/>
                <a:ea typeface="楷体_GB2312"/>
                <a:cs typeface="楷体_GB2312"/>
              </a:rPr>
              <a:t>展</a:t>
            </a:r>
          </a:p>
          <a:p>
            <a:pPr eaLnBrk="1" hangingPunct="1">
              <a:lnSpc>
                <a:spcPts val="2450"/>
              </a:lnSpc>
            </a:pPr>
            <a:r>
              <a:rPr lang="zh-CN" altLang="en-US" sz="2100" dirty="0">
                <a:latin typeface="楷体_GB2312"/>
                <a:ea typeface="楷体_GB2312"/>
                <a:cs typeface="楷体_GB2312"/>
              </a:rPr>
              <a:t>方</a:t>
            </a:r>
          </a:p>
          <a:p>
            <a:pPr eaLnBrk="1" hangingPunct="1">
              <a:lnSpc>
                <a:spcPts val="2450"/>
              </a:lnSpc>
            </a:pPr>
            <a:r>
              <a:rPr lang="zh-CN" altLang="en-US" sz="2100" dirty="0">
                <a:latin typeface="楷体_GB2312"/>
                <a:ea typeface="楷体_GB2312"/>
                <a:cs typeface="楷体_GB2312"/>
              </a:rPr>
              <a:t>向</a:t>
            </a:r>
          </a:p>
        </p:txBody>
      </p:sp>
      <p:sp>
        <p:nvSpPr>
          <p:cNvPr id="73744" name="Text Box 27"/>
          <p:cNvSpPr txBox="1">
            <a:spLocks noChangeArrowheads="1"/>
          </p:cNvSpPr>
          <p:nvPr/>
        </p:nvSpPr>
        <p:spPr bwMode="auto">
          <a:xfrm>
            <a:off x="1660396" y="1141844"/>
            <a:ext cx="6408712" cy="7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013"/>
              </a:lnSpc>
            </a:pPr>
            <a:r>
              <a:rPr lang="zh-CN" altLang="en-US" sz="2400" b="1" dirty="0"/>
              <a:t>镁合金发展势头较好，研发和应用各具特色</a:t>
            </a:r>
          </a:p>
          <a:p>
            <a:pPr eaLnBrk="1" hangingPunct="1">
              <a:spcBef>
                <a:spcPct val="50000"/>
              </a:spcBef>
            </a:pPr>
            <a:endParaRPr lang="en-US" altLang="zh-CN"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灯片编号占位符 1"/>
          <p:cNvSpPr>
            <a:spLocks noGrp="1"/>
          </p:cNvSpPr>
          <p:nvPr>
            <p:ph type="sldNum" sz="quarter" idx="12"/>
          </p:nvPr>
        </p:nvSpPr>
        <p:spPr/>
        <p:txBody>
          <a:bodyPr/>
          <a:lstStyle/>
          <a:p>
            <a:pPr>
              <a:defRPr/>
            </a:pPr>
            <a:fld id="{65658A57-2EFE-46EB-8401-A973FF8C86B6}" type="slidenum">
              <a:rPr lang="en-US" altLang="zh-CN"/>
              <a:pPr>
                <a:defRPr/>
              </a:pPr>
              <a:t>152</a:t>
            </a:fld>
            <a:endParaRPr lang="en-US" altLang="zh-CN"/>
          </a:p>
        </p:txBody>
      </p:sp>
      <p:pic>
        <p:nvPicPr>
          <p:cNvPr id="74755" name="Picture 4"/>
          <p:cNvPicPr>
            <a:picLocks noChangeAspect="1" noChangeArrowheads="1"/>
          </p:cNvPicPr>
          <p:nvPr/>
        </p:nvPicPr>
        <p:blipFill>
          <a:blip r:embed="rId2">
            <a:extLst>
              <a:ext uri="{28A0092B-C50C-407E-A947-70E740481C1C}">
                <a14:useLocalDpi xmlns:a14="http://schemas.microsoft.com/office/drawing/2010/main" val="0"/>
              </a:ext>
            </a:extLst>
          </a:blip>
          <a:srcRect l="17722" t="24208" r="49205" b="67271"/>
          <a:stretch>
            <a:fillRect/>
          </a:stretch>
        </p:blipFill>
        <p:spPr bwMode="auto">
          <a:xfrm>
            <a:off x="755650" y="765175"/>
            <a:ext cx="40322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5"/>
          <p:cNvSpPr>
            <a:spLocks noChangeArrowheads="1"/>
          </p:cNvSpPr>
          <p:nvPr/>
        </p:nvSpPr>
        <p:spPr bwMode="auto">
          <a:xfrm>
            <a:off x="684213" y="44450"/>
            <a:ext cx="4248150" cy="519113"/>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22.5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镁合金</a:t>
            </a:r>
          </a:p>
        </p:txBody>
      </p:sp>
      <p:pic>
        <p:nvPicPr>
          <p:cNvPr id="74757" name="Picture 6"/>
          <p:cNvPicPr>
            <a:picLocks noChangeAspect="1" noChangeArrowheads="1"/>
          </p:cNvPicPr>
          <p:nvPr/>
        </p:nvPicPr>
        <p:blipFill>
          <a:blip r:embed="rId2">
            <a:extLst>
              <a:ext uri="{28A0092B-C50C-407E-A947-70E740481C1C}">
                <a14:useLocalDpi xmlns:a14="http://schemas.microsoft.com/office/drawing/2010/main" val="0"/>
              </a:ext>
            </a:extLst>
          </a:blip>
          <a:srcRect l="19849" t="31770" r="22031" b="6815"/>
          <a:stretch>
            <a:fillRect/>
          </a:stretch>
        </p:blipFill>
        <p:spPr bwMode="auto">
          <a:xfrm>
            <a:off x="755650" y="1433513"/>
            <a:ext cx="80645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灯片编号占位符 1"/>
          <p:cNvSpPr>
            <a:spLocks noGrp="1"/>
          </p:cNvSpPr>
          <p:nvPr>
            <p:ph type="sldNum" sz="quarter" idx="12"/>
          </p:nvPr>
        </p:nvSpPr>
        <p:spPr/>
        <p:txBody>
          <a:bodyPr/>
          <a:lstStyle/>
          <a:p>
            <a:pPr>
              <a:defRPr/>
            </a:pPr>
            <a:fld id="{9F726D50-EA49-4D3D-86D0-D81C81EB0A6A}" type="slidenum">
              <a:rPr lang="en-US" altLang="zh-CN"/>
              <a:pPr>
                <a:defRPr/>
              </a:pPr>
              <a:t>153</a:t>
            </a:fld>
            <a:endParaRPr lang="en-US" altLang="zh-CN"/>
          </a:p>
        </p:txBody>
      </p:sp>
      <p:grpSp>
        <p:nvGrpSpPr>
          <p:cNvPr id="75779" name="Group 2"/>
          <p:cNvGrpSpPr>
            <a:grpSpLocks/>
          </p:cNvGrpSpPr>
          <p:nvPr/>
        </p:nvGrpSpPr>
        <p:grpSpPr bwMode="auto">
          <a:xfrm>
            <a:off x="827088" y="1341438"/>
            <a:ext cx="5453062" cy="457200"/>
            <a:chOff x="521" y="845"/>
            <a:chExt cx="3435" cy="288"/>
          </a:xfrm>
        </p:grpSpPr>
        <p:sp>
          <p:nvSpPr>
            <p:cNvPr id="75802" name="Rectangle 3"/>
            <p:cNvSpPr>
              <a:spLocks noChangeArrowheads="1"/>
            </p:cNvSpPr>
            <p:nvPr/>
          </p:nvSpPr>
          <p:spPr bwMode="auto">
            <a:xfrm>
              <a:off x="521" y="845"/>
              <a:ext cx="23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低屈强点钢和极低强度钢</a:t>
              </a:r>
            </a:p>
          </p:txBody>
        </p:sp>
        <p:sp>
          <p:nvSpPr>
            <p:cNvPr id="75803" name="Rectangle 4"/>
            <p:cNvSpPr>
              <a:spLocks noChangeArrowheads="1"/>
            </p:cNvSpPr>
            <p:nvPr/>
          </p:nvSpPr>
          <p:spPr bwMode="auto">
            <a:xfrm>
              <a:off x="2880" y="845"/>
              <a:ext cx="10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华文中宋" pitchFamily="2" charset="-122"/>
                  <a:ea typeface="华文中宋" pitchFamily="2" charset="-122"/>
                </a:rPr>
                <a:t>——</a:t>
              </a:r>
              <a:r>
                <a:rPr lang="en-US" altLang="zh-CN" sz="2400" b="1">
                  <a:solidFill>
                    <a:srgbClr val="0000CC"/>
                  </a:solidFill>
                </a:rPr>
                <a:t>“</a:t>
              </a:r>
              <a:r>
                <a:rPr lang="zh-CN" altLang="en-US" sz="2400" b="1">
                  <a:solidFill>
                    <a:srgbClr val="0000CC"/>
                  </a:solidFill>
                  <a:ea typeface="华文中宋" pitchFamily="2" charset="-122"/>
                </a:rPr>
                <a:t>软钢</a:t>
              </a:r>
              <a:r>
                <a:rPr lang="zh-CN" altLang="en-US" sz="2400" b="1">
                  <a:solidFill>
                    <a:srgbClr val="0000CC"/>
                  </a:solidFill>
                </a:rPr>
                <a:t>”</a:t>
              </a:r>
            </a:p>
          </p:txBody>
        </p:sp>
      </p:grpSp>
      <p:sp>
        <p:nvSpPr>
          <p:cNvPr id="118789" name="Rectangle 5"/>
          <p:cNvSpPr>
            <a:spLocks noChangeArrowheads="1"/>
          </p:cNvSpPr>
          <p:nvPr/>
        </p:nvSpPr>
        <p:spPr bwMode="auto">
          <a:xfrm>
            <a:off x="827088" y="1857375"/>
            <a:ext cx="1951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耐火结构钢</a:t>
            </a:r>
          </a:p>
        </p:txBody>
      </p:sp>
      <p:sp>
        <p:nvSpPr>
          <p:cNvPr id="118790" name="Rectangle 6"/>
          <p:cNvSpPr>
            <a:spLocks noChangeArrowheads="1"/>
          </p:cNvSpPr>
          <p:nvPr/>
        </p:nvSpPr>
        <p:spPr bwMode="auto">
          <a:xfrm>
            <a:off x="827088" y="2420938"/>
            <a:ext cx="1341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耐候钢</a:t>
            </a:r>
          </a:p>
        </p:txBody>
      </p:sp>
      <p:sp>
        <p:nvSpPr>
          <p:cNvPr id="118791" name="Rectangle 7"/>
          <p:cNvSpPr>
            <a:spLocks noChangeArrowheads="1"/>
          </p:cNvSpPr>
          <p:nvPr/>
        </p:nvSpPr>
        <p:spPr bwMode="auto">
          <a:xfrm>
            <a:off x="833438" y="2997200"/>
            <a:ext cx="1951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高效焊接钢</a:t>
            </a:r>
          </a:p>
        </p:txBody>
      </p:sp>
      <p:sp>
        <p:nvSpPr>
          <p:cNvPr id="118792" name="Rectangle 8"/>
          <p:cNvSpPr>
            <a:spLocks noChangeArrowheads="1"/>
          </p:cNvSpPr>
          <p:nvPr/>
        </p:nvSpPr>
        <p:spPr bwMode="auto">
          <a:xfrm>
            <a:off x="839788" y="3573463"/>
            <a:ext cx="1341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不锈钢</a:t>
            </a:r>
          </a:p>
        </p:txBody>
      </p:sp>
      <p:sp>
        <p:nvSpPr>
          <p:cNvPr id="75784" name="Rectangle 10"/>
          <p:cNvSpPr>
            <a:spLocks noChangeArrowheads="1"/>
          </p:cNvSpPr>
          <p:nvPr/>
        </p:nvSpPr>
        <p:spPr bwMode="auto">
          <a:xfrm>
            <a:off x="684213" y="765175"/>
            <a:ext cx="3487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a:t>◆</a:t>
            </a:r>
            <a:r>
              <a:rPr lang="zh-CN" altLang="en-US" sz="2400" b="1">
                <a:solidFill>
                  <a:srgbClr val="FF0000"/>
                </a:solidFill>
                <a:ea typeface="华文中宋" pitchFamily="2" charset="-122"/>
              </a:rPr>
              <a:t>其它新型金属结构材料</a:t>
            </a:r>
          </a:p>
        </p:txBody>
      </p:sp>
      <p:grpSp>
        <p:nvGrpSpPr>
          <p:cNvPr id="3" name="Group 11"/>
          <p:cNvGrpSpPr>
            <a:grpSpLocks/>
          </p:cNvGrpSpPr>
          <p:nvPr/>
        </p:nvGrpSpPr>
        <p:grpSpPr bwMode="auto">
          <a:xfrm>
            <a:off x="827088" y="4076700"/>
            <a:ext cx="4029075" cy="473075"/>
            <a:chOff x="521" y="2568"/>
            <a:chExt cx="2538" cy="298"/>
          </a:xfrm>
        </p:grpSpPr>
        <p:sp>
          <p:nvSpPr>
            <p:cNvPr id="75800" name="Rectangle 12"/>
            <p:cNvSpPr>
              <a:spLocks noChangeArrowheads="1"/>
            </p:cNvSpPr>
            <p:nvPr/>
          </p:nvSpPr>
          <p:spPr bwMode="auto">
            <a:xfrm>
              <a:off x="521" y="2578"/>
              <a:ext cx="12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非晶态金属</a:t>
              </a:r>
            </a:p>
          </p:txBody>
        </p:sp>
        <p:sp>
          <p:nvSpPr>
            <p:cNvPr id="75801" name="Rectangle 13"/>
            <p:cNvSpPr>
              <a:spLocks noChangeArrowheads="1"/>
            </p:cNvSpPr>
            <p:nvPr/>
          </p:nvSpPr>
          <p:spPr bwMode="auto">
            <a:xfrm>
              <a:off x="1791" y="2568"/>
              <a:ext cx="12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a:solidFill>
                    <a:srgbClr val="0000CC"/>
                  </a:solidFill>
                  <a:latin typeface="华文中宋" pitchFamily="2" charset="-122"/>
                  <a:ea typeface="华文中宋" pitchFamily="2" charset="-122"/>
                </a:rPr>
                <a:t>——</a:t>
              </a:r>
              <a:r>
                <a:rPr lang="zh-CN" altLang="en-US" sz="2400" b="1" dirty="0">
                  <a:solidFill>
                    <a:srgbClr val="0000CC"/>
                  </a:solidFill>
                  <a:ea typeface="华文中宋" pitchFamily="2" charset="-122"/>
                </a:rPr>
                <a:t>金属玻璃</a:t>
              </a:r>
            </a:p>
          </p:txBody>
        </p:sp>
      </p:grpSp>
      <p:sp>
        <p:nvSpPr>
          <p:cNvPr id="118798" name="Rectangle 14"/>
          <p:cNvSpPr>
            <a:spLocks noChangeArrowheads="1"/>
          </p:cNvSpPr>
          <p:nvPr/>
        </p:nvSpPr>
        <p:spPr bwMode="auto">
          <a:xfrm>
            <a:off x="811213" y="4724400"/>
            <a:ext cx="1951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CC"/>
                </a:solidFill>
                <a:latin typeface="Times New Roman" pitchFamily="18" charset="0"/>
                <a:ea typeface="华文中宋" pitchFamily="2" charset="-122"/>
                <a:sym typeface="Wingdings" pitchFamily="2" charset="2"/>
              </a:rPr>
              <a:t></a:t>
            </a:r>
            <a:r>
              <a:rPr lang="zh-CN" altLang="en-US" sz="2400" b="1">
                <a:solidFill>
                  <a:srgbClr val="FF0000"/>
                </a:solidFill>
                <a:latin typeface="Times New Roman" pitchFamily="18" charset="0"/>
                <a:ea typeface="华文中宋" pitchFamily="2" charset="-122"/>
              </a:rPr>
              <a:t>超塑性合金</a:t>
            </a:r>
          </a:p>
        </p:txBody>
      </p:sp>
      <p:sp>
        <p:nvSpPr>
          <p:cNvPr id="118808" name="Rectangle 24"/>
          <p:cNvSpPr>
            <a:spLocks noChangeArrowheads="1"/>
          </p:cNvSpPr>
          <p:nvPr/>
        </p:nvSpPr>
        <p:spPr bwMode="auto">
          <a:xfrm>
            <a:off x="4921250" y="4076700"/>
            <a:ext cx="32400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US" b="1" dirty="0">
                <a:latin typeface="华文中宋" pitchFamily="2" charset="-122"/>
                <a:ea typeface="华文中宋" pitchFamily="2" charset="-122"/>
              </a:rPr>
              <a:t>外表轻薄如纸、优雅华丽、用手可轻易撕断的带形金属玻璃</a:t>
            </a:r>
            <a:r>
              <a:rPr lang="zh-CN" altLang="en-US" b="1" dirty="0">
                <a:solidFill>
                  <a:srgbClr val="FF0000"/>
                </a:solidFill>
                <a:latin typeface="楷体_GB2312"/>
                <a:ea typeface="楷体_GB2312"/>
                <a:cs typeface="楷体_GB2312"/>
              </a:rPr>
              <a:t> </a:t>
            </a:r>
          </a:p>
        </p:txBody>
      </p:sp>
      <p:sp>
        <p:nvSpPr>
          <p:cNvPr id="118809" name="Rectangle 25"/>
          <p:cNvSpPr>
            <a:spLocks noChangeArrowheads="1"/>
          </p:cNvSpPr>
          <p:nvPr/>
        </p:nvSpPr>
        <p:spPr bwMode="auto">
          <a:xfrm>
            <a:off x="1187450" y="5229225"/>
            <a:ext cx="3241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latin typeface="华文中宋" pitchFamily="2" charset="-122"/>
                <a:ea typeface="华文中宋" pitchFamily="2" charset="-122"/>
              </a:rPr>
              <a:t>平均延伸率</a:t>
            </a:r>
            <a:r>
              <a:rPr lang="en-US" altLang="zh-CN" sz="2000" b="1" dirty="0">
                <a:latin typeface="华文中宋" pitchFamily="2" charset="-122"/>
                <a:ea typeface="华文中宋" pitchFamily="2" charset="-122"/>
              </a:rPr>
              <a:t>300</a:t>
            </a:r>
            <a:r>
              <a:rPr lang="zh-CN" altLang="en-US" sz="2000" b="1" dirty="0">
                <a:latin typeface="华文中宋" pitchFamily="2" charset="-122"/>
                <a:ea typeface="华文中宋" pitchFamily="2" charset="-122"/>
              </a:rPr>
              <a:t>％以上。</a:t>
            </a:r>
          </a:p>
        </p:txBody>
      </p:sp>
      <p:sp>
        <p:nvSpPr>
          <p:cNvPr id="118810" name="Text Box 26"/>
          <p:cNvSpPr txBox="1">
            <a:spLocks noChangeArrowheads="1"/>
          </p:cNvSpPr>
          <p:nvPr/>
        </p:nvSpPr>
        <p:spPr bwMode="auto">
          <a:xfrm>
            <a:off x="3884613" y="4990306"/>
            <a:ext cx="31353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pPr>
            <a:r>
              <a:rPr lang="zh-CN" altLang="en-US" sz="2000" b="1" dirty="0">
                <a:latin typeface="华文中宋" pitchFamily="2" charset="-122"/>
                <a:ea typeface="华文中宋" pitchFamily="2" charset="-122"/>
              </a:rPr>
              <a:t>应用：</a:t>
            </a:r>
          </a:p>
          <a:p>
            <a:pPr eaLnBrk="1" hangingPunct="1">
              <a:lnSpc>
                <a:spcPct val="120000"/>
              </a:lnSpc>
            </a:pPr>
            <a:r>
              <a:rPr lang="zh-CN" altLang="en-US" sz="2000" b="1" dirty="0">
                <a:latin typeface="华文中宋" pitchFamily="2" charset="-122"/>
                <a:ea typeface="华文中宋" pitchFamily="2" charset="-122"/>
              </a:rPr>
              <a:t>（</a:t>
            </a:r>
            <a:r>
              <a:rPr lang="en-US" altLang="zh-CN" sz="2000" b="1" dirty="0">
                <a:latin typeface="华文中宋" pitchFamily="2" charset="-122"/>
                <a:ea typeface="华文中宋" pitchFamily="2" charset="-122"/>
              </a:rPr>
              <a:t>1</a:t>
            </a:r>
            <a:r>
              <a:rPr lang="zh-CN" altLang="en-US" sz="2000" b="1" dirty="0">
                <a:latin typeface="华文中宋" pitchFamily="2" charset="-122"/>
                <a:ea typeface="华文中宋" pitchFamily="2" charset="-122"/>
              </a:rPr>
              <a:t>）高变形能力的应用</a:t>
            </a:r>
          </a:p>
          <a:p>
            <a:pPr eaLnBrk="1" hangingPunct="1">
              <a:lnSpc>
                <a:spcPct val="120000"/>
              </a:lnSpc>
            </a:pPr>
            <a:r>
              <a:rPr lang="zh-CN" altLang="en-US" sz="2000" b="1" dirty="0">
                <a:latin typeface="华文中宋" pitchFamily="2" charset="-122"/>
                <a:ea typeface="华文中宋" pitchFamily="2" charset="-122"/>
              </a:rPr>
              <a:t>（</a:t>
            </a:r>
            <a:r>
              <a:rPr lang="en-US" altLang="zh-CN" sz="2000" b="1" dirty="0">
                <a:latin typeface="华文中宋" pitchFamily="2" charset="-122"/>
                <a:ea typeface="华文中宋" pitchFamily="2" charset="-122"/>
              </a:rPr>
              <a:t>2</a:t>
            </a:r>
            <a:r>
              <a:rPr lang="zh-CN" altLang="en-US" sz="2000" b="1" dirty="0">
                <a:latin typeface="华文中宋" pitchFamily="2" charset="-122"/>
                <a:ea typeface="华文中宋" pitchFamily="2" charset="-122"/>
              </a:rPr>
              <a:t>）固相结合能力的利用</a:t>
            </a:r>
          </a:p>
          <a:p>
            <a:pPr eaLnBrk="1" hangingPunct="1">
              <a:lnSpc>
                <a:spcPct val="120000"/>
              </a:lnSpc>
            </a:pPr>
            <a:r>
              <a:rPr lang="zh-CN" altLang="en-US" sz="2000" b="1" dirty="0">
                <a:latin typeface="华文中宋" pitchFamily="2" charset="-122"/>
                <a:ea typeface="华文中宋" pitchFamily="2" charset="-122"/>
              </a:rPr>
              <a:t>（</a:t>
            </a:r>
            <a:r>
              <a:rPr lang="en-US" altLang="zh-CN" sz="2000" b="1" dirty="0">
                <a:latin typeface="华文中宋" pitchFamily="2" charset="-122"/>
                <a:ea typeface="华文中宋" pitchFamily="2" charset="-122"/>
              </a:rPr>
              <a:t>3</a:t>
            </a:r>
            <a:r>
              <a:rPr lang="zh-CN" altLang="en-US" sz="2000" b="1" dirty="0">
                <a:latin typeface="华文中宋" pitchFamily="2" charset="-122"/>
                <a:ea typeface="华文中宋" pitchFamily="2" charset="-122"/>
              </a:rPr>
              <a:t>）减振能力的利用</a:t>
            </a:r>
          </a:p>
        </p:txBody>
      </p:sp>
      <p:sp>
        <p:nvSpPr>
          <p:cNvPr id="75799" name="Text Box 27"/>
          <p:cNvSpPr txBox="1">
            <a:spLocks noChangeArrowheads="1"/>
          </p:cNvSpPr>
          <p:nvPr/>
        </p:nvSpPr>
        <p:spPr bwMode="auto">
          <a:xfrm>
            <a:off x="2268538" y="0"/>
            <a:ext cx="4751387"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  </a:t>
            </a:r>
            <a:r>
              <a:rPr lang="zh-CN" altLang="en-US" sz="2800" b="1">
                <a:latin typeface="Times New Roman" pitchFamily="18" charset="0"/>
                <a:ea typeface="华文中宋" pitchFamily="2" charset="-122"/>
              </a:rPr>
              <a:t>新型金属结构材料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8789"/>
                                        </p:tgtEl>
                                        <p:attrNameLst>
                                          <p:attrName>style.visibility</p:attrName>
                                        </p:attrNameLst>
                                      </p:cBhvr>
                                      <p:to>
                                        <p:strVal val="visible"/>
                                      </p:to>
                                    </p:set>
                                    <p:anim calcmode="discrete" valueType="clr">
                                      <p:cBhvr override="childStyle">
                                        <p:cTn id="7" dur="80"/>
                                        <p:tgtEl>
                                          <p:spTgt spid="11878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8789"/>
                                        </p:tgtEl>
                                        <p:attrNameLst>
                                          <p:attrName>fillcolor</p:attrName>
                                        </p:attrNameLst>
                                      </p:cBhvr>
                                      <p:tavLst>
                                        <p:tav tm="0">
                                          <p:val>
                                            <p:clrVal>
                                              <a:schemeClr val="accent2"/>
                                            </p:clrVal>
                                          </p:val>
                                        </p:tav>
                                        <p:tav tm="50000">
                                          <p:val>
                                            <p:clrVal>
                                              <a:schemeClr val="hlink"/>
                                            </p:clrVal>
                                          </p:val>
                                        </p:tav>
                                      </p:tavLst>
                                    </p:anim>
                                    <p:set>
                                      <p:cBhvr>
                                        <p:cTn id="9" dur="80"/>
                                        <p:tgtEl>
                                          <p:spTgt spid="11878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8790"/>
                                        </p:tgtEl>
                                        <p:attrNameLst>
                                          <p:attrName>style.visibility</p:attrName>
                                        </p:attrNameLst>
                                      </p:cBhvr>
                                      <p:to>
                                        <p:strVal val="visible"/>
                                      </p:to>
                                    </p:set>
                                    <p:anim calcmode="discrete" valueType="clr">
                                      <p:cBhvr override="childStyle">
                                        <p:cTn id="14" dur="80"/>
                                        <p:tgtEl>
                                          <p:spTgt spid="11879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8790"/>
                                        </p:tgtEl>
                                        <p:attrNameLst>
                                          <p:attrName>fillcolor</p:attrName>
                                        </p:attrNameLst>
                                      </p:cBhvr>
                                      <p:tavLst>
                                        <p:tav tm="0">
                                          <p:val>
                                            <p:clrVal>
                                              <a:schemeClr val="accent2"/>
                                            </p:clrVal>
                                          </p:val>
                                        </p:tav>
                                        <p:tav tm="50000">
                                          <p:val>
                                            <p:clrVal>
                                              <a:schemeClr val="hlink"/>
                                            </p:clrVal>
                                          </p:val>
                                        </p:tav>
                                      </p:tavLst>
                                    </p:anim>
                                    <p:set>
                                      <p:cBhvr>
                                        <p:cTn id="16" dur="80"/>
                                        <p:tgtEl>
                                          <p:spTgt spid="118790"/>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8791"/>
                                        </p:tgtEl>
                                        <p:attrNameLst>
                                          <p:attrName>style.visibility</p:attrName>
                                        </p:attrNameLst>
                                      </p:cBhvr>
                                      <p:to>
                                        <p:strVal val="visible"/>
                                      </p:to>
                                    </p:set>
                                    <p:anim calcmode="discrete" valueType="clr">
                                      <p:cBhvr override="childStyle">
                                        <p:cTn id="21" dur="80"/>
                                        <p:tgtEl>
                                          <p:spTgt spid="11879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8791"/>
                                        </p:tgtEl>
                                        <p:attrNameLst>
                                          <p:attrName>fillcolor</p:attrName>
                                        </p:attrNameLst>
                                      </p:cBhvr>
                                      <p:tavLst>
                                        <p:tav tm="0">
                                          <p:val>
                                            <p:clrVal>
                                              <a:schemeClr val="accent2"/>
                                            </p:clrVal>
                                          </p:val>
                                        </p:tav>
                                        <p:tav tm="50000">
                                          <p:val>
                                            <p:clrVal>
                                              <a:schemeClr val="hlink"/>
                                            </p:clrVal>
                                          </p:val>
                                        </p:tav>
                                      </p:tavLst>
                                    </p:anim>
                                    <p:set>
                                      <p:cBhvr>
                                        <p:cTn id="23" dur="80"/>
                                        <p:tgtEl>
                                          <p:spTgt spid="118791"/>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18792"/>
                                        </p:tgtEl>
                                        <p:attrNameLst>
                                          <p:attrName>style.visibility</p:attrName>
                                        </p:attrNameLst>
                                      </p:cBhvr>
                                      <p:to>
                                        <p:strVal val="visible"/>
                                      </p:to>
                                    </p:set>
                                    <p:anim calcmode="discrete" valueType="clr">
                                      <p:cBhvr override="childStyle">
                                        <p:cTn id="28" dur="80"/>
                                        <p:tgtEl>
                                          <p:spTgt spid="11879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8792"/>
                                        </p:tgtEl>
                                        <p:attrNameLst>
                                          <p:attrName>fillcolor</p:attrName>
                                        </p:attrNameLst>
                                      </p:cBhvr>
                                      <p:tavLst>
                                        <p:tav tm="0">
                                          <p:val>
                                            <p:clrVal>
                                              <a:schemeClr val="accent2"/>
                                            </p:clrVal>
                                          </p:val>
                                        </p:tav>
                                        <p:tav tm="50000">
                                          <p:val>
                                            <p:clrVal>
                                              <a:schemeClr val="hlink"/>
                                            </p:clrVal>
                                          </p:val>
                                        </p:tav>
                                      </p:tavLst>
                                    </p:anim>
                                    <p:set>
                                      <p:cBhvr>
                                        <p:cTn id="30" dur="80"/>
                                        <p:tgtEl>
                                          <p:spTgt spid="118792"/>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18808"/>
                                        </p:tgtEl>
                                        <p:attrNameLst>
                                          <p:attrName>style.visibility</p:attrName>
                                        </p:attrNameLst>
                                      </p:cBhvr>
                                      <p:to>
                                        <p:strVal val="visible"/>
                                      </p:to>
                                    </p:set>
                                    <p:animEffect transition="in" filter="randombar(horizontal)">
                                      <p:cBhvr>
                                        <p:cTn id="38" dur="500"/>
                                        <p:tgtEl>
                                          <p:spTgt spid="118808"/>
                                        </p:tgtEl>
                                      </p:cBhvr>
                                    </p:animEffect>
                                  </p:childTnLst>
                                </p:cTn>
                              </p:par>
                              <p:par>
                                <p:cTn id="39" presetID="3" presetClass="exit" presetSubtype="10" fill="hold" grpId="1" nodeType="withEffect">
                                  <p:stCondLst>
                                    <p:cond delay="0"/>
                                  </p:stCondLst>
                                  <p:childTnLst>
                                    <p:animEffect transition="out" filter="blinds(horizontal)">
                                      <p:cBhvr>
                                        <p:cTn id="40" dur="500"/>
                                        <p:tgtEl>
                                          <p:spTgt spid="118808"/>
                                        </p:tgtEl>
                                      </p:cBhvr>
                                    </p:animEffect>
                                    <p:set>
                                      <p:cBhvr>
                                        <p:cTn id="41" dur="1" fill="hold">
                                          <p:stCondLst>
                                            <p:cond delay="499"/>
                                          </p:stCondLst>
                                        </p:cTn>
                                        <p:tgtEl>
                                          <p:spTgt spid="118808"/>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18798"/>
                                        </p:tgtEl>
                                        <p:attrNameLst>
                                          <p:attrName>style.visibility</p:attrName>
                                        </p:attrNameLst>
                                      </p:cBhvr>
                                      <p:to>
                                        <p:strVal val="visible"/>
                                      </p:to>
                                    </p:set>
                                    <p:anim calcmode="discrete" valueType="clr">
                                      <p:cBhvr override="childStyle">
                                        <p:cTn id="46" dur="80"/>
                                        <p:tgtEl>
                                          <p:spTgt spid="118798"/>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18798"/>
                                        </p:tgtEl>
                                        <p:attrNameLst>
                                          <p:attrName>fillcolor</p:attrName>
                                        </p:attrNameLst>
                                      </p:cBhvr>
                                      <p:tavLst>
                                        <p:tav tm="0">
                                          <p:val>
                                            <p:clrVal>
                                              <a:schemeClr val="accent2"/>
                                            </p:clrVal>
                                          </p:val>
                                        </p:tav>
                                        <p:tav tm="50000">
                                          <p:val>
                                            <p:clrVal>
                                              <a:schemeClr val="hlink"/>
                                            </p:clrVal>
                                          </p:val>
                                        </p:tav>
                                      </p:tavLst>
                                    </p:anim>
                                    <p:set>
                                      <p:cBhvr>
                                        <p:cTn id="48" dur="80"/>
                                        <p:tgtEl>
                                          <p:spTgt spid="118798"/>
                                        </p:tgtEl>
                                        <p:attrNameLst>
                                          <p:attrName>fill.type</p:attrName>
                                        </p:attrNameLst>
                                      </p:cBhvr>
                                      <p:to>
                                        <p:strVal val="solid"/>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18809"/>
                                        </p:tgtEl>
                                        <p:attrNameLst>
                                          <p:attrName>style.visibility</p:attrName>
                                        </p:attrNameLst>
                                      </p:cBhvr>
                                      <p:to>
                                        <p:strVal val="visible"/>
                                      </p:to>
                                    </p:set>
                                    <p:animEffect transition="in" filter="blinds(horizontal)">
                                      <p:cBhvr>
                                        <p:cTn id="53" dur="500"/>
                                        <p:tgtEl>
                                          <p:spTgt spid="11880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18810"/>
                                        </p:tgtEl>
                                        <p:attrNameLst>
                                          <p:attrName>style.visibility</p:attrName>
                                        </p:attrNameLst>
                                      </p:cBhvr>
                                      <p:to>
                                        <p:strVal val="visible"/>
                                      </p:to>
                                    </p:set>
                                    <p:animEffect transition="in" filter="blinds(horizontal)">
                                      <p:cBhvr>
                                        <p:cTn id="56" dur="500"/>
                                        <p:tgtEl>
                                          <p:spTgt spid="118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p:bldP spid="118790" grpId="0"/>
      <p:bldP spid="118791" grpId="0"/>
      <p:bldP spid="118792" grpId="0"/>
      <p:bldP spid="118798" grpId="0"/>
      <p:bldP spid="118808" grpId="0"/>
      <p:bldP spid="118808" grpId="1"/>
      <p:bldP spid="118809" grpId="0"/>
      <p:bldP spid="1188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灯片编号占位符 1"/>
          <p:cNvSpPr>
            <a:spLocks noGrp="1"/>
          </p:cNvSpPr>
          <p:nvPr>
            <p:ph type="sldNum" sz="quarter" idx="12"/>
          </p:nvPr>
        </p:nvSpPr>
        <p:spPr/>
        <p:txBody>
          <a:bodyPr/>
          <a:lstStyle/>
          <a:p>
            <a:pPr>
              <a:defRPr/>
            </a:pPr>
            <a:fld id="{AC01C22E-2F94-4BE1-94D4-6D228F93F062}" type="slidenum">
              <a:rPr lang="en-US" altLang="zh-CN"/>
              <a:pPr>
                <a:defRPr/>
              </a:pPr>
              <a:t>154</a:t>
            </a:fld>
            <a:endParaRPr lang="en-US" altLang="zh-CN"/>
          </a:p>
        </p:txBody>
      </p:sp>
      <p:sp>
        <p:nvSpPr>
          <p:cNvPr id="6" name="Text Box 27"/>
          <p:cNvSpPr txBox="1">
            <a:spLocks noChangeArrowheads="1"/>
          </p:cNvSpPr>
          <p:nvPr/>
        </p:nvSpPr>
        <p:spPr bwMode="auto">
          <a:xfrm>
            <a:off x="2268538" y="0"/>
            <a:ext cx="4751387"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dirty="0">
                <a:latin typeface="Times New Roman" pitchFamily="18" charset="0"/>
                <a:ea typeface="华文中宋" pitchFamily="2" charset="-122"/>
              </a:rPr>
              <a:t>§2.2  </a:t>
            </a:r>
            <a:r>
              <a:rPr lang="zh-CN" altLang="en-US" sz="2800" b="1" dirty="0">
                <a:latin typeface="Times New Roman" pitchFamily="18" charset="0"/>
                <a:ea typeface="华文中宋" pitchFamily="2" charset="-122"/>
              </a:rPr>
              <a:t>新型金属结构材料</a:t>
            </a:r>
          </a:p>
        </p:txBody>
      </p:sp>
      <p:sp>
        <p:nvSpPr>
          <p:cNvPr id="7" name="Rectangle 17"/>
          <p:cNvSpPr>
            <a:spLocks noChangeArrowheads="1"/>
          </p:cNvSpPr>
          <p:nvPr/>
        </p:nvSpPr>
        <p:spPr bwMode="auto">
          <a:xfrm>
            <a:off x="611560" y="921544"/>
            <a:ext cx="74533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nSpc>
                <a:spcPct val="125000"/>
              </a:lnSpc>
            </a:pPr>
            <a:r>
              <a:rPr lang="en-US" altLang="zh-CN" sz="2400" b="1" dirty="0">
                <a:latin typeface="宋体" pitchFamily="2" charset="-122"/>
              </a:rPr>
              <a:t>   </a:t>
            </a:r>
            <a:r>
              <a:rPr lang="zh-CN" altLang="en-US" sz="2000" b="1" dirty="0">
                <a:latin typeface="Times New Roman" pitchFamily="18" charset="0"/>
                <a:ea typeface="华文中宋" pitchFamily="2" charset="-122"/>
              </a:rPr>
              <a:t>耐火钢的概念是日本于上世纪</a:t>
            </a:r>
            <a:r>
              <a:rPr lang="en-US" altLang="zh-CN" sz="2000" b="1" dirty="0">
                <a:latin typeface="Times New Roman" pitchFamily="18" charset="0"/>
                <a:ea typeface="华文中宋" pitchFamily="2" charset="-122"/>
              </a:rPr>
              <a:t>80</a:t>
            </a:r>
            <a:r>
              <a:rPr lang="zh-CN" altLang="en-US" sz="2000" b="1" dirty="0">
                <a:latin typeface="Times New Roman" pitchFamily="18" charset="0"/>
                <a:ea typeface="华文中宋" pitchFamily="2" charset="-122"/>
              </a:rPr>
              <a:t>年代率先提出的。耐火钢是指通过在钢材中添加耐高温的合金元素</a:t>
            </a:r>
            <a:r>
              <a:rPr lang="en-US" altLang="zh-CN" sz="2000" b="1" dirty="0">
                <a:latin typeface="Times New Roman" pitchFamily="18" charset="0"/>
                <a:ea typeface="华文中宋" pitchFamily="2" charset="-122"/>
              </a:rPr>
              <a:t>Mo</a:t>
            </a:r>
            <a:r>
              <a:rPr lang="zh-CN" altLang="en-US" sz="2000" b="1" dirty="0">
                <a:latin typeface="Times New Roman" pitchFamily="18" charset="0"/>
                <a:ea typeface="华文中宋" pitchFamily="2" charset="-122"/>
              </a:rPr>
              <a:t>、</a:t>
            </a:r>
            <a:r>
              <a:rPr lang="en-US" altLang="zh-CN" sz="2000" b="1" dirty="0">
                <a:latin typeface="Times New Roman" pitchFamily="18" charset="0"/>
                <a:ea typeface="华文中宋" pitchFamily="2" charset="-122"/>
              </a:rPr>
              <a:t>Cr</a:t>
            </a:r>
            <a:r>
              <a:rPr lang="zh-CN" altLang="en-US" sz="2000" b="1" dirty="0">
                <a:latin typeface="Times New Roman" pitchFamily="18" charset="0"/>
                <a:ea typeface="华文中宋" pitchFamily="2" charset="-122"/>
              </a:rPr>
              <a:t>、</a:t>
            </a:r>
            <a:r>
              <a:rPr lang="en-US" altLang="zh-CN" sz="2000" b="1" dirty="0" err="1">
                <a:latin typeface="Times New Roman" pitchFamily="18" charset="0"/>
                <a:ea typeface="华文中宋" pitchFamily="2" charset="-122"/>
              </a:rPr>
              <a:t>Nb</a:t>
            </a:r>
            <a:r>
              <a:rPr lang="zh-CN" altLang="en-US" sz="2000" b="1" dirty="0">
                <a:latin typeface="Times New Roman" pitchFamily="18" charset="0"/>
                <a:ea typeface="华文中宋" pitchFamily="2" charset="-122"/>
              </a:rPr>
              <a:t>等，使得钢材</a:t>
            </a:r>
            <a:r>
              <a:rPr lang="zh-CN" altLang="en-US" sz="2000" b="1" dirty="0">
                <a:solidFill>
                  <a:srgbClr val="0000CC"/>
                </a:solidFill>
                <a:latin typeface="Times New Roman" pitchFamily="18" charset="0"/>
                <a:ea typeface="华文中宋" pitchFamily="2" charset="-122"/>
              </a:rPr>
              <a:t>在</a:t>
            </a:r>
            <a:r>
              <a:rPr lang="en-US" altLang="zh-CN" sz="2000" b="1" dirty="0">
                <a:solidFill>
                  <a:srgbClr val="0000CC"/>
                </a:solidFill>
                <a:latin typeface="Times New Roman" pitchFamily="18" charset="0"/>
                <a:ea typeface="华文中宋" pitchFamily="2" charset="-122"/>
              </a:rPr>
              <a:t>600</a:t>
            </a:r>
            <a:r>
              <a:rPr lang="en-US" altLang="zh-CN" sz="2000" b="1" baseline="30000" dirty="0">
                <a:solidFill>
                  <a:srgbClr val="0000CC"/>
                </a:solidFill>
                <a:latin typeface="Times New Roman" pitchFamily="18" charset="0"/>
                <a:ea typeface="华文中宋" pitchFamily="2" charset="-122"/>
              </a:rPr>
              <a:t>o</a:t>
            </a:r>
            <a:r>
              <a:rPr lang="en-US" altLang="zh-CN" sz="2000" b="1" dirty="0">
                <a:solidFill>
                  <a:srgbClr val="0000CC"/>
                </a:solidFill>
                <a:latin typeface="Times New Roman" pitchFamily="18" charset="0"/>
                <a:ea typeface="华文中宋" pitchFamily="2" charset="-122"/>
              </a:rPr>
              <a:t>C</a:t>
            </a:r>
            <a:r>
              <a:rPr lang="zh-CN" altLang="en-US" sz="2000" b="1" dirty="0">
                <a:solidFill>
                  <a:srgbClr val="0000CC"/>
                </a:solidFill>
                <a:latin typeface="Times New Roman" pitchFamily="18" charset="0"/>
                <a:ea typeface="华文中宋" pitchFamily="2" charset="-122"/>
              </a:rPr>
              <a:t>时的屈服强度不小于常温屈服强度的</a:t>
            </a:r>
            <a:r>
              <a:rPr lang="en-US" altLang="zh-CN" sz="2000" b="1" dirty="0">
                <a:solidFill>
                  <a:srgbClr val="0000CC"/>
                </a:solidFill>
                <a:latin typeface="Times New Roman" pitchFamily="18" charset="0"/>
                <a:ea typeface="华文中宋" pitchFamily="2" charset="-122"/>
              </a:rPr>
              <a:t>2</a:t>
            </a:r>
            <a:r>
              <a:rPr lang="zh-CN" altLang="en-US" sz="2000" b="1" dirty="0">
                <a:solidFill>
                  <a:srgbClr val="0000CC"/>
                </a:solidFill>
                <a:latin typeface="Times New Roman" pitchFamily="18" charset="0"/>
                <a:ea typeface="华文中宋" pitchFamily="2" charset="-122"/>
              </a:rPr>
              <a:t>／</a:t>
            </a:r>
            <a:r>
              <a:rPr lang="en-US" altLang="zh-CN" sz="2000" b="1" dirty="0">
                <a:solidFill>
                  <a:srgbClr val="0000CC"/>
                </a:solidFill>
                <a:latin typeface="Times New Roman" pitchFamily="18" charset="0"/>
                <a:ea typeface="华文中宋" pitchFamily="2" charset="-122"/>
              </a:rPr>
              <a:t>3</a:t>
            </a:r>
            <a:r>
              <a:rPr lang="zh-CN" altLang="en-US" sz="2000" b="1" dirty="0">
                <a:latin typeface="Times New Roman" pitchFamily="18" charset="0"/>
                <a:ea typeface="华文中宋" pitchFamily="2" charset="-122"/>
              </a:rPr>
              <a:t>，且</a:t>
            </a:r>
            <a:r>
              <a:rPr lang="zh-CN" altLang="en-US" sz="2000" b="1" dirty="0">
                <a:solidFill>
                  <a:srgbClr val="0000CC"/>
                </a:solidFill>
                <a:latin typeface="Times New Roman" pitchFamily="18" charset="0"/>
                <a:ea typeface="华文中宋" pitchFamily="2" charset="-122"/>
              </a:rPr>
              <a:t>其他性能</a:t>
            </a:r>
            <a:r>
              <a:rPr lang="en-US" altLang="zh-CN" sz="2000" b="1" dirty="0">
                <a:solidFill>
                  <a:srgbClr val="0000CC"/>
                </a:solidFill>
                <a:latin typeface="Times New Roman" pitchFamily="18" charset="0"/>
                <a:ea typeface="华文中宋" pitchFamily="2" charset="-122"/>
              </a:rPr>
              <a:t>(</a:t>
            </a:r>
            <a:r>
              <a:rPr lang="zh-CN" altLang="en-US" sz="2000" b="1" dirty="0">
                <a:solidFill>
                  <a:srgbClr val="0000CC"/>
                </a:solidFill>
                <a:latin typeface="Times New Roman" pitchFamily="18" charset="0"/>
                <a:ea typeface="华文中宋" pitchFamily="2" charset="-122"/>
              </a:rPr>
              <a:t>如可焊性等</a:t>
            </a:r>
            <a:r>
              <a:rPr lang="en-US" altLang="zh-CN" sz="2000" b="1" dirty="0">
                <a:solidFill>
                  <a:srgbClr val="0000CC"/>
                </a:solidFill>
                <a:latin typeface="Times New Roman" pitchFamily="18" charset="0"/>
                <a:ea typeface="华文中宋" pitchFamily="2" charset="-122"/>
              </a:rPr>
              <a:t>)</a:t>
            </a:r>
            <a:r>
              <a:rPr lang="zh-CN" altLang="en-US" sz="2000" b="1" dirty="0">
                <a:solidFill>
                  <a:srgbClr val="0000CC"/>
                </a:solidFill>
                <a:latin typeface="Times New Roman" pitchFamily="18" charset="0"/>
                <a:ea typeface="华文中宋" pitchFamily="2" charset="-122"/>
              </a:rPr>
              <a:t>与相应规格的普通结构钢基本一致</a:t>
            </a:r>
            <a:r>
              <a:rPr lang="zh-CN" altLang="en-US" sz="2000" b="1" dirty="0">
                <a:latin typeface="Times New Roman" pitchFamily="18" charset="0"/>
                <a:ea typeface="华文中宋" pitchFamily="2" charset="-122"/>
              </a:rPr>
              <a:t>。</a:t>
            </a:r>
            <a:r>
              <a:rPr lang="zh-CN" altLang="en-US" sz="2000" b="1" dirty="0">
                <a:latin typeface="宋体" pitchFamily="2" charset="-122"/>
              </a:rPr>
              <a:t> </a:t>
            </a:r>
          </a:p>
        </p:txBody>
      </p:sp>
      <p:sp>
        <p:nvSpPr>
          <p:cNvPr id="8" name="Rectangle 19"/>
          <p:cNvSpPr>
            <a:spLocks noChangeArrowheads="1"/>
          </p:cNvSpPr>
          <p:nvPr/>
        </p:nvSpPr>
        <p:spPr bwMode="auto">
          <a:xfrm>
            <a:off x="550727" y="2473914"/>
            <a:ext cx="7488238" cy="317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nSpc>
                <a:spcPct val="125000"/>
              </a:lnSpc>
              <a:spcBef>
                <a:spcPct val="5000"/>
              </a:spcBef>
              <a:spcAft>
                <a:spcPct val="30000"/>
              </a:spcAft>
            </a:pPr>
            <a:r>
              <a:rPr lang="en-US" altLang="zh-CN" sz="2000" b="1" dirty="0">
                <a:latin typeface="华文中宋" pitchFamily="2" charset="-122"/>
                <a:ea typeface="华文中宋" pitchFamily="2" charset="-122"/>
              </a:rPr>
              <a:t>      </a:t>
            </a:r>
            <a:r>
              <a:rPr lang="zh-CN" altLang="en-US" sz="2000" b="1" dirty="0">
                <a:solidFill>
                  <a:srgbClr val="FF0000"/>
                </a:solidFill>
                <a:latin typeface="华文中宋" pitchFamily="2" charset="-122"/>
                <a:ea typeface="华文中宋" pitchFamily="2" charset="-122"/>
              </a:rPr>
              <a:t>耐候钢原理</a:t>
            </a:r>
            <a:r>
              <a:rPr lang="zh-CN" altLang="en-US" sz="2000" b="1" dirty="0">
                <a:latin typeface="华文中宋" pitchFamily="2" charset="-122"/>
                <a:ea typeface="华文中宋" pitchFamily="2" charset="-122"/>
              </a:rPr>
              <a:t>：钢中加入磷、铜、铬、镍等</a:t>
            </a:r>
            <a:r>
              <a:rPr lang="zh-CN" altLang="en-US" sz="2000" b="1" dirty="0">
                <a:solidFill>
                  <a:srgbClr val="0000CC"/>
                </a:solidFill>
                <a:latin typeface="华文中宋" pitchFamily="2" charset="-122"/>
                <a:ea typeface="华文中宋" pitchFamily="2" charset="-122"/>
              </a:rPr>
              <a:t>微量元素后，使钢材表面形成致密和附着性很强的保护膜</a:t>
            </a:r>
            <a:r>
              <a:rPr lang="zh-CN" altLang="en-US" sz="2000" b="1" dirty="0">
                <a:latin typeface="华文中宋" pitchFamily="2" charset="-122"/>
                <a:ea typeface="华文中宋" pitchFamily="2" charset="-122"/>
              </a:rPr>
              <a:t>，阻碍锈蚀往里扩散和发展，保护锈层下面的基体，</a:t>
            </a:r>
            <a:r>
              <a:rPr lang="zh-CN" altLang="en-US" sz="2000" b="1" dirty="0">
                <a:solidFill>
                  <a:srgbClr val="0000CC"/>
                </a:solidFill>
                <a:latin typeface="华文中宋" pitchFamily="2" charset="-122"/>
                <a:ea typeface="华文中宋" pitchFamily="2" charset="-122"/>
              </a:rPr>
              <a:t>以减缓其腐蚀速度</a:t>
            </a:r>
            <a:r>
              <a:rPr lang="zh-CN" altLang="en-US" sz="2000" b="1" dirty="0">
                <a:latin typeface="华文中宋" pitchFamily="2" charset="-122"/>
                <a:ea typeface="华文中宋" pitchFamily="2" charset="-122"/>
              </a:rPr>
              <a:t>。</a:t>
            </a:r>
          </a:p>
          <a:p>
            <a:pPr>
              <a:lnSpc>
                <a:spcPct val="125000"/>
              </a:lnSpc>
              <a:spcBef>
                <a:spcPct val="5000"/>
              </a:spcBef>
              <a:spcAft>
                <a:spcPct val="30000"/>
              </a:spcAft>
            </a:pPr>
            <a:r>
              <a:rPr lang="zh-CN" altLang="en-US" sz="2000" b="1" dirty="0">
                <a:latin typeface="华文中宋" pitchFamily="2" charset="-122"/>
                <a:ea typeface="华文中宋" pitchFamily="2" charset="-122"/>
              </a:rPr>
              <a:t>      耐候钢是</a:t>
            </a:r>
            <a:r>
              <a:rPr lang="zh-CN" altLang="en-US" sz="2000" b="1" dirty="0">
                <a:solidFill>
                  <a:srgbClr val="00CC00"/>
                </a:solidFill>
                <a:latin typeface="华文中宋" pitchFamily="2" charset="-122"/>
                <a:ea typeface="华文中宋" pitchFamily="2" charset="-122"/>
              </a:rPr>
              <a:t>可减薄使用</a:t>
            </a:r>
            <a:r>
              <a:rPr lang="zh-CN" altLang="en-US" sz="2000" b="1" dirty="0">
                <a:latin typeface="华文中宋" pitchFamily="2" charset="-122"/>
                <a:ea typeface="华文中宋" pitchFamily="2" charset="-122"/>
              </a:rPr>
              <a:t>、</a:t>
            </a:r>
            <a:r>
              <a:rPr lang="zh-CN" altLang="en-US" sz="2000" b="1" dirty="0">
                <a:solidFill>
                  <a:srgbClr val="00CC00"/>
                </a:solidFill>
                <a:latin typeface="华文中宋" pitchFamily="2" charset="-122"/>
                <a:ea typeface="华文中宋" pitchFamily="2" charset="-122"/>
              </a:rPr>
              <a:t>裸露使用或简化涂装</a:t>
            </a:r>
            <a:r>
              <a:rPr lang="zh-CN" altLang="en-US" sz="2000" b="1" dirty="0">
                <a:latin typeface="华文中宋" pitchFamily="2" charset="-122"/>
                <a:ea typeface="华文中宋" pitchFamily="2" charset="-122"/>
              </a:rPr>
              <a:t>，而使制品抗蚀延寿、省工降耗、升级换代的钢系，也是一个</a:t>
            </a:r>
            <a:r>
              <a:rPr lang="zh-CN" altLang="en-US" sz="2000" b="1" dirty="0">
                <a:solidFill>
                  <a:srgbClr val="00CC00"/>
                </a:solidFill>
                <a:latin typeface="华文中宋" pitchFamily="2" charset="-122"/>
                <a:ea typeface="华文中宋" pitchFamily="2" charset="-122"/>
              </a:rPr>
              <a:t>可融入现代冶金新机制、新技术、新工艺</a:t>
            </a:r>
            <a:r>
              <a:rPr lang="zh-CN" altLang="en-US" sz="2000" b="1" dirty="0">
                <a:latin typeface="华文中宋" pitchFamily="2" charset="-122"/>
                <a:ea typeface="华文中宋" pitchFamily="2" charset="-122"/>
              </a:rPr>
              <a:t>而使其持续发展和创新的钢系。</a:t>
            </a:r>
            <a:r>
              <a:rPr lang="zh-CN" altLang="en-US" sz="2400" b="1" dirty="0"/>
              <a:t> </a:t>
            </a:r>
            <a:endParaRPr lang="en-US" altLang="zh-CN" sz="2400" b="1" dirty="0" smtClean="0"/>
          </a:p>
          <a:p>
            <a:pPr>
              <a:lnSpc>
                <a:spcPct val="125000"/>
              </a:lnSpc>
              <a:spcBef>
                <a:spcPct val="5000"/>
              </a:spcBef>
              <a:spcAft>
                <a:spcPct val="30000"/>
              </a:spcAft>
            </a:pPr>
            <a:endParaRPr lang="zh-CN" altLang="en-US" sz="2400" b="1" dirty="0"/>
          </a:p>
        </p:txBody>
      </p:sp>
      <p:sp>
        <p:nvSpPr>
          <p:cNvPr id="9" name="Rectangle 21"/>
          <p:cNvSpPr>
            <a:spLocks noChangeArrowheads="1"/>
          </p:cNvSpPr>
          <p:nvPr/>
        </p:nvSpPr>
        <p:spPr bwMode="auto">
          <a:xfrm>
            <a:off x="1080293" y="5089507"/>
            <a:ext cx="71278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nSpc>
                <a:spcPct val="150000"/>
              </a:lnSpc>
            </a:pPr>
            <a:r>
              <a:rPr lang="zh-CN" altLang="en-US" sz="2000" b="1" dirty="0" smtClean="0">
                <a:latin typeface="华文中宋" pitchFamily="2" charset="-122"/>
                <a:ea typeface="华文中宋" pitchFamily="2" charset="-122"/>
              </a:rPr>
              <a:t>软钢是在</a:t>
            </a:r>
            <a:r>
              <a:rPr lang="zh-CN" altLang="en-US" sz="2000" b="1" dirty="0">
                <a:solidFill>
                  <a:srgbClr val="0000FF"/>
                </a:solidFill>
                <a:latin typeface="华文中宋" pitchFamily="2" charset="-122"/>
                <a:ea typeface="华文中宋" pitchFamily="2" charset="-122"/>
              </a:rPr>
              <a:t>空气中</a:t>
            </a:r>
            <a:r>
              <a:rPr lang="zh-CN" altLang="en-US" sz="2000" b="1" dirty="0">
                <a:latin typeface="华文中宋" pitchFamily="2" charset="-122"/>
                <a:ea typeface="华文中宋" pitchFamily="2" charset="-122"/>
              </a:rPr>
              <a:t>或</a:t>
            </a:r>
            <a:r>
              <a:rPr lang="zh-CN" altLang="en-US" sz="2000" b="1" dirty="0">
                <a:solidFill>
                  <a:srgbClr val="0000FF"/>
                </a:solidFill>
                <a:latin typeface="华文中宋" pitchFamily="2" charset="-122"/>
                <a:ea typeface="华文中宋" pitchFamily="2" charset="-122"/>
              </a:rPr>
              <a:t>化学腐蚀介质</a:t>
            </a:r>
            <a:r>
              <a:rPr lang="zh-CN" altLang="en-US" sz="2000" b="1" dirty="0">
                <a:latin typeface="华文中宋" pitchFamily="2" charset="-122"/>
                <a:ea typeface="华文中宋" pitchFamily="2" charset="-122"/>
              </a:rPr>
              <a:t>中能够</a:t>
            </a:r>
            <a:r>
              <a:rPr lang="zh-CN" altLang="en-US" sz="2000" b="1" dirty="0">
                <a:solidFill>
                  <a:srgbClr val="0000FF"/>
                </a:solidFill>
                <a:latin typeface="华文中宋" pitchFamily="2" charset="-122"/>
                <a:ea typeface="华文中宋" pitchFamily="2" charset="-122"/>
              </a:rPr>
              <a:t>抵抗腐蚀</a:t>
            </a:r>
            <a:r>
              <a:rPr lang="zh-CN" altLang="en-US" sz="2000" b="1" dirty="0">
                <a:latin typeface="华文中宋" pitchFamily="2" charset="-122"/>
                <a:ea typeface="华文中宋" pitchFamily="2" charset="-122"/>
              </a:rPr>
              <a:t>的一种</a:t>
            </a:r>
            <a:r>
              <a:rPr lang="zh-CN" altLang="en-US" sz="2000" b="1" dirty="0">
                <a:solidFill>
                  <a:srgbClr val="0000FF"/>
                </a:solidFill>
                <a:latin typeface="华文中宋" pitchFamily="2" charset="-122"/>
                <a:ea typeface="华文中宋" pitchFamily="2" charset="-122"/>
              </a:rPr>
              <a:t>高合金钢</a:t>
            </a:r>
            <a:r>
              <a:rPr lang="zh-CN" altLang="en-US" sz="2000" b="1" dirty="0">
                <a:latin typeface="华文中宋" pitchFamily="2" charset="-122"/>
                <a:ea typeface="华文中宋" pitchFamily="2" charset="-122"/>
              </a:rPr>
              <a:t>。</a:t>
            </a:r>
          </a:p>
        </p:txBody>
      </p:sp>
      <p:sp>
        <p:nvSpPr>
          <p:cNvPr id="11" name="Rectangle 22"/>
          <p:cNvSpPr>
            <a:spLocks noChangeArrowheads="1"/>
          </p:cNvSpPr>
          <p:nvPr/>
        </p:nvSpPr>
        <p:spPr bwMode="auto">
          <a:xfrm>
            <a:off x="1619672" y="5586940"/>
            <a:ext cx="4572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5000"/>
              </a:lnSpc>
            </a:pPr>
            <a:r>
              <a:rPr lang="zh-CN" altLang="en-US" sz="2000" b="1" dirty="0">
                <a:latin typeface="华文中宋" pitchFamily="2" charset="-122"/>
                <a:ea typeface="华文中宋" pitchFamily="2" charset="-122"/>
              </a:rPr>
              <a:t>（</a:t>
            </a:r>
            <a:r>
              <a:rPr lang="en-US" altLang="zh-CN" sz="2000" b="1" dirty="0">
                <a:latin typeface="华文中宋" pitchFamily="2" charset="-122"/>
                <a:ea typeface="华文中宋" pitchFamily="2" charset="-122"/>
              </a:rPr>
              <a:t>1</a:t>
            </a:r>
            <a:r>
              <a:rPr lang="zh-CN" altLang="en-US" sz="2000" b="1" dirty="0">
                <a:latin typeface="华文中宋" pitchFamily="2" charset="-122"/>
                <a:ea typeface="华文中宋" pitchFamily="2" charset="-122"/>
              </a:rPr>
              <a:t>）</a:t>
            </a:r>
            <a:r>
              <a:rPr lang="zh-CN" altLang="zh-CN" sz="2000" b="1" dirty="0">
                <a:latin typeface="华文中宋" pitchFamily="2" charset="-122"/>
                <a:ea typeface="华文中宋" pitchFamily="2" charset="-122"/>
              </a:rPr>
              <a:t>高强度高韧性的力学性能</a:t>
            </a:r>
          </a:p>
          <a:p>
            <a:pPr>
              <a:lnSpc>
                <a:spcPct val="125000"/>
              </a:lnSpc>
            </a:pPr>
            <a:r>
              <a:rPr lang="zh-CN" altLang="en-US" sz="2000" b="1" dirty="0">
                <a:latin typeface="华文中宋" pitchFamily="2" charset="-122"/>
                <a:ea typeface="华文中宋" pitchFamily="2" charset="-122"/>
              </a:rPr>
              <a:t>（</a:t>
            </a:r>
            <a:r>
              <a:rPr lang="en-US" altLang="zh-CN" sz="2000" b="1" dirty="0">
                <a:latin typeface="华文中宋" pitchFamily="2" charset="-122"/>
                <a:ea typeface="华文中宋" pitchFamily="2" charset="-122"/>
              </a:rPr>
              <a:t>2</a:t>
            </a:r>
            <a:r>
              <a:rPr lang="zh-CN" altLang="en-US" sz="2000" b="1" dirty="0">
                <a:latin typeface="华文中宋" pitchFamily="2" charset="-122"/>
                <a:ea typeface="华文中宋" pitchFamily="2" charset="-122"/>
              </a:rPr>
              <a:t>）</a:t>
            </a:r>
            <a:r>
              <a:rPr lang="zh-CN" altLang="zh-CN" sz="2000" b="1" dirty="0">
                <a:latin typeface="华文中宋" pitchFamily="2" charset="-122"/>
                <a:ea typeface="华文中宋" pitchFamily="2" charset="-122"/>
              </a:rPr>
              <a:t>高导磁、低铁损的软磁特性</a:t>
            </a:r>
            <a:endParaRPr lang="zh-CN" altLang="en-US" sz="2000" b="1" dirty="0">
              <a:latin typeface="华文中宋" pitchFamily="2" charset="-122"/>
              <a:ea typeface="华文中宋" pitchFamily="2" charset="-122"/>
            </a:endParaRPr>
          </a:p>
          <a:p>
            <a:pPr>
              <a:lnSpc>
                <a:spcPct val="125000"/>
              </a:lnSpc>
            </a:pPr>
            <a:r>
              <a:rPr lang="zh-CN" altLang="en-US" sz="2000" b="1" dirty="0">
                <a:latin typeface="华文中宋" pitchFamily="2" charset="-122"/>
                <a:ea typeface="华文中宋" pitchFamily="2" charset="-122"/>
              </a:rPr>
              <a:t>（</a:t>
            </a:r>
            <a:r>
              <a:rPr lang="en-US" altLang="zh-CN" sz="2000" b="1" dirty="0">
                <a:latin typeface="华文中宋" pitchFamily="2" charset="-122"/>
                <a:ea typeface="华文中宋" pitchFamily="2" charset="-122"/>
              </a:rPr>
              <a:t>3</a:t>
            </a:r>
            <a:r>
              <a:rPr lang="zh-CN" altLang="en-US" sz="2000" b="1" dirty="0">
                <a:latin typeface="华文中宋" pitchFamily="2" charset="-122"/>
                <a:ea typeface="华文中宋" pitchFamily="2" charset="-122"/>
              </a:rPr>
              <a:t>）</a:t>
            </a:r>
            <a:r>
              <a:rPr lang="zh-CN" altLang="zh-CN" sz="2000" b="1" dirty="0">
                <a:latin typeface="华文中宋" pitchFamily="2" charset="-122"/>
                <a:ea typeface="华文中宋" pitchFamily="2" charset="-122"/>
              </a:rPr>
              <a:t>耐强酸、强碱腐蚀的化学特性</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238259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6" fill="hold" grpId="1" nodeType="clickEffect">
                                  <p:stCondLst>
                                    <p:cond delay="0"/>
                                  </p:stCondLst>
                                  <p:childTnLst>
                                    <p:animEffect transition="out" filter="barn(in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1" grpId="0"/>
      <p:bldP spid="11" grpId="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灯片编号占位符 1"/>
          <p:cNvSpPr>
            <a:spLocks noGrp="1"/>
          </p:cNvSpPr>
          <p:nvPr>
            <p:ph type="sldNum" sz="quarter" idx="12"/>
          </p:nvPr>
        </p:nvSpPr>
        <p:spPr/>
        <p:txBody>
          <a:bodyPr/>
          <a:lstStyle/>
          <a:p>
            <a:pPr>
              <a:defRPr/>
            </a:pPr>
            <a:fld id="{AC01C22E-2F94-4BE1-94D4-6D228F93F062}" type="slidenum">
              <a:rPr lang="en-US" altLang="zh-CN"/>
              <a:pPr>
                <a:defRPr/>
              </a:pPr>
              <a:t>155</a:t>
            </a:fld>
            <a:endParaRPr lang="en-US" altLang="zh-CN"/>
          </a:p>
        </p:txBody>
      </p:sp>
      <p:sp>
        <p:nvSpPr>
          <p:cNvPr id="6" name="Text Box 27"/>
          <p:cNvSpPr txBox="1">
            <a:spLocks noChangeArrowheads="1"/>
          </p:cNvSpPr>
          <p:nvPr/>
        </p:nvSpPr>
        <p:spPr bwMode="auto">
          <a:xfrm>
            <a:off x="2268538" y="0"/>
            <a:ext cx="4751387"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dirty="0">
                <a:latin typeface="Times New Roman" pitchFamily="18" charset="0"/>
                <a:ea typeface="华文中宋" pitchFamily="2" charset="-122"/>
              </a:rPr>
              <a:t>§2.2  </a:t>
            </a:r>
            <a:r>
              <a:rPr lang="zh-CN" altLang="en-US" sz="2800" b="1" dirty="0">
                <a:latin typeface="Times New Roman" pitchFamily="18" charset="0"/>
                <a:ea typeface="华文中宋" pitchFamily="2" charset="-122"/>
              </a:rPr>
              <a:t>新型金属结构材料</a:t>
            </a:r>
          </a:p>
        </p:txBody>
      </p:sp>
      <p:sp>
        <p:nvSpPr>
          <p:cNvPr id="9" name="Rectangle 18"/>
          <p:cNvSpPr>
            <a:spLocks noChangeArrowheads="1"/>
          </p:cNvSpPr>
          <p:nvPr/>
        </p:nvSpPr>
        <p:spPr bwMode="auto">
          <a:xfrm>
            <a:off x="539552" y="764704"/>
            <a:ext cx="7672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nSpc>
                <a:spcPct val="125000"/>
              </a:lnSpc>
            </a:pPr>
            <a:r>
              <a:rPr lang="en-US" altLang="zh-CN" sz="2000" b="1" dirty="0"/>
              <a:t>       </a:t>
            </a:r>
            <a:r>
              <a:rPr lang="zh-CN" altLang="en-US" sz="2000" b="1" dirty="0">
                <a:latin typeface="楷体_GB2312"/>
                <a:ea typeface="楷体_GB2312"/>
                <a:cs typeface="楷体_GB2312"/>
              </a:rPr>
              <a:t>钢材虽为非燃烧材料，但钢不耐火，温度为</a:t>
            </a:r>
            <a:r>
              <a:rPr lang="en-US" altLang="zh-CN" sz="2000" b="1" dirty="0">
                <a:latin typeface="楷体_GB2312"/>
                <a:ea typeface="楷体_GB2312"/>
                <a:cs typeface="楷体_GB2312"/>
              </a:rPr>
              <a:t>400℃</a:t>
            </a:r>
            <a:r>
              <a:rPr lang="zh-CN" altLang="en-US" sz="2000" b="1" dirty="0">
                <a:latin typeface="楷体_GB2312"/>
                <a:ea typeface="楷体_GB2312"/>
                <a:cs typeface="楷体_GB2312"/>
              </a:rPr>
              <a:t>时，钢材的屈服强度将降至室温下强度的一半，</a:t>
            </a:r>
            <a:r>
              <a:rPr lang="zh-CN" altLang="en-US" sz="2000" b="1" dirty="0">
                <a:solidFill>
                  <a:srgbClr val="0000CC"/>
                </a:solidFill>
                <a:latin typeface="楷体_GB2312"/>
                <a:ea typeface="楷体_GB2312"/>
                <a:cs typeface="楷体_GB2312"/>
              </a:rPr>
              <a:t>温度达到</a:t>
            </a:r>
            <a:r>
              <a:rPr lang="en-US" altLang="zh-CN" sz="2000" b="1" dirty="0">
                <a:solidFill>
                  <a:srgbClr val="0000CC"/>
                </a:solidFill>
                <a:latin typeface="楷体_GB2312"/>
                <a:ea typeface="楷体_GB2312"/>
                <a:cs typeface="楷体_GB2312"/>
              </a:rPr>
              <a:t>600℃</a:t>
            </a:r>
            <a:r>
              <a:rPr lang="zh-CN" altLang="en-US" sz="2000" b="1" dirty="0">
                <a:solidFill>
                  <a:srgbClr val="0000CC"/>
                </a:solidFill>
                <a:latin typeface="楷体_GB2312"/>
                <a:ea typeface="楷体_GB2312"/>
                <a:cs typeface="楷体_GB2312"/>
              </a:rPr>
              <a:t>时，钢材基本丧失全部强度和刚度</a:t>
            </a:r>
            <a:r>
              <a:rPr lang="zh-CN" altLang="en-US" sz="2000" b="1" dirty="0">
                <a:latin typeface="楷体_GB2312"/>
                <a:ea typeface="楷体_GB2312"/>
                <a:cs typeface="楷体_GB2312"/>
              </a:rPr>
              <a:t>。因此，当建筑采用无防火保护措施的钢结构时，一旦发生火灾，结构很容易遭到破坏。 </a:t>
            </a:r>
          </a:p>
        </p:txBody>
      </p:sp>
    </p:spTree>
    <p:extLst>
      <p:ext uri="{BB962C8B-B14F-4D97-AF65-F5344CB8AC3E}">
        <p14:creationId xmlns:p14="http://schemas.microsoft.com/office/powerpoint/2010/main" val="42330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6" presetClass="exit" presetSubtype="26" fill="hold" grpId="1" nodeType="withEffect">
                                  <p:stCondLst>
                                    <p:cond delay="0"/>
                                  </p:stCondLst>
                                  <p:childTnLst>
                                    <p:animEffect transition="out" filter="barn(in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灯片编号占位符 1"/>
          <p:cNvSpPr>
            <a:spLocks noGrp="1"/>
          </p:cNvSpPr>
          <p:nvPr>
            <p:ph type="sldNum" sz="quarter" idx="12"/>
          </p:nvPr>
        </p:nvSpPr>
        <p:spPr/>
        <p:txBody>
          <a:bodyPr/>
          <a:lstStyle/>
          <a:p>
            <a:pPr>
              <a:defRPr/>
            </a:pPr>
            <a:fld id="{AC01C22E-2F94-4BE1-94D4-6D228F93F062}" type="slidenum">
              <a:rPr lang="en-US" altLang="zh-CN"/>
              <a:pPr>
                <a:defRPr/>
              </a:pPr>
              <a:t>156</a:t>
            </a:fld>
            <a:endParaRPr lang="en-US" altLang="zh-CN"/>
          </a:p>
        </p:txBody>
      </p:sp>
      <p:sp>
        <p:nvSpPr>
          <p:cNvPr id="76803" name="Text Box 4"/>
          <p:cNvSpPr txBox="1">
            <a:spLocks noChangeArrowheads="1"/>
          </p:cNvSpPr>
          <p:nvPr/>
        </p:nvSpPr>
        <p:spPr bwMode="auto">
          <a:xfrm>
            <a:off x="900113" y="692150"/>
            <a:ext cx="7848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多种金属元素结合而成的化合物，此外，还包括金属</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非金属化合物。室温延性不足及高温强度不足是金属间化合物最大的缺点。</a:t>
            </a:r>
            <a:endParaRPr lang="zh-CN" altLang="en-US"/>
          </a:p>
        </p:txBody>
      </p:sp>
      <p:sp>
        <p:nvSpPr>
          <p:cNvPr id="121861" name="Rectangle 5"/>
          <p:cNvSpPr>
            <a:spLocks noChangeArrowheads="1"/>
          </p:cNvSpPr>
          <p:nvPr/>
        </p:nvSpPr>
        <p:spPr bwMode="auto">
          <a:xfrm>
            <a:off x="1042988" y="2205038"/>
            <a:ext cx="76327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6700" indent="-266700"/>
            <a:r>
              <a:rPr lang="zh-CN" altLang="en-US" sz="2400" b="1">
                <a:solidFill>
                  <a:srgbClr val="FF0000"/>
                </a:solidFill>
                <a:latin typeface="华文中宋" pitchFamily="2" charset="-122"/>
                <a:ea typeface="华文中宋" pitchFamily="2" charset="-122"/>
              </a:rPr>
              <a:t>金属间化合物的成分设计与组织控制</a:t>
            </a:r>
            <a:r>
              <a:rPr lang="zh-CN" altLang="en-US"/>
              <a:t> </a:t>
            </a:r>
          </a:p>
          <a:p>
            <a:pPr marL="266700" indent="-266700">
              <a:lnSpc>
                <a:spcPct val="120000"/>
              </a:lnSpc>
            </a:pPr>
            <a:r>
              <a:rPr lang="en-US" altLang="en-US" sz="1600" b="1">
                <a:solidFill>
                  <a:srgbClr val="0000CC"/>
                </a:solidFill>
              </a:rPr>
              <a:t>●</a:t>
            </a:r>
            <a:r>
              <a:rPr lang="zh-CN" altLang="en-US" sz="1600" b="1">
                <a:solidFill>
                  <a:srgbClr val="0000CC"/>
                </a:solidFill>
              </a:rPr>
              <a:t>主成分选择：过渡元素是首选，铝，硅，硼是主要的构成元素</a:t>
            </a:r>
            <a:r>
              <a:rPr lang="zh-CN" altLang="en-US" sz="2000" b="1">
                <a:latin typeface="Times New Roman" pitchFamily="18" charset="0"/>
                <a:ea typeface="楷体_GB2312"/>
                <a:cs typeface="楷体_GB2312"/>
              </a:rPr>
              <a:t>。 添加合金元素可改善力学性能及抗氧化性能。</a:t>
            </a:r>
          </a:p>
          <a:p>
            <a:pPr marL="266700" indent="-266700">
              <a:lnSpc>
                <a:spcPct val="120000"/>
              </a:lnSpc>
            </a:pPr>
            <a:r>
              <a:rPr lang="en-US" altLang="en-US" sz="1600" b="1">
                <a:solidFill>
                  <a:srgbClr val="0000CC"/>
                </a:solidFill>
              </a:rPr>
              <a:t>●</a:t>
            </a:r>
            <a:r>
              <a:rPr lang="zh-CN" altLang="en-US" sz="1600" b="1">
                <a:solidFill>
                  <a:srgbClr val="0000CC"/>
                </a:solidFill>
              </a:rPr>
              <a:t>组织控制：通过改变成分，控制凝固过程、加工热处理、粉末冶金等手段改变组织因素以提高力学性能</a:t>
            </a:r>
            <a:r>
              <a:rPr lang="zh-CN" altLang="en-US"/>
              <a:t>。组织因素包括：相组成、晶粒的形状和大小、界面、缺陷等。 </a:t>
            </a:r>
          </a:p>
          <a:p>
            <a:pPr marL="266700" indent="-266700">
              <a:lnSpc>
                <a:spcPct val="120000"/>
              </a:lnSpc>
            </a:pPr>
            <a:r>
              <a:rPr lang="en-US" altLang="en-US" sz="1600" b="1">
                <a:solidFill>
                  <a:srgbClr val="0000CC"/>
                </a:solidFill>
              </a:rPr>
              <a:t>●</a:t>
            </a:r>
            <a:r>
              <a:rPr lang="zh-CN" altLang="en-US" sz="1600" b="1">
                <a:solidFill>
                  <a:srgbClr val="0000CC"/>
                </a:solidFill>
              </a:rPr>
              <a:t>典型的金属间化合物</a:t>
            </a:r>
            <a:endParaRPr lang="en-US" altLang="zh-CN" sz="1600" b="1">
              <a:solidFill>
                <a:srgbClr val="0000CC"/>
              </a:solidFill>
            </a:endParaRPr>
          </a:p>
          <a:p>
            <a:pPr marL="266700" indent="-266700">
              <a:spcBef>
                <a:spcPct val="20000"/>
              </a:spcBef>
            </a:pPr>
            <a:r>
              <a:rPr lang="en-US" altLang="zh-CN" sz="2400" b="1">
                <a:solidFill>
                  <a:srgbClr val="FF0000"/>
                </a:solidFill>
                <a:latin typeface="华文中宋" pitchFamily="2" charset="-122"/>
                <a:ea typeface="华文中宋" pitchFamily="2" charset="-122"/>
              </a:rPr>
              <a:t>Ni-Al </a:t>
            </a:r>
            <a:r>
              <a:rPr lang="zh-CN" altLang="en-US" sz="2400" b="1">
                <a:solidFill>
                  <a:srgbClr val="FF0000"/>
                </a:solidFill>
                <a:latin typeface="华文中宋" pitchFamily="2" charset="-122"/>
                <a:ea typeface="华文中宋" pitchFamily="2" charset="-122"/>
              </a:rPr>
              <a:t>系、</a:t>
            </a:r>
            <a:r>
              <a:rPr lang="en-US" altLang="zh-CN" sz="2400" b="1">
                <a:solidFill>
                  <a:srgbClr val="FF0000"/>
                </a:solidFill>
                <a:latin typeface="华文中宋" pitchFamily="2" charset="-122"/>
                <a:ea typeface="华文中宋" pitchFamily="2" charset="-122"/>
              </a:rPr>
              <a:t>Ti-Al</a:t>
            </a:r>
            <a:r>
              <a:rPr lang="zh-CN" altLang="en-US" sz="2400" b="1">
                <a:solidFill>
                  <a:srgbClr val="FF0000"/>
                </a:solidFill>
                <a:latin typeface="华文中宋" pitchFamily="2" charset="-122"/>
                <a:ea typeface="华文中宋" pitchFamily="2" charset="-122"/>
              </a:rPr>
              <a:t>系、</a:t>
            </a:r>
            <a:r>
              <a:rPr lang="en-US" altLang="zh-CN" sz="2400" b="1">
                <a:solidFill>
                  <a:srgbClr val="FF0000"/>
                </a:solidFill>
                <a:latin typeface="华文中宋" pitchFamily="2" charset="-122"/>
                <a:ea typeface="华文中宋" pitchFamily="2" charset="-122"/>
              </a:rPr>
              <a:t>Fe-Al</a:t>
            </a:r>
            <a:r>
              <a:rPr lang="zh-CN" altLang="en-US" sz="2400" b="1">
                <a:solidFill>
                  <a:srgbClr val="FF0000"/>
                </a:solidFill>
                <a:latin typeface="华文中宋" pitchFamily="2" charset="-122"/>
                <a:ea typeface="华文中宋" pitchFamily="2" charset="-122"/>
              </a:rPr>
              <a:t>系</a:t>
            </a:r>
          </a:p>
          <a:p>
            <a:pPr marL="266700" indent="-266700">
              <a:lnSpc>
                <a:spcPct val="120000"/>
              </a:lnSpc>
            </a:pPr>
            <a:r>
              <a:rPr lang="en-US" altLang="en-US" sz="1600" b="1">
                <a:solidFill>
                  <a:srgbClr val="0000CC"/>
                </a:solidFill>
              </a:rPr>
              <a:t>●</a:t>
            </a:r>
            <a:r>
              <a:rPr lang="zh-CN" altLang="en-US" sz="1600" b="1">
                <a:solidFill>
                  <a:srgbClr val="0000CC"/>
                </a:solidFill>
              </a:rPr>
              <a:t>制备技术：鋳造法、粉末冶金法</a:t>
            </a:r>
            <a:endParaRPr lang="zh-CN" altLang="en-US"/>
          </a:p>
        </p:txBody>
      </p:sp>
      <p:sp>
        <p:nvSpPr>
          <p:cNvPr id="121862" name="Rectangle 6"/>
          <p:cNvSpPr>
            <a:spLocks noChangeArrowheads="1"/>
          </p:cNvSpPr>
          <p:nvPr/>
        </p:nvSpPr>
        <p:spPr bwMode="auto">
          <a:xfrm>
            <a:off x="684213" y="44450"/>
            <a:ext cx="5040312" cy="523875"/>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2.3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金属间化合物结构材料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randombar(horizontal)">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灯片编号占位符 1"/>
          <p:cNvSpPr>
            <a:spLocks noGrp="1"/>
          </p:cNvSpPr>
          <p:nvPr>
            <p:ph type="sldNum" sz="quarter" idx="12"/>
          </p:nvPr>
        </p:nvSpPr>
        <p:spPr/>
        <p:txBody>
          <a:bodyPr/>
          <a:lstStyle/>
          <a:p>
            <a:pPr>
              <a:defRPr/>
            </a:pPr>
            <a:fld id="{D7E43920-494F-48F1-84A5-D8258F1D9C64}" type="slidenum">
              <a:rPr lang="en-US" altLang="zh-CN"/>
              <a:pPr>
                <a:defRPr/>
              </a:pPr>
              <a:t>157</a:t>
            </a:fld>
            <a:endParaRPr lang="en-US" altLang="zh-CN"/>
          </a:p>
        </p:txBody>
      </p:sp>
      <p:sp>
        <p:nvSpPr>
          <p:cNvPr id="77827" name="Text Box 4"/>
          <p:cNvSpPr txBox="1">
            <a:spLocks noChangeArrowheads="1"/>
          </p:cNvSpPr>
          <p:nvPr/>
        </p:nvSpPr>
        <p:spPr bwMode="auto">
          <a:xfrm>
            <a:off x="827088" y="1125538"/>
            <a:ext cx="7848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zh-CN" altLang="en-US" sz="2400">
                <a:latin typeface="Times New Roman" pitchFamily="18" charset="0"/>
                <a:ea typeface="华文中宋" pitchFamily="2" charset="-122"/>
              </a:rPr>
              <a:t>水泥</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建筑工业的粮食。抗折强度不足是水泥最大的缺点。</a:t>
            </a:r>
            <a:endParaRPr lang="zh-CN" altLang="en-US"/>
          </a:p>
        </p:txBody>
      </p:sp>
      <p:sp>
        <p:nvSpPr>
          <p:cNvPr id="121861" name="Rectangle 5"/>
          <p:cNvSpPr>
            <a:spLocks noChangeArrowheads="1"/>
          </p:cNvSpPr>
          <p:nvPr/>
        </p:nvSpPr>
        <p:spPr bwMode="auto">
          <a:xfrm>
            <a:off x="827088" y="2276475"/>
            <a:ext cx="76327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6700" indent="-266700">
              <a:lnSpc>
                <a:spcPct val="120000"/>
              </a:lnSpc>
            </a:pPr>
            <a:r>
              <a:rPr lang="en-US" altLang="zh-CN" sz="2400" b="1"/>
              <a:t>1</a:t>
            </a:r>
            <a:r>
              <a:rPr lang="zh-CN" altLang="en-US" sz="2400" b="1"/>
              <a:t>、新型超高强水泥</a:t>
            </a:r>
            <a:endParaRPr lang="en-US" altLang="zh-CN" sz="2400" b="1"/>
          </a:p>
          <a:p>
            <a:pPr marL="266700" indent="-266700">
              <a:lnSpc>
                <a:spcPct val="120000"/>
              </a:lnSpc>
            </a:pPr>
            <a:r>
              <a:rPr lang="en-US" altLang="en-US" sz="2400" b="1"/>
              <a:t>●DSP</a:t>
            </a:r>
            <a:r>
              <a:rPr lang="zh-CN" altLang="en-US" sz="2400" b="1"/>
              <a:t>水泥：含均匀分布超细颗粒的致密系统</a:t>
            </a:r>
            <a:endParaRPr lang="en-US" altLang="zh-CN" sz="2400" b="1"/>
          </a:p>
          <a:p>
            <a:pPr marL="266700" indent="-266700">
              <a:lnSpc>
                <a:spcPct val="120000"/>
              </a:lnSpc>
            </a:pPr>
            <a:r>
              <a:rPr lang="zh-CN" altLang="en-US" sz="2400" b="1"/>
              <a:t>主成分：硅酸盐水泥</a:t>
            </a:r>
            <a:r>
              <a:rPr lang="en-US" altLang="zh-CN" sz="2400" b="1"/>
              <a:t>+</a:t>
            </a:r>
            <a:r>
              <a:rPr lang="zh-CN" altLang="en-US" sz="2400" b="1"/>
              <a:t>硅灰</a:t>
            </a:r>
            <a:r>
              <a:rPr lang="en-US" altLang="zh-CN" sz="2400" b="1"/>
              <a:t>+</a:t>
            </a:r>
            <a:r>
              <a:rPr lang="zh-CN" altLang="en-US" sz="2400" b="1"/>
              <a:t>超塑性剂</a:t>
            </a:r>
            <a:endParaRPr lang="en-US" altLang="zh-CN" sz="2400" b="1"/>
          </a:p>
          <a:p>
            <a:pPr marL="266700" indent="-266700">
              <a:lnSpc>
                <a:spcPct val="120000"/>
              </a:lnSpc>
            </a:pPr>
            <a:r>
              <a:rPr lang="en-US" altLang="en-US" sz="2400" b="1"/>
              <a:t>●MDF</a:t>
            </a:r>
            <a:r>
              <a:rPr lang="zh-CN" altLang="en-US" sz="2400" b="1"/>
              <a:t>水泥：无宏观缺陷水泥</a:t>
            </a:r>
            <a:endParaRPr lang="en-US" altLang="zh-CN" sz="2400" b="1"/>
          </a:p>
          <a:p>
            <a:pPr marL="266700" indent="-266700">
              <a:lnSpc>
                <a:spcPct val="120000"/>
              </a:lnSpc>
            </a:pPr>
            <a:r>
              <a:rPr lang="zh-CN" altLang="en-US" sz="2400" b="1"/>
              <a:t>主成分：水泥</a:t>
            </a:r>
            <a:r>
              <a:rPr lang="en-US" altLang="zh-CN" sz="2400" b="1"/>
              <a:t>+</a:t>
            </a:r>
            <a:r>
              <a:rPr lang="zh-CN" altLang="en-US" sz="2400" b="1"/>
              <a:t>水溶性聚合物</a:t>
            </a:r>
            <a:r>
              <a:rPr lang="zh-CN" altLang="en-US" sz="2400"/>
              <a:t>。</a:t>
            </a:r>
            <a:endParaRPr lang="en-US" altLang="zh-CN" sz="2400"/>
          </a:p>
          <a:p>
            <a:pPr marL="266700" indent="-266700">
              <a:lnSpc>
                <a:spcPct val="120000"/>
              </a:lnSpc>
            </a:pPr>
            <a:r>
              <a:rPr lang="zh-CN" altLang="en-US" sz="2400" b="1"/>
              <a:t>制备关键技术：加入水溶性聚合物</a:t>
            </a:r>
            <a:r>
              <a:rPr lang="en-US" altLang="zh-CN" sz="2400" b="1"/>
              <a:t>+</a:t>
            </a:r>
            <a:r>
              <a:rPr lang="zh-CN" altLang="en-US" sz="2400" b="1"/>
              <a:t>碾压式拌合</a:t>
            </a:r>
            <a:r>
              <a:rPr lang="en-US" altLang="zh-CN" sz="2400" b="1"/>
              <a:t>+</a:t>
            </a:r>
            <a:r>
              <a:rPr lang="zh-CN" altLang="en-US" sz="2400" b="1"/>
              <a:t>加压排气成型</a:t>
            </a:r>
            <a:endParaRPr lang="zh-CN" altLang="en-US" sz="2400"/>
          </a:p>
        </p:txBody>
      </p:sp>
      <p:sp>
        <p:nvSpPr>
          <p:cNvPr id="121862" name="Rectangle 6"/>
          <p:cNvSpPr>
            <a:spLocks noChangeArrowheads="1"/>
          </p:cNvSpPr>
          <p:nvPr/>
        </p:nvSpPr>
        <p:spPr bwMode="auto">
          <a:xfrm>
            <a:off x="684213" y="44450"/>
            <a:ext cx="5040312" cy="523875"/>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新型无机非金属结构材料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randombar(horizontal)">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灯片编号占位符 1"/>
          <p:cNvSpPr>
            <a:spLocks noGrp="1"/>
          </p:cNvSpPr>
          <p:nvPr>
            <p:ph type="sldNum" sz="quarter" idx="12"/>
          </p:nvPr>
        </p:nvSpPr>
        <p:spPr/>
        <p:txBody>
          <a:bodyPr/>
          <a:lstStyle/>
          <a:p>
            <a:pPr>
              <a:defRPr/>
            </a:pPr>
            <a:fld id="{A37124D8-DCB7-4F33-B31B-C8C763577422}" type="slidenum">
              <a:rPr lang="en-US" altLang="zh-CN"/>
              <a:pPr>
                <a:defRPr/>
              </a:pPr>
              <a:t>158</a:t>
            </a:fld>
            <a:endParaRPr lang="en-US" altLang="zh-CN"/>
          </a:p>
        </p:txBody>
      </p:sp>
      <p:sp>
        <p:nvSpPr>
          <p:cNvPr id="121861" name="Rectangle 5"/>
          <p:cNvSpPr>
            <a:spLocks noChangeArrowheads="1"/>
          </p:cNvSpPr>
          <p:nvPr/>
        </p:nvSpPr>
        <p:spPr bwMode="auto">
          <a:xfrm>
            <a:off x="684213" y="1196975"/>
            <a:ext cx="76327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6700" indent="-266700">
              <a:lnSpc>
                <a:spcPct val="120000"/>
              </a:lnSpc>
            </a:pPr>
            <a:r>
              <a:rPr lang="en-US" altLang="zh-CN" sz="2400" b="1"/>
              <a:t>2</a:t>
            </a:r>
            <a:r>
              <a:rPr lang="zh-CN" altLang="en-US" sz="2400" b="1"/>
              <a:t>、新型陶瓷材料</a:t>
            </a:r>
            <a:endParaRPr lang="en-US" altLang="zh-CN" sz="2400" b="1"/>
          </a:p>
          <a:p>
            <a:pPr marL="266700" indent="-266700">
              <a:lnSpc>
                <a:spcPct val="120000"/>
              </a:lnSpc>
            </a:pPr>
            <a:r>
              <a:rPr lang="en-US" altLang="en-US" sz="2400" b="1"/>
              <a:t>●</a:t>
            </a:r>
            <a:r>
              <a:rPr lang="zh-CN" altLang="en-US" sz="2400" b="1"/>
              <a:t>定义：采用高度精选和合成的材料，具有能够精确控制的化学组成，按照便于控制的技术加工的、便于结构设计并具有优越性能的陶瓷。</a:t>
            </a:r>
            <a:endParaRPr lang="en-US" altLang="zh-CN" sz="2400" b="1"/>
          </a:p>
          <a:p>
            <a:pPr marL="266700" indent="-266700">
              <a:lnSpc>
                <a:spcPct val="120000"/>
              </a:lnSpc>
            </a:pPr>
            <a:r>
              <a:rPr lang="en-US" altLang="en-US" sz="2400" b="1"/>
              <a:t>●</a:t>
            </a:r>
            <a:r>
              <a:rPr lang="zh-CN" altLang="en-US" sz="2400" b="1"/>
              <a:t>性能特点：见表</a:t>
            </a:r>
            <a:r>
              <a:rPr lang="en-US" altLang="zh-CN" sz="2400" b="1"/>
              <a:t>2-13,2-14</a:t>
            </a:r>
          </a:p>
          <a:p>
            <a:pPr marL="266700" indent="-266700">
              <a:lnSpc>
                <a:spcPct val="120000"/>
              </a:lnSpc>
              <a:buFont typeface="Wingdings" pitchFamily="2" charset="2"/>
              <a:buChar char="l"/>
            </a:pPr>
            <a:r>
              <a:rPr lang="zh-CN" altLang="en-US" sz="2400" b="1"/>
              <a:t>品种：</a:t>
            </a:r>
            <a:endParaRPr lang="en-US" altLang="zh-CN" sz="2400" b="1"/>
          </a:p>
          <a:p>
            <a:pPr marL="266700" indent="-266700">
              <a:lnSpc>
                <a:spcPct val="120000"/>
              </a:lnSpc>
            </a:pPr>
            <a:r>
              <a:rPr lang="zh-CN" altLang="en-US" sz="2400" b="1">
                <a:solidFill>
                  <a:srgbClr val="FF0000"/>
                </a:solidFill>
              </a:rPr>
              <a:t>氮化硅陶瓷</a:t>
            </a:r>
            <a:r>
              <a:rPr lang="zh-CN" altLang="en-US" sz="2400" b="1"/>
              <a:t>：发动机部件、陶瓷轴承、陶瓷刀具。</a:t>
            </a:r>
            <a:endParaRPr lang="en-US" altLang="zh-CN" sz="2400" b="1"/>
          </a:p>
          <a:p>
            <a:pPr marL="266700" indent="-266700">
              <a:lnSpc>
                <a:spcPct val="120000"/>
              </a:lnSpc>
            </a:pPr>
            <a:r>
              <a:rPr lang="zh-CN" altLang="en-US" sz="2400" b="1">
                <a:solidFill>
                  <a:srgbClr val="FF0000"/>
                </a:solidFill>
              </a:rPr>
              <a:t>赛隆陶瓷</a:t>
            </a:r>
            <a:r>
              <a:rPr lang="zh-CN" altLang="en-US" sz="2400" b="1"/>
              <a:t>：某些金属氧化物或氮化物进入到氮化硅的晶</a:t>
            </a:r>
            <a:endParaRPr lang="en-US" altLang="zh-CN" sz="2400" b="1"/>
          </a:p>
          <a:p>
            <a:pPr marL="266700" indent="-266700">
              <a:lnSpc>
                <a:spcPct val="120000"/>
              </a:lnSpc>
            </a:pPr>
            <a:r>
              <a:rPr lang="zh-CN" altLang="en-US" sz="2400" b="1"/>
              <a:t>格中。</a:t>
            </a:r>
            <a:endParaRPr lang="en-US" altLang="zh-CN" sz="2400" b="1"/>
          </a:p>
          <a:p>
            <a:pPr marL="266700" indent="-266700">
              <a:lnSpc>
                <a:spcPct val="120000"/>
              </a:lnSpc>
            </a:pPr>
            <a:r>
              <a:rPr lang="zh-CN" altLang="en-US" sz="2400" b="1"/>
              <a:t>碳化硅陶瓷：</a:t>
            </a:r>
            <a:endParaRPr lang="en-US" altLang="zh-CN" sz="2400" b="1"/>
          </a:p>
        </p:txBody>
      </p:sp>
      <p:sp>
        <p:nvSpPr>
          <p:cNvPr id="121862" name="Rectangle 6"/>
          <p:cNvSpPr>
            <a:spLocks noChangeArrowheads="1"/>
          </p:cNvSpPr>
          <p:nvPr/>
        </p:nvSpPr>
        <p:spPr bwMode="auto">
          <a:xfrm>
            <a:off x="684213" y="549275"/>
            <a:ext cx="5038725" cy="522288"/>
          </a:xfrm>
          <a:prstGeom prst="rect">
            <a:avLst/>
          </a:prstGeom>
          <a:noFill/>
          <a:ln w="9525">
            <a:noFill/>
            <a:miter lim="800000"/>
            <a:headEnd/>
            <a:tailEnd/>
          </a:ln>
          <a:effectLst/>
        </p:spPr>
        <p:txBody>
          <a:bodyPr>
            <a:spAutoFit/>
          </a:bodyPr>
          <a:lstStyle/>
          <a:p>
            <a:pPr marL="342900" indent="-342900">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2.4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新型无机非金属结构材料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randombar(horizontal)">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灯片编号占位符 1"/>
          <p:cNvSpPr>
            <a:spLocks noGrp="1"/>
          </p:cNvSpPr>
          <p:nvPr>
            <p:ph type="sldNum" sz="quarter" idx="12"/>
          </p:nvPr>
        </p:nvSpPr>
        <p:spPr/>
        <p:txBody>
          <a:bodyPr/>
          <a:lstStyle/>
          <a:p>
            <a:pPr>
              <a:defRPr/>
            </a:pPr>
            <a:fld id="{764B1F60-2569-4DD6-8738-C4F35CF8A887}" type="slidenum">
              <a:rPr lang="en-US" altLang="zh-CN"/>
              <a:pPr>
                <a:defRPr/>
              </a:pPr>
              <a:t>159</a:t>
            </a:fld>
            <a:endParaRPr lang="en-US" altLang="zh-CN"/>
          </a:p>
        </p:txBody>
      </p:sp>
      <p:sp>
        <p:nvSpPr>
          <p:cNvPr id="121861" name="Rectangle 5"/>
          <p:cNvSpPr>
            <a:spLocks noChangeArrowheads="1"/>
          </p:cNvSpPr>
          <p:nvPr/>
        </p:nvSpPr>
        <p:spPr bwMode="auto">
          <a:xfrm>
            <a:off x="755650" y="1628775"/>
            <a:ext cx="76327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6700" indent="-266700">
              <a:lnSpc>
                <a:spcPct val="120000"/>
              </a:lnSpc>
            </a:pPr>
            <a:r>
              <a:rPr lang="en-US" altLang="en-US" sz="2400" b="1"/>
              <a:t>●</a:t>
            </a:r>
            <a:r>
              <a:rPr lang="zh-CN" altLang="en-US" sz="2400" b="1"/>
              <a:t>通用高分子材料存在机械强度低、刚性差、耐热性差等不足</a:t>
            </a:r>
            <a:endParaRPr lang="en-US" altLang="zh-CN" sz="2400" b="1"/>
          </a:p>
          <a:p>
            <a:pPr marL="266700" indent="-266700">
              <a:lnSpc>
                <a:spcPct val="120000"/>
              </a:lnSpc>
            </a:pPr>
            <a:r>
              <a:rPr lang="en-US" altLang="en-US" sz="2400" b="1"/>
              <a:t>●</a:t>
            </a:r>
            <a:r>
              <a:rPr lang="zh-CN" altLang="en-US" sz="2400" b="1"/>
              <a:t>特种工程塑料：具有杂链型分子结构，应用于国防军工和尖端技术领域</a:t>
            </a:r>
            <a:endParaRPr lang="en-US" altLang="zh-CN" sz="2400" b="1"/>
          </a:p>
          <a:p>
            <a:pPr marL="266700" indent="-266700">
              <a:lnSpc>
                <a:spcPct val="120000"/>
              </a:lnSpc>
            </a:pPr>
            <a:r>
              <a:rPr lang="zh-CN" altLang="en-US" sz="2400" b="1"/>
              <a:t>主要品种：</a:t>
            </a:r>
            <a:r>
              <a:rPr lang="en-US" altLang="zh-CN" sz="2400" b="1"/>
              <a:t>PI,PAI</a:t>
            </a:r>
            <a:r>
              <a:rPr lang="zh-CN" altLang="en-US" sz="2400" b="1"/>
              <a:t>，</a:t>
            </a:r>
            <a:r>
              <a:rPr lang="en-US" altLang="zh-CN" sz="2400" b="1"/>
              <a:t>PEI,PPS,PEEK</a:t>
            </a:r>
            <a:r>
              <a:rPr lang="zh-CN" altLang="en-US" sz="2400" b="1"/>
              <a:t>等。</a:t>
            </a:r>
            <a:endParaRPr lang="en-US" altLang="zh-CN" sz="2400" b="1"/>
          </a:p>
          <a:p>
            <a:pPr marL="266700" indent="-266700">
              <a:lnSpc>
                <a:spcPct val="120000"/>
              </a:lnSpc>
              <a:buFont typeface="Wingdings" pitchFamily="2" charset="2"/>
              <a:buChar char="l"/>
            </a:pPr>
            <a:r>
              <a:rPr lang="zh-CN" altLang="en-US" sz="2400" b="1"/>
              <a:t>高性能合成橡胶：硅橡胶、氟橡胶、聚丙烯酸酯橡胶、聚氨酯橡胶</a:t>
            </a:r>
            <a:endParaRPr lang="en-US" altLang="zh-CN" sz="2400" b="1"/>
          </a:p>
          <a:p>
            <a:pPr marL="266700" indent="-266700">
              <a:lnSpc>
                <a:spcPct val="120000"/>
              </a:lnSpc>
              <a:buFont typeface="Wingdings" pitchFamily="2" charset="2"/>
              <a:buChar char="l"/>
            </a:pPr>
            <a:r>
              <a:rPr lang="zh-CN" altLang="en-US" sz="2400" b="1">
                <a:solidFill>
                  <a:srgbClr val="FF0000"/>
                </a:solidFill>
              </a:rPr>
              <a:t>高性能纤维：</a:t>
            </a:r>
            <a:r>
              <a:rPr lang="en-US" altLang="zh-CN" sz="2400" b="1">
                <a:solidFill>
                  <a:srgbClr val="FF0000"/>
                </a:solidFill>
              </a:rPr>
              <a:t>PBT</a:t>
            </a:r>
            <a:r>
              <a:rPr lang="zh-CN" altLang="en-US" sz="2400" b="1">
                <a:solidFill>
                  <a:srgbClr val="FF0000"/>
                </a:solidFill>
              </a:rPr>
              <a:t>纤维，芳纶纤维、</a:t>
            </a:r>
            <a:r>
              <a:rPr lang="en-US" altLang="zh-CN" sz="2400" b="1">
                <a:solidFill>
                  <a:srgbClr val="FF0000"/>
                </a:solidFill>
              </a:rPr>
              <a:t>PTFE</a:t>
            </a:r>
            <a:r>
              <a:rPr lang="zh-CN" altLang="en-US" sz="2400" b="1">
                <a:solidFill>
                  <a:srgbClr val="FF0000"/>
                </a:solidFill>
              </a:rPr>
              <a:t>纤维、碳纤维</a:t>
            </a:r>
            <a:endParaRPr lang="en-US" altLang="zh-CN" sz="2400" b="1"/>
          </a:p>
        </p:txBody>
      </p:sp>
      <p:sp>
        <p:nvSpPr>
          <p:cNvPr id="79876" name="Rectangle 6"/>
          <p:cNvSpPr>
            <a:spLocks noChangeArrowheads="1"/>
          </p:cNvSpPr>
          <p:nvPr/>
        </p:nvSpPr>
        <p:spPr bwMode="auto">
          <a:xfrm>
            <a:off x="684213" y="549275"/>
            <a:ext cx="5038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altLang="zh-CN" sz="2800" b="1">
                <a:solidFill>
                  <a:srgbClr val="FF0000"/>
                </a:solidFill>
                <a:latin typeface="Times New Roman" pitchFamily="18" charset="0"/>
                <a:ea typeface="楷体_GB2312"/>
                <a:cs typeface="楷体_GB2312"/>
              </a:rPr>
              <a:t>2.5 </a:t>
            </a:r>
            <a:r>
              <a:rPr lang="zh-CN" altLang="en-US" sz="2800" b="1">
                <a:solidFill>
                  <a:srgbClr val="FF0000"/>
                </a:solidFill>
                <a:latin typeface="Times New Roman" pitchFamily="18" charset="0"/>
                <a:ea typeface="楷体_GB2312"/>
                <a:cs typeface="楷体_GB2312"/>
              </a:rPr>
              <a:t>新型高分子材料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randombar(horizontal)">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4" name="Picture 3" descr="Image14"/>
          <p:cNvPicPr preferRelativeResize="0">
            <a:picLocks noChangeArrowheads="1"/>
          </p:cNvPicPr>
          <p:nvPr/>
        </p:nvPicPr>
        <p:blipFill>
          <a:blip r:embed="rId3">
            <a:lum bright="12000" contrast="24000"/>
            <a:extLst>
              <a:ext uri="{28A0092B-C50C-407E-A947-70E740481C1C}">
                <a14:useLocalDpi xmlns:a14="http://schemas.microsoft.com/office/drawing/2010/main" val="0"/>
              </a:ext>
            </a:extLst>
          </a:blip>
          <a:srcRect l="46904" t="48079" r="7756" b="15422"/>
          <a:stretch>
            <a:fillRect/>
          </a:stretch>
        </p:blipFill>
        <p:spPr bwMode="auto">
          <a:xfrm>
            <a:off x="214313" y="1714500"/>
            <a:ext cx="6715125" cy="3744913"/>
          </a:xfrm>
          <a:prstGeom prst="rect">
            <a:avLst/>
          </a:prstGeom>
          <a:noFill/>
          <a:ln w="76200" cap="flat" cmpd="tri" algn="ctr">
            <a:solidFill>
              <a:srgbClr val="CC99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2145" name="标题 9"/>
          <p:cNvSpPr>
            <a:spLocks noGrp="1" noChangeArrowheads="1"/>
          </p:cNvSpPr>
          <p:nvPr>
            <p:ph type="title" idx="4294967295"/>
          </p:nvPr>
        </p:nvSpPr>
        <p:spPr>
          <a:ln/>
        </p:spPr>
        <p:txBody>
          <a:bodyPr/>
          <a:lstStyle/>
          <a:p>
            <a:pPr eaLnBrk="1" hangingPunct="1"/>
            <a:r>
              <a:rPr lang="en-US" altLang="zh-CN"/>
              <a:t> </a:t>
            </a:r>
            <a:endParaRPr lang="zh-CN" altLang="en-US"/>
          </a:p>
        </p:txBody>
      </p:sp>
      <p:sp>
        <p:nvSpPr>
          <p:cNvPr id="2146" name="内容占位符 10"/>
          <p:cNvSpPr>
            <a:spLocks noGrp="1" noChangeArrowheads="1"/>
          </p:cNvSpPr>
          <p:nvPr>
            <p:ph idx="4294967295"/>
          </p:nvPr>
        </p:nvSpPr>
        <p:spPr>
          <a:xfrm>
            <a:off x="642938" y="571500"/>
            <a:ext cx="7772400" cy="1090613"/>
          </a:xfrm>
          <a:ln/>
        </p:spPr>
        <p:txBody>
          <a:bodyPr/>
          <a:lstStyle/>
          <a:p>
            <a:pPr eaLnBrk="1" hangingPunct="1">
              <a:buFontTx/>
              <a:buNone/>
            </a:pPr>
            <a:r>
              <a:rPr lang="zh-CN" altLang="en-US" b="1">
                <a:solidFill>
                  <a:srgbClr val="0000FF"/>
                </a:solidFill>
                <a:latin typeface="Comic Sans MS" panose="030F0902030302020204" pitchFamily="66" charset="0"/>
                <a:ea typeface="楷体_GB2312" pitchFamily="49" charset="-122"/>
              </a:rPr>
              <a:t>（</a:t>
            </a:r>
            <a:r>
              <a:rPr lang="en-US" altLang="zh-CN" b="1">
                <a:solidFill>
                  <a:srgbClr val="0000FF"/>
                </a:solidFill>
                <a:latin typeface="Comic Sans MS" panose="030F0902030302020204" pitchFamily="66" charset="0"/>
                <a:ea typeface="楷体_GB2312" pitchFamily="49" charset="-122"/>
              </a:rPr>
              <a:t>2</a:t>
            </a:r>
            <a:r>
              <a:rPr lang="zh-CN" altLang="en-US" b="1">
                <a:solidFill>
                  <a:srgbClr val="0000FF"/>
                </a:solidFill>
                <a:latin typeface="Comic Sans MS" panose="030F0902030302020204" pitchFamily="66" charset="0"/>
                <a:ea typeface="楷体_GB2312" pitchFamily="49" charset="-122"/>
              </a:rPr>
              <a:t>）在工程方面的应用</a:t>
            </a:r>
            <a:endParaRPr lang="zh-CN" altLang="en-US">
              <a:solidFill>
                <a:srgbClr val="0000FF"/>
              </a:solidFill>
            </a:endParaRPr>
          </a:p>
        </p:txBody>
      </p:sp>
      <p:pic>
        <p:nvPicPr>
          <p:cNvPr id="2147" name="Picture 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928688"/>
            <a:ext cx="2673350" cy="178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8" name="矩形 15"/>
          <p:cNvSpPr>
            <a:spLocks noChangeArrowheads="1"/>
          </p:cNvSpPr>
          <p:nvPr/>
        </p:nvSpPr>
        <p:spPr bwMode="auto">
          <a:xfrm>
            <a:off x="1785938" y="5715000"/>
            <a:ext cx="4786312" cy="523875"/>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sz="2800">
                <a:solidFill>
                  <a:srgbClr val="545472"/>
                </a:solidFill>
                <a:latin typeface="Tahoma" panose="020B0604030504040204" pitchFamily="34" charset="0"/>
              </a:rPr>
              <a:t>形状记忆合金管接口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 name="灯片编号占位符 3"/>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808956FB-90D5-4BFE-BD12-503384A63F08}" type="slidenum">
              <a:rPr kumimoji="0" lang="en-US" altLang="zh-CN" sz="1400">
                <a:latin typeface="Times New Roman" panose="02020603050405020304" pitchFamily="18" charset="0"/>
              </a:rPr>
              <a:pPr eaLnBrk="1" hangingPunct="1">
                <a:spcBef>
                  <a:spcPct val="0"/>
                </a:spcBef>
                <a:buSzPct val="100000"/>
                <a:buFontTx/>
                <a:buNone/>
              </a:pPr>
              <a:t>17</a:t>
            </a:fld>
            <a:endParaRPr kumimoji="0" lang="en-US" altLang="zh-CN" sz="1400">
              <a:latin typeface="Times New Roman" panose="02020603050405020304" pitchFamily="18" charset="0"/>
            </a:endParaRPr>
          </a:p>
        </p:txBody>
      </p:sp>
      <p:sp>
        <p:nvSpPr>
          <p:cNvPr id="2152" name="Rectangle 9"/>
          <p:cNvSpPr>
            <a:spLocks noGrp="1" noChangeArrowheads="1"/>
          </p:cNvSpPr>
          <p:nvPr>
            <p:ph type="title" idx="4294967295"/>
          </p:nvPr>
        </p:nvSpPr>
        <p:spPr>
          <a:xfrm>
            <a:off x="3779838" y="3429000"/>
            <a:ext cx="1365250" cy="155575"/>
          </a:xfrm>
          <a:ln/>
        </p:spPr>
        <p:txBody>
          <a:bodyPr/>
          <a:lstStyle/>
          <a:p>
            <a:pPr eaLnBrk="1" hangingPunct="1"/>
            <a:r>
              <a:rPr lang="en-US" altLang="zh-CN" sz="400">
                <a:solidFill>
                  <a:schemeClr val="bg1"/>
                </a:solidFill>
              </a:rPr>
              <a:t>Advantages</a:t>
            </a:r>
          </a:p>
        </p:txBody>
      </p:sp>
      <p:sp>
        <p:nvSpPr>
          <p:cNvPr id="2153" name="Rectangle 2"/>
          <p:cNvSpPr>
            <a:spLocks noChangeArrowheads="1"/>
          </p:cNvSpPr>
          <p:nvPr/>
        </p:nvSpPr>
        <p:spPr bwMode="auto">
          <a:xfrm>
            <a:off x="304800" y="609600"/>
            <a:ext cx="8001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形状记忆合金作紧固件、连接件的优势：</a:t>
            </a:r>
          </a:p>
        </p:txBody>
      </p:sp>
      <p:sp>
        <p:nvSpPr>
          <p:cNvPr id="2154" name="Rectangle 3"/>
          <p:cNvSpPr>
            <a:spLocks noChangeArrowheads="1"/>
          </p:cNvSpPr>
          <p:nvPr/>
        </p:nvSpPr>
        <p:spPr bwMode="auto">
          <a:xfrm>
            <a:off x="609600" y="1524000"/>
            <a:ext cx="8153400" cy="1020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en-US" altLang="zh-CN" b="1">
                <a:solidFill>
                  <a:srgbClr val="006600"/>
                </a:solidFill>
                <a:latin typeface="Times New Roman" panose="02020603050405020304" pitchFamily="18" charset="0"/>
                <a:ea typeface="楷体_GB2312" pitchFamily="49" charset="-122"/>
              </a:rPr>
              <a:t>① </a:t>
            </a:r>
            <a:r>
              <a:rPr lang="zh-CN" altLang="en-US" b="1">
                <a:solidFill>
                  <a:srgbClr val="006600"/>
                </a:solidFill>
                <a:latin typeface="Times New Roman" panose="02020603050405020304" pitchFamily="18" charset="0"/>
                <a:ea typeface="楷体_GB2312" pitchFamily="49" charset="-122"/>
              </a:rPr>
              <a:t>夹紧力大，接触密封可靠．避免了由于焊接而产生的冶金缺陷；</a:t>
            </a:r>
          </a:p>
        </p:txBody>
      </p:sp>
      <p:sp>
        <p:nvSpPr>
          <p:cNvPr id="2155" name="Rectangle 4"/>
          <p:cNvSpPr>
            <a:spLocks noChangeArrowheads="1"/>
          </p:cNvSpPr>
          <p:nvPr/>
        </p:nvSpPr>
        <p:spPr bwMode="auto">
          <a:xfrm>
            <a:off x="609600" y="2895600"/>
            <a:ext cx="5715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en-US" altLang="zh-CN" b="1">
                <a:solidFill>
                  <a:srgbClr val="006600"/>
                </a:solidFill>
                <a:latin typeface="Times New Roman" panose="02020603050405020304" pitchFamily="18" charset="0"/>
                <a:ea typeface="楷体_GB2312" pitchFamily="49" charset="-122"/>
              </a:rPr>
              <a:t>② </a:t>
            </a:r>
            <a:r>
              <a:rPr lang="zh-CN" altLang="en-US" b="1">
                <a:solidFill>
                  <a:srgbClr val="006600"/>
                </a:solidFill>
                <a:latin typeface="Times New Roman" panose="02020603050405020304" pitchFamily="18" charset="0"/>
                <a:ea typeface="楷体_GB2312" pitchFamily="49" charset="-122"/>
              </a:rPr>
              <a:t>适于不易焊接的接头；</a:t>
            </a:r>
          </a:p>
        </p:txBody>
      </p:sp>
      <p:sp>
        <p:nvSpPr>
          <p:cNvPr id="2156" name="Rectangle 5"/>
          <p:cNvSpPr>
            <a:spLocks noChangeArrowheads="1"/>
          </p:cNvSpPr>
          <p:nvPr/>
        </p:nvSpPr>
        <p:spPr bwMode="auto">
          <a:xfrm>
            <a:off x="609600" y="3703638"/>
            <a:ext cx="8382000" cy="102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en-US" altLang="zh-CN" b="1">
                <a:solidFill>
                  <a:srgbClr val="006600"/>
                </a:solidFill>
                <a:latin typeface="Times New Roman" panose="02020603050405020304" pitchFamily="18" charset="0"/>
                <a:ea typeface="楷体_GB2312" pitchFamily="49" charset="-122"/>
              </a:rPr>
              <a:t>③ </a:t>
            </a:r>
            <a:r>
              <a:rPr lang="zh-CN" altLang="en-US" b="1">
                <a:solidFill>
                  <a:srgbClr val="006600"/>
                </a:solidFill>
                <a:latin typeface="Times New Roman" panose="02020603050405020304" pitchFamily="18" charset="0"/>
                <a:ea typeface="楷体_GB2312" pitchFamily="49" charset="-122"/>
              </a:rPr>
              <a:t>金属与塑料等不同材料可以通过这种连接件连成一体；</a:t>
            </a:r>
          </a:p>
        </p:txBody>
      </p:sp>
      <p:sp>
        <p:nvSpPr>
          <p:cNvPr id="2157" name="Rectangle 6"/>
          <p:cNvSpPr>
            <a:spLocks noChangeArrowheads="1"/>
          </p:cNvSpPr>
          <p:nvPr/>
        </p:nvSpPr>
        <p:spPr bwMode="auto">
          <a:xfrm>
            <a:off x="609600" y="5029200"/>
            <a:ext cx="6781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en-US" altLang="zh-CN" b="1">
                <a:solidFill>
                  <a:srgbClr val="006600"/>
                </a:solidFill>
                <a:latin typeface="Times New Roman" panose="02020603050405020304" pitchFamily="18" charset="0"/>
                <a:ea typeface="楷体_GB2312" pitchFamily="49" charset="-122"/>
              </a:rPr>
              <a:t>④ </a:t>
            </a:r>
            <a:r>
              <a:rPr lang="zh-CN" altLang="en-US" b="1">
                <a:solidFill>
                  <a:srgbClr val="006600"/>
                </a:solidFill>
                <a:latin typeface="Times New Roman" panose="02020603050405020304" pitchFamily="18" charset="0"/>
                <a:ea typeface="楷体_GB2312" pitchFamily="49" charset="-122"/>
              </a:rPr>
              <a:t>安装时不需要熟练的技术。</a:t>
            </a:r>
            <a:r>
              <a:rPr lang="zh-CN" altLang="en-US" sz="1400">
                <a:solidFill>
                  <a:srgbClr val="000000"/>
                </a:solidFill>
                <a:latin typeface="Times New Roman" panose="02020603050405020304" pitchFamily="18" charset="0"/>
              </a:rPr>
              <a:t> </a:t>
            </a:r>
          </a:p>
        </p:txBody>
      </p:sp>
      <p:sp>
        <p:nvSpPr>
          <p:cNvPr id="2158" name="Line 7"/>
          <p:cNvSpPr>
            <a:spLocks noChangeShapeType="1"/>
          </p:cNvSpPr>
          <p:nvPr/>
        </p:nvSpPr>
        <p:spPr bwMode="auto">
          <a:xfrm>
            <a:off x="4572000" y="6019800"/>
            <a:ext cx="3886200" cy="0"/>
          </a:xfrm>
          <a:prstGeom prst="line">
            <a:avLst/>
          </a:prstGeom>
          <a:noFill/>
          <a:ln w="76200" cap="flat" cmpd="tri" algn="ctr">
            <a:solidFill>
              <a:srgbClr val="CC99FF"/>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2159" name="Line 8"/>
          <p:cNvSpPr>
            <a:spLocks noChangeShapeType="1"/>
          </p:cNvSpPr>
          <p:nvPr/>
        </p:nvSpPr>
        <p:spPr bwMode="auto">
          <a:xfrm>
            <a:off x="3505200" y="5867400"/>
            <a:ext cx="3886200" cy="0"/>
          </a:xfrm>
          <a:prstGeom prst="line">
            <a:avLst/>
          </a:prstGeom>
          <a:noFill/>
          <a:ln w="76200" cap="flat" cmpd="tri" algn="ctr">
            <a:solidFill>
              <a:srgbClr val="CC99FF"/>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3" name="标题 9"/>
          <p:cNvSpPr>
            <a:spLocks noGrp="1" noChangeArrowheads="1"/>
          </p:cNvSpPr>
          <p:nvPr>
            <p:ph type="title" idx="4294967295"/>
          </p:nvPr>
        </p:nvSpPr>
        <p:spPr>
          <a:ln/>
        </p:spPr>
        <p:txBody>
          <a:bodyPr/>
          <a:lstStyle/>
          <a:p>
            <a:pPr eaLnBrk="1" hangingPunct="1"/>
            <a:r>
              <a:rPr lang="en-US" altLang="zh-CN"/>
              <a:t> </a:t>
            </a:r>
            <a:endParaRPr lang="zh-CN" altLang="en-US"/>
          </a:p>
        </p:txBody>
      </p:sp>
      <p:sp>
        <p:nvSpPr>
          <p:cNvPr id="2164" name="内容占位符 10"/>
          <p:cNvSpPr>
            <a:spLocks noGrp="1" noChangeArrowheads="1"/>
          </p:cNvSpPr>
          <p:nvPr>
            <p:ph idx="4294967295"/>
          </p:nvPr>
        </p:nvSpPr>
        <p:spPr>
          <a:xfrm>
            <a:off x="642938" y="571500"/>
            <a:ext cx="7772400" cy="1090613"/>
          </a:xfrm>
          <a:ln/>
        </p:spPr>
        <p:txBody>
          <a:bodyPr/>
          <a:lstStyle/>
          <a:p>
            <a:pPr eaLnBrk="1" hangingPunct="1">
              <a:buFontTx/>
              <a:buNone/>
            </a:pPr>
            <a:r>
              <a:rPr lang="zh-CN" altLang="en-US" b="1">
                <a:solidFill>
                  <a:srgbClr val="0000FF"/>
                </a:solidFill>
                <a:latin typeface="Comic Sans MS" panose="030F0902030302020204" pitchFamily="66" charset="0"/>
                <a:ea typeface="楷体_GB2312" pitchFamily="49" charset="-122"/>
              </a:rPr>
              <a:t>（</a:t>
            </a:r>
            <a:r>
              <a:rPr lang="en-US" altLang="zh-CN" b="1">
                <a:solidFill>
                  <a:srgbClr val="0000FF"/>
                </a:solidFill>
                <a:latin typeface="Comic Sans MS" panose="030F0902030302020204" pitchFamily="66" charset="0"/>
                <a:ea typeface="楷体_GB2312" pitchFamily="49" charset="-122"/>
              </a:rPr>
              <a:t>3</a:t>
            </a:r>
            <a:r>
              <a:rPr lang="zh-CN" altLang="en-US" b="1">
                <a:solidFill>
                  <a:srgbClr val="0000FF"/>
                </a:solidFill>
                <a:latin typeface="Comic Sans MS" panose="030F0902030302020204" pitchFamily="66" charset="0"/>
                <a:ea typeface="楷体_GB2312" pitchFamily="49" charset="-122"/>
              </a:rPr>
              <a:t>）在医疗方面的应用</a:t>
            </a:r>
            <a:endParaRPr lang="zh-CN" altLang="en-US">
              <a:solidFill>
                <a:srgbClr val="0000FF"/>
              </a:solidFill>
            </a:endParaRPr>
          </a:p>
        </p:txBody>
      </p:sp>
      <p:sp>
        <p:nvSpPr>
          <p:cNvPr id="2165" name="矩形 15"/>
          <p:cNvSpPr>
            <a:spLocks noChangeArrowheads="1"/>
          </p:cNvSpPr>
          <p:nvPr/>
        </p:nvSpPr>
        <p:spPr bwMode="auto">
          <a:xfrm>
            <a:off x="1785938" y="5715000"/>
            <a:ext cx="4786312" cy="523875"/>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sz="2800" b="1">
                <a:solidFill>
                  <a:srgbClr val="4D4D4D"/>
                </a:solidFill>
                <a:latin typeface="Tahoma" panose="020B0604030504040204" pitchFamily="34" charset="0"/>
              </a:rPr>
              <a:t>记忆型</a:t>
            </a:r>
            <a:r>
              <a:rPr lang="en-US" altLang="zh-CN" sz="2800" b="1">
                <a:solidFill>
                  <a:srgbClr val="4D4D4D"/>
                </a:solidFill>
                <a:latin typeface="Tahoma" panose="020B0604030504040204" pitchFamily="34" charset="0"/>
              </a:rPr>
              <a:t>NiTi</a:t>
            </a:r>
            <a:r>
              <a:rPr lang="zh-CN" altLang="en-US" sz="2800" b="1">
                <a:solidFill>
                  <a:srgbClr val="4D4D4D"/>
                </a:solidFill>
                <a:latin typeface="Tahoma" panose="020B0604030504040204" pitchFamily="34" charset="0"/>
              </a:rPr>
              <a:t>牙弓丝</a:t>
            </a:r>
          </a:p>
        </p:txBody>
      </p:sp>
      <p:grpSp>
        <p:nvGrpSpPr>
          <p:cNvPr id="2166" name="Group 10"/>
          <p:cNvGrpSpPr>
            <a:grpSpLocks/>
          </p:cNvGrpSpPr>
          <p:nvPr/>
        </p:nvGrpSpPr>
        <p:grpSpPr bwMode="auto">
          <a:xfrm>
            <a:off x="457200" y="1116806"/>
            <a:ext cx="8286750" cy="4357687"/>
            <a:chOff x="480" y="1200"/>
            <a:chExt cx="4752" cy="2160"/>
          </a:xfrm>
        </p:grpSpPr>
        <p:pic>
          <p:nvPicPr>
            <p:cNvPr id="2167" name="Picture 6" descr="z02"/>
            <p:cNvPicPr preferRelativeResize="0">
              <a:picLocks noChangeArrowheads="1"/>
            </p:cNvPicPr>
            <p:nvPr/>
          </p:nvPicPr>
          <p:blipFill>
            <a:blip r:embed="rId3">
              <a:extLst>
                <a:ext uri="{28A0092B-C50C-407E-A947-70E740481C1C}">
                  <a14:useLocalDpi xmlns:a14="http://schemas.microsoft.com/office/drawing/2010/main" val="0"/>
                </a:ext>
              </a:extLst>
            </a:blip>
            <a:srcRect l="1852" t="2614" r="1852" b="1805"/>
            <a:stretch>
              <a:fillRect/>
            </a:stretch>
          </p:blipFill>
          <p:spPr bwMode="auto">
            <a:xfrm>
              <a:off x="480" y="1200"/>
              <a:ext cx="2496" cy="1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8" name="Picture 8" descr="z01"/>
            <p:cNvPicPr preferRelativeResize="0">
              <a:picLocks noChangeArrowheads="1"/>
            </p:cNvPicPr>
            <p:nvPr/>
          </p:nvPicPr>
          <p:blipFill>
            <a:blip r:embed="rId4">
              <a:extLst>
                <a:ext uri="{28A0092B-C50C-407E-A947-70E740481C1C}">
                  <a14:useLocalDpi xmlns:a14="http://schemas.microsoft.com/office/drawing/2010/main" val="0"/>
                </a:ext>
              </a:extLst>
            </a:blip>
            <a:srcRect l="2563" t="2016" r="2563" b="5434"/>
            <a:stretch>
              <a:fillRect/>
            </a:stretch>
          </p:blipFill>
          <p:spPr bwMode="auto">
            <a:xfrm>
              <a:off x="3456" y="2304"/>
              <a:ext cx="1776" cy="1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9" name="Picture 3" descr="n06"/>
            <p:cNvPicPr preferRelativeResize="0">
              <a:picLocks noChangeArrowheads="1"/>
            </p:cNvPicPr>
            <p:nvPr/>
          </p:nvPicPr>
          <p:blipFill>
            <a:blip r:embed="rId5">
              <a:extLst>
                <a:ext uri="{28A0092B-C50C-407E-A947-70E740481C1C}">
                  <a14:useLocalDpi xmlns:a14="http://schemas.microsoft.com/office/drawing/2010/main" val="0"/>
                </a:ext>
              </a:extLst>
            </a:blip>
            <a:srcRect l="2272" t="3217" r="2272" b="4137"/>
            <a:stretch>
              <a:fillRect/>
            </a:stretch>
          </p:blipFill>
          <p:spPr bwMode="auto">
            <a:xfrm>
              <a:off x="1680" y="1536"/>
              <a:ext cx="2832" cy="1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2" name="Rectangle 6"/>
          <p:cNvSpPr>
            <a:spLocks noGrp="1" noChangeArrowheads="1"/>
          </p:cNvSpPr>
          <p:nvPr>
            <p:ph type="title" idx="4294967295"/>
          </p:nvPr>
        </p:nvSpPr>
        <p:spPr>
          <a:xfrm>
            <a:off x="3851275" y="2924175"/>
            <a:ext cx="933450" cy="227013"/>
          </a:xfrm>
          <a:ln/>
        </p:spPr>
        <p:txBody>
          <a:bodyPr/>
          <a:lstStyle/>
          <a:p>
            <a:pPr eaLnBrk="1" hangingPunct="1"/>
            <a:r>
              <a:rPr lang="en-US" altLang="zh-CN" sz="400">
                <a:solidFill>
                  <a:schemeClr val="bg1"/>
                </a:solidFill>
              </a:rPr>
              <a:t>Examples</a:t>
            </a:r>
          </a:p>
        </p:txBody>
      </p:sp>
      <p:pic>
        <p:nvPicPr>
          <p:cNvPr id="217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l="5591" t="1936" r="7054" b="20001"/>
          <a:stretch>
            <a:fillRect/>
          </a:stretch>
        </p:blipFill>
        <p:spPr bwMode="auto">
          <a:xfrm>
            <a:off x="467544" y="2414588"/>
            <a:ext cx="2500313" cy="3224212"/>
          </a:xfrm>
          <a:prstGeom prst="rect">
            <a:avLst/>
          </a:prstGeom>
          <a:noFill/>
          <a:ln w="38100" cap="flat" cmpd="dbl" algn="ctr">
            <a:solidFill>
              <a:srgbClr val="CC99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2174" name="Picture 3"/>
          <p:cNvPicPr preferRelativeResize="0">
            <a:picLocks noChangeArrowheads="1"/>
          </p:cNvPicPr>
          <p:nvPr/>
        </p:nvPicPr>
        <p:blipFill>
          <a:blip r:embed="rId3">
            <a:extLst>
              <a:ext uri="{28A0092B-C50C-407E-A947-70E740481C1C}">
                <a14:useLocalDpi xmlns:a14="http://schemas.microsoft.com/office/drawing/2010/main" val="0"/>
              </a:ext>
            </a:extLst>
          </a:blip>
          <a:srcRect l="5792" r="6621" b="19028"/>
          <a:stretch>
            <a:fillRect/>
          </a:stretch>
        </p:blipFill>
        <p:spPr bwMode="auto">
          <a:xfrm>
            <a:off x="5357813" y="1066312"/>
            <a:ext cx="3119437" cy="4445669"/>
          </a:xfrm>
          <a:prstGeom prst="rect">
            <a:avLst/>
          </a:prstGeom>
          <a:noFill/>
          <a:ln w="38100" cap="flat" cmpd="dbl" algn="ctr">
            <a:solidFill>
              <a:srgbClr val="CC99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2175" name="Rectangle 4"/>
          <p:cNvSpPr>
            <a:spLocks noChangeArrowheads="1"/>
          </p:cNvSpPr>
          <p:nvPr/>
        </p:nvSpPr>
        <p:spPr bwMode="auto">
          <a:xfrm>
            <a:off x="685800" y="5638800"/>
            <a:ext cx="73152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形状记忆合金套管连接的铝合金假肢</a:t>
            </a:r>
          </a:p>
        </p:txBody>
      </p:sp>
      <p:sp>
        <p:nvSpPr>
          <p:cNvPr id="2176" name="Rectangle 5"/>
          <p:cNvSpPr>
            <a:spLocks noChangeArrowheads="1"/>
          </p:cNvSpPr>
          <p:nvPr/>
        </p:nvSpPr>
        <p:spPr bwMode="auto">
          <a:xfrm>
            <a:off x="2362200" y="152400"/>
            <a:ext cx="64770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形状记忆合金制成的血液过滤器</a:t>
            </a:r>
          </a:p>
        </p:txBody>
      </p:sp>
      <p:pic>
        <p:nvPicPr>
          <p:cNvPr id="2177" name="Picture 2" descr="http://images.cpooo.com/files/200711/product/1/1194959974.jpg">
            <a:hlinkClick r:id="rId9"/>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3768" y="1071563"/>
            <a:ext cx="2874045" cy="226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标题 1"/>
          <p:cNvSpPr>
            <a:spLocks noGrp="1" noChangeArrowheads="1"/>
          </p:cNvSpPr>
          <p:nvPr>
            <p:ph type="ctrTitle" sz="quarter" idx="4294967295"/>
          </p:nvPr>
        </p:nvSpPr>
        <p:spPr>
          <a:xfrm>
            <a:off x="683568" y="2564904"/>
            <a:ext cx="7772400" cy="1600200"/>
          </a:xfrm>
          <a:ln/>
        </p:spPr>
        <p:txBody>
          <a:bodyPr anchorCtr="1"/>
          <a:lstStyle/>
          <a:p>
            <a:r>
              <a:rPr lang="zh-CN" altLang="en-US" dirty="0">
                <a:solidFill>
                  <a:srgbClr val="FF0000"/>
                </a:solidFill>
              </a:rPr>
              <a:t>第一</a:t>
            </a:r>
            <a:r>
              <a:rPr lang="zh-CN" altLang="en-US" dirty="0" smtClean="0">
                <a:solidFill>
                  <a:srgbClr val="FF0000"/>
                </a:solidFill>
              </a:rPr>
              <a:t>章  </a:t>
            </a:r>
            <a:r>
              <a:rPr lang="zh-CN" altLang="zh-CN" dirty="0" smtClean="0">
                <a:solidFill>
                  <a:srgbClr val="FF0000"/>
                </a:solidFill>
              </a:rPr>
              <a:t>新型</a:t>
            </a:r>
            <a:r>
              <a:rPr lang="zh-CN" altLang="zh-CN" dirty="0">
                <a:solidFill>
                  <a:srgbClr val="FF0000"/>
                </a:solidFill>
              </a:rPr>
              <a:t>高性能功能材料</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0" name="标题 9"/>
          <p:cNvSpPr>
            <a:spLocks noGrp="1" noChangeArrowheads="1"/>
          </p:cNvSpPr>
          <p:nvPr>
            <p:ph type="title" idx="4294967295"/>
          </p:nvPr>
        </p:nvSpPr>
        <p:spPr>
          <a:ln/>
        </p:spPr>
        <p:txBody>
          <a:bodyPr/>
          <a:lstStyle/>
          <a:p>
            <a:pPr eaLnBrk="1" hangingPunct="1"/>
            <a:r>
              <a:rPr lang="en-US" altLang="zh-CN"/>
              <a:t> </a:t>
            </a:r>
            <a:endParaRPr lang="zh-CN" altLang="en-US"/>
          </a:p>
        </p:txBody>
      </p:sp>
      <p:sp>
        <p:nvSpPr>
          <p:cNvPr id="2181" name="内容占位符 10"/>
          <p:cNvSpPr>
            <a:spLocks noGrp="1" noChangeArrowheads="1"/>
          </p:cNvSpPr>
          <p:nvPr>
            <p:ph idx="4294967295"/>
          </p:nvPr>
        </p:nvSpPr>
        <p:spPr>
          <a:xfrm>
            <a:off x="642938" y="571500"/>
            <a:ext cx="7772400" cy="1090613"/>
          </a:xfrm>
          <a:ln/>
        </p:spPr>
        <p:txBody>
          <a:bodyPr/>
          <a:lstStyle/>
          <a:p>
            <a:pPr eaLnBrk="1" hangingPunct="1">
              <a:buFontTx/>
              <a:buNone/>
            </a:pPr>
            <a:r>
              <a:rPr lang="zh-CN" altLang="en-US" b="1">
                <a:solidFill>
                  <a:srgbClr val="0000FF"/>
                </a:solidFill>
                <a:latin typeface="Comic Sans MS" panose="030F0902030302020204" pitchFamily="66" charset="0"/>
                <a:ea typeface="楷体_GB2312" pitchFamily="49" charset="-122"/>
              </a:rPr>
              <a:t>（</a:t>
            </a:r>
            <a:r>
              <a:rPr lang="en-US" altLang="zh-CN" b="1">
                <a:solidFill>
                  <a:srgbClr val="0000FF"/>
                </a:solidFill>
                <a:latin typeface="Comic Sans MS" panose="030F0902030302020204" pitchFamily="66" charset="0"/>
                <a:ea typeface="楷体_GB2312" pitchFamily="49" charset="-122"/>
              </a:rPr>
              <a:t>4</a:t>
            </a:r>
            <a:r>
              <a:rPr lang="zh-CN" altLang="en-US" b="1">
                <a:solidFill>
                  <a:srgbClr val="0000FF"/>
                </a:solidFill>
                <a:latin typeface="Comic Sans MS" panose="030F0902030302020204" pitchFamily="66" charset="0"/>
                <a:ea typeface="楷体_GB2312" pitchFamily="49" charset="-122"/>
              </a:rPr>
              <a:t>）形状记忆式热发动机</a:t>
            </a:r>
            <a:endParaRPr lang="zh-CN" altLang="en-US">
              <a:solidFill>
                <a:srgbClr val="0000FF"/>
              </a:solidFill>
            </a:endParaRPr>
          </a:p>
        </p:txBody>
      </p:sp>
      <p:sp>
        <p:nvSpPr>
          <p:cNvPr id="2182" name="矩形 15"/>
          <p:cNvSpPr>
            <a:spLocks noChangeArrowheads="1"/>
          </p:cNvSpPr>
          <p:nvPr/>
        </p:nvSpPr>
        <p:spPr bwMode="auto">
          <a:xfrm>
            <a:off x="1143000" y="5429250"/>
            <a:ext cx="6858000" cy="523875"/>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sz="2800" b="1">
                <a:solidFill>
                  <a:srgbClr val="0000FF"/>
                </a:solidFill>
                <a:latin typeface="Tahoma" panose="020B0604030504040204" pitchFamily="34" charset="0"/>
                <a:ea typeface="楷体_GB2312" pitchFamily="49" charset="-122"/>
              </a:rPr>
              <a:t>形状记忆用于热发动机的原理</a:t>
            </a:r>
          </a:p>
        </p:txBody>
      </p:sp>
      <p:pic>
        <p:nvPicPr>
          <p:cNvPr id="2183" name="Picture 2" descr="Image15"/>
          <p:cNvPicPr preferRelativeResize="0">
            <a:picLocks noChangeArrowheads="1"/>
          </p:cNvPicPr>
          <p:nvPr/>
        </p:nvPicPr>
        <p:blipFill>
          <a:blip r:embed="rId3">
            <a:lum bright="12000" contrast="84000"/>
            <a:extLst>
              <a:ext uri="{28A0092B-C50C-407E-A947-70E740481C1C}">
                <a14:useLocalDpi xmlns:a14="http://schemas.microsoft.com/office/drawing/2010/main" val="0"/>
              </a:ext>
            </a:extLst>
          </a:blip>
          <a:srcRect l="7854" t="4109" r="4607" b="26137"/>
          <a:stretch>
            <a:fillRect/>
          </a:stretch>
        </p:blipFill>
        <p:spPr bwMode="auto">
          <a:xfrm>
            <a:off x="928688" y="1500188"/>
            <a:ext cx="7240587" cy="3676650"/>
          </a:xfrm>
          <a:prstGeom prst="rect">
            <a:avLst/>
          </a:prstGeom>
          <a:noFill/>
          <a:ln w="76200" cap="flat" cmpd="tri" algn="ctr">
            <a:solidFill>
              <a:srgbClr val="CC99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b="37004"/>
          <a:stretch>
            <a:fillRect/>
          </a:stretch>
        </p:blipFill>
        <p:spPr bwMode="auto">
          <a:xfrm>
            <a:off x="2000250" y="2143125"/>
            <a:ext cx="4929188" cy="241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7" name="Rectangle 4"/>
          <p:cNvSpPr>
            <a:spLocks noChangeArrowheads="1"/>
          </p:cNvSpPr>
          <p:nvPr/>
        </p:nvSpPr>
        <p:spPr bwMode="auto">
          <a:xfrm>
            <a:off x="2286000" y="5072063"/>
            <a:ext cx="4524375" cy="584200"/>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b="1">
                <a:solidFill>
                  <a:srgbClr val="006600"/>
                </a:solidFill>
                <a:latin typeface="宋体" panose="02010600030101010101" pitchFamily="2" charset="-122"/>
              </a:rPr>
              <a:t>自控元件原理</a:t>
            </a:r>
          </a:p>
        </p:txBody>
      </p:sp>
      <p:sp>
        <p:nvSpPr>
          <p:cNvPr id="2188" name="Rectangle 5"/>
          <p:cNvSpPr>
            <a:spLocks noChangeArrowheads="1"/>
          </p:cNvSpPr>
          <p:nvPr/>
        </p:nvSpPr>
        <p:spPr bwMode="auto">
          <a:xfrm>
            <a:off x="1285875" y="1714500"/>
            <a:ext cx="6553200" cy="3200400"/>
          </a:xfrm>
          <a:prstGeom prst="rect">
            <a:avLst/>
          </a:prstGeom>
          <a:noFill/>
          <a:ln w="76200" cap="flat" cmpd="tri" algn="ctr">
            <a:solidFill>
              <a:srgbClr val="CC99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
        <p:nvSpPr>
          <p:cNvPr id="2189" name="内容占位符 10"/>
          <p:cNvSpPr>
            <a:spLocks noChangeArrowheads="1"/>
          </p:cNvSpPr>
          <p:nvPr/>
        </p:nvSpPr>
        <p:spPr bwMode="auto">
          <a:xfrm>
            <a:off x="642938" y="571500"/>
            <a:ext cx="7772400" cy="109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spcBef>
                <a:spcPct val="20000"/>
              </a:spcBef>
            </a:pPr>
            <a:r>
              <a:rPr lang="zh-CN" altLang="en-US" b="1">
                <a:solidFill>
                  <a:srgbClr val="0000FF"/>
                </a:solidFill>
                <a:latin typeface="Comic Sans MS" panose="030F0902030302020204" pitchFamily="66" charset="0"/>
                <a:ea typeface="楷体_GB2312" pitchFamily="49" charset="-122"/>
              </a:rPr>
              <a:t>（</a:t>
            </a:r>
            <a:r>
              <a:rPr lang="en-US" altLang="zh-CN" b="1">
                <a:solidFill>
                  <a:srgbClr val="0000FF"/>
                </a:solidFill>
                <a:latin typeface="Comic Sans MS" panose="030F0902030302020204" pitchFamily="66" charset="0"/>
                <a:ea typeface="楷体_GB2312" pitchFamily="49" charset="-122"/>
              </a:rPr>
              <a:t>5</a:t>
            </a:r>
            <a:r>
              <a:rPr lang="zh-CN" altLang="en-US" b="1">
                <a:solidFill>
                  <a:srgbClr val="0000FF"/>
                </a:solidFill>
                <a:latin typeface="Comic Sans MS" panose="030F0902030302020204" pitchFamily="66" charset="0"/>
                <a:ea typeface="楷体_GB2312" pitchFamily="49" charset="-122"/>
              </a:rPr>
              <a:t>）其它应用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2" name="灯片编号占位符 3"/>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12373CCD-9CB0-4BC6-99FE-A07821483B4B}" type="slidenum">
              <a:rPr kumimoji="0" lang="en-US" altLang="zh-CN" sz="1400">
                <a:latin typeface="Times New Roman" panose="02020603050405020304" pitchFamily="18" charset="0"/>
              </a:rPr>
              <a:pPr eaLnBrk="1" hangingPunct="1">
                <a:spcBef>
                  <a:spcPct val="0"/>
                </a:spcBef>
                <a:buSzPct val="100000"/>
                <a:buFontTx/>
                <a:buNone/>
              </a:pPr>
              <a:t>22</a:t>
            </a:fld>
            <a:endParaRPr kumimoji="0" lang="en-US" altLang="zh-CN" sz="1400">
              <a:latin typeface="Times New Roman" panose="02020603050405020304" pitchFamily="18" charset="0"/>
            </a:endParaRPr>
          </a:p>
        </p:txBody>
      </p:sp>
      <p:sp>
        <p:nvSpPr>
          <p:cNvPr id="2193" name="Rectangle 1034"/>
          <p:cNvSpPr>
            <a:spLocks noGrp="1" noChangeArrowheads="1"/>
          </p:cNvSpPr>
          <p:nvPr>
            <p:ph type="title" idx="4294967295"/>
          </p:nvPr>
        </p:nvSpPr>
        <p:spPr>
          <a:xfrm>
            <a:off x="4284663" y="3213100"/>
            <a:ext cx="646112" cy="155575"/>
          </a:xfrm>
          <a:ln/>
        </p:spPr>
        <p:txBody>
          <a:bodyPr/>
          <a:lstStyle/>
          <a:p>
            <a:pPr eaLnBrk="1" hangingPunct="1"/>
            <a:r>
              <a:rPr lang="en-US" altLang="zh-CN" sz="400" b="1">
                <a:solidFill>
                  <a:schemeClr val="bg1"/>
                </a:solidFill>
              </a:rPr>
              <a:t>4.4 SMA</a:t>
            </a:r>
          </a:p>
        </p:txBody>
      </p:sp>
      <p:grpSp>
        <p:nvGrpSpPr>
          <p:cNvPr id="2194" name="组合 13"/>
          <p:cNvGrpSpPr>
            <a:grpSpLocks/>
          </p:cNvGrpSpPr>
          <p:nvPr/>
        </p:nvGrpSpPr>
        <p:grpSpPr bwMode="auto">
          <a:xfrm>
            <a:off x="1428750" y="857250"/>
            <a:ext cx="6253163" cy="4967288"/>
            <a:chOff x="1199822" y="571481"/>
            <a:chExt cx="6253401" cy="4966677"/>
          </a:xfrm>
        </p:grpSpPr>
        <p:sp>
          <p:nvSpPr>
            <p:cNvPr id="2195" name="Rectangle 1029"/>
            <p:cNvSpPr>
              <a:spLocks noChangeArrowheads="1"/>
            </p:cNvSpPr>
            <p:nvPr/>
          </p:nvSpPr>
          <p:spPr bwMode="auto">
            <a:xfrm>
              <a:off x="1199822" y="5000061"/>
              <a:ext cx="6253401" cy="538097"/>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b="1">
                  <a:solidFill>
                    <a:srgbClr val="006600"/>
                  </a:solidFill>
                  <a:latin typeface="Tahoma" panose="020B0604030504040204" pitchFamily="34" charset="0"/>
                  <a:ea typeface="楷体_GB2312" pitchFamily="49" charset="-122"/>
                </a:rPr>
                <a:t>双程</a:t>
              </a:r>
              <a:r>
                <a:rPr lang="en-US" altLang="zh-CN" b="1">
                  <a:solidFill>
                    <a:srgbClr val="006600"/>
                  </a:solidFill>
                  <a:latin typeface="Tahoma" panose="020B0604030504040204" pitchFamily="34" charset="0"/>
                  <a:ea typeface="楷体_GB2312" pitchFamily="49" charset="-122"/>
                </a:rPr>
                <a:t>CuZnAl</a:t>
              </a:r>
              <a:r>
                <a:rPr lang="zh-CN" altLang="en-US" b="1">
                  <a:solidFill>
                    <a:srgbClr val="006600"/>
                  </a:solidFill>
                  <a:latin typeface="Tahoma" panose="020B0604030504040204" pitchFamily="34" charset="0"/>
                  <a:ea typeface="楷体_GB2312" pitchFamily="49" charset="-122"/>
                </a:rPr>
                <a:t>记忆合金弹簧</a:t>
              </a:r>
              <a:r>
                <a:rPr lang="zh-CN" altLang="en-US" sz="900">
                  <a:latin typeface="Tahoma" panose="020B0604030504040204" pitchFamily="34" charset="0"/>
                </a:rPr>
                <a:t> </a:t>
              </a:r>
            </a:p>
          </p:txBody>
        </p:sp>
        <p:pic>
          <p:nvPicPr>
            <p:cNvPr id="2196" name="Picture 3"/>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4111" y="571481"/>
              <a:ext cx="6234349" cy="4426993"/>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 name="Rectangle 1034"/>
          <p:cNvSpPr>
            <a:spLocks noGrp="1" noChangeArrowheads="1"/>
          </p:cNvSpPr>
          <p:nvPr>
            <p:ph type="title" idx="4294967295"/>
          </p:nvPr>
        </p:nvSpPr>
        <p:spPr>
          <a:xfrm>
            <a:off x="4284663" y="3213100"/>
            <a:ext cx="646112" cy="155575"/>
          </a:xfrm>
          <a:ln/>
        </p:spPr>
        <p:txBody>
          <a:bodyPr/>
          <a:lstStyle/>
          <a:p>
            <a:pPr eaLnBrk="1" hangingPunct="1"/>
            <a:r>
              <a:rPr lang="en-US" altLang="zh-CN" sz="400" b="1">
                <a:solidFill>
                  <a:schemeClr val="bg1"/>
                </a:solidFill>
              </a:rPr>
              <a:t>4.4 SMA</a:t>
            </a:r>
          </a:p>
        </p:txBody>
      </p:sp>
      <p:grpSp>
        <p:nvGrpSpPr>
          <p:cNvPr id="2201" name="组合 11"/>
          <p:cNvGrpSpPr>
            <a:grpSpLocks/>
          </p:cNvGrpSpPr>
          <p:nvPr/>
        </p:nvGrpSpPr>
        <p:grpSpPr bwMode="auto">
          <a:xfrm>
            <a:off x="755576" y="556419"/>
            <a:ext cx="7715250" cy="5294313"/>
            <a:chOff x="1857634" y="304303"/>
            <a:chExt cx="5975490" cy="5294254"/>
          </a:xfrm>
        </p:grpSpPr>
        <p:sp>
          <p:nvSpPr>
            <p:cNvPr id="2202" name="Rectangle 1028"/>
            <p:cNvSpPr>
              <a:spLocks noChangeArrowheads="1"/>
            </p:cNvSpPr>
            <p:nvPr/>
          </p:nvSpPr>
          <p:spPr bwMode="auto">
            <a:xfrm>
              <a:off x="1857634" y="4928639"/>
              <a:ext cx="5975490" cy="669918"/>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b="1" dirty="0">
                  <a:solidFill>
                    <a:srgbClr val="FF0000"/>
                  </a:solidFill>
                  <a:latin typeface="Tahoma" panose="020B0604030504040204" pitchFamily="34" charset="0"/>
                  <a:ea typeface="楷体_GB2312" pitchFamily="49" charset="-122"/>
                </a:rPr>
                <a:t>双程</a:t>
              </a:r>
              <a:r>
                <a:rPr lang="en-US" altLang="zh-CN" b="1" dirty="0" err="1">
                  <a:solidFill>
                    <a:srgbClr val="FF0000"/>
                  </a:solidFill>
                  <a:latin typeface="Tahoma" panose="020B0604030504040204" pitchFamily="34" charset="0"/>
                  <a:ea typeface="楷体_GB2312" pitchFamily="49" charset="-122"/>
                </a:rPr>
                <a:t>CuZnAl</a:t>
              </a:r>
              <a:r>
                <a:rPr lang="zh-CN" altLang="en-US" b="1" dirty="0">
                  <a:solidFill>
                    <a:srgbClr val="FF0000"/>
                  </a:solidFill>
                  <a:latin typeface="Tahoma" panose="020B0604030504040204" pitchFamily="34" charset="0"/>
                  <a:ea typeface="楷体_GB2312" pitchFamily="49" charset="-122"/>
                </a:rPr>
                <a:t>记忆合金花</a:t>
              </a:r>
            </a:p>
          </p:txBody>
        </p:sp>
        <p:pic>
          <p:nvPicPr>
            <p:cNvPr id="2203"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634" y="304303"/>
              <a:ext cx="5929998" cy="4624336"/>
            </a:xfrm>
            <a:prstGeom prst="rect">
              <a:avLst/>
            </a:prstGeom>
            <a:solidFill>
              <a:srgbClr val="FFFFFF"/>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6" name="Rectangle 8"/>
          <p:cNvSpPr>
            <a:spLocks noGrp="1" noChangeArrowheads="1"/>
          </p:cNvSpPr>
          <p:nvPr>
            <p:ph type="title" idx="4294967295"/>
          </p:nvPr>
        </p:nvSpPr>
        <p:spPr>
          <a:xfrm>
            <a:off x="3851275" y="3284538"/>
            <a:ext cx="1149350" cy="227012"/>
          </a:xfrm>
          <a:ln/>
        </p:spPr>
        <p:txBody>
          <a:bodyPr/>
          <a:lstStyle/>
          <a:p>
            <a:pPr eaLnBrk="1" hangingPunct="1"/>
            <a:r>
              <a:rPr lang="en-US" altLang="zh-CN" sz="400">
                <a:solidFill>
                  <a:schemeClr val="bg1"/>
                </a:solidFill>
              </a:rPr>
              <a:t>Examples</a:t>
            </a:r>
          </a:p>
        </p:txBody>
      </p:sp>
      <p:pic>
        <p:nvPicPr>
          <p:cNvPr id="2207" name="Picture 3" descr="pro23"/>
          <p:cNvPicPr preferRelativeResize="0">
            <a:picLocks noChangeArrowheads="1"/>
          </p:cNvPicPr>
          <p:nvPr/>
        </p:nvPicPr>
        <p:blipFill>
          <a:blip r:embed="rId2">
            <a:extLst>
              <a:ext uri="{28A0092B-C50C-407E-A947-70E740481C1C}">
                <a14:useLocalDpi xmlns:a14="http://schemas.microsoft.com/office/drawing/2010/main" val="0"/>
              </a:ext>
            </a:extLst>
          </a:blip>
          <a:srcRect l="2040" t="4251" r="1959" b="3494"/>
          <a:stretch>
            <a:fillRect/>
          </a:stretch>
        </p:blipFill>
        <p:spPr bwMode="auto">
          <a:xfrm>
            <a:off x="1285875" y="3214688"/>
            <a:ext cx="37338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8" name="Rectangle 4"/>
          <p:cNvSpPr>
            <a:spLocks noChangeArrowheads="1"/>
          </p:cNvSpPr>
          <p:nvPr/>
        </p:nvSpPr>
        <p:spPr bwMode="auto">
          <a:xfrm>
            <a:off x="4000500" y="5286375"/>
            <a:ext cx="4929188" cy="593725"/>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en-US" altLang="zh-CN" b="1">
                <a:solidFill>
                  <a:srgbClr val="006600"/>
                </a:solidFill>
                <a:latin typeface="Tahoma" panose="020B0604030504040204" pitchFamily="34" charset="0"/>
                <a:ea typeface="楷体_GB2312" pitchFamily="49" charset="-122"/>
              </a:rPr>
              <a:t>TiNi </a:t>
            </a:r>
            <a:r>
              <a:rPr lang="zh-CN" altLang="en-US" b="1">
                <a:solidFill>
                  <a:srgbClr val="006600"/>
                </a:solidFill>
                <a:latin typeface="Tahoma" panose="020B0604030504040204" pitchFamily="34" charset="0"/>
                <a:ea typeface="楷体_GB2312" pitchFamily="49" charset="-122"/>
              </a:rPr>
              <a:t>记忆合金眼镜架</a:t>
            </a:r>
          </a:p>
        </p:txBody>
      </p:sp>
      <p:sp>
        <p:nvSpPr>
          <p:cNvPr id="2209" name="AutoShape 6"/>
          <p:cNvSpPr>
            <a:spLocks noChangeArrowheads="1"/>
          </p:cNvSpPr>
          <p:nvPr/>
        </p:nvSpPr>
        <p:spPr bwMode="auto">
          <a:xfrm>
            <a:off x="5500688" y="428625"/>
            <a:ext cx="3429000" cy="3733800"/>
          </a:xfrm>
          <a:prstGeom prst="cloudCallout">
            <a:avLst>
              <a:gd name="adj1" fmla="val -64477"/>
              <a:gd name="adj2" fmla="val 23694"/>
            </a:avLst>
          </a:prstGeom>
          <a:noFill/>
          <a:ln w="38100" cap="flat" algn="ctr">
            <a:solidFill>
              <a:srgbClr val="00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algn="r" eaLnBrk="1" hangingPunct="1">
              <a:lnSpc>
                <a:spcPct val="150000"/>
              </a:lnSpc>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超弹性</a:t>
            </a:r>
          </a:p>
          <a:p>
            <a:pPr algn="r" eaLnBrk="1" hangingPunct="1">
              <a:lnSpc>
                <a:spcPct val="150000"/>
              </a:lnSpc>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耐腐蚀性</a:t>
            </a:r>
          </a:p>
          <a:p>
            <a:pPr algn="r" eaLnBrk="1" hangingPunct="1">
              <a:lnSpc>
                <a:spcPct val="150000"/>
              </a:lnSpc>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重量轻</a:t>
            </a:r>
          </a:p>
        </p:txBody>
      </p:sp>
      <p:pic>
        <p:nvPicPr>
          <p:cNvPr id="2210" name="Picture 2"/>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38" y="895350"/>
            <a:ext cx="4351337" cy="153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3" name="Rectangle 2"/>
          <p:cNvSpPr>
            <a:spLocks noGrp="1" noChangeArrowheads="1"/>
          </p:cNvSpPr>
          <p:nvPr>
            <p:ph type="title" idx="4294967295"/>
          </p:nvPr>
        </p:nvSpPr>
        <p:spPr>
          <a:ln/>
        </p:spPr>
        <p:txBody>
          <a:bodyPr/>
          <a:lstStyle/>
          <a:p>
            <a:pPr eaLnBrk="1" hangingPunct="1"/>
            <a:r>
              <a:rPr lang="zh-CN" altLang="en-US" sz="4000" b="1">
                <a:solidFill>
                  <a:srgbClr val="761704"/>
                </a:solidFill>
              </a:rPr>
              <a:t>第二节  贮氢合金</a:t>
            </a:r>
            <a:r>
              <a:rPr lang="zh-CN" altLang="en-US"/>
              <a:t> </a:t>
            </a:r>
          </a:p>
        </p:txBody>
      </p:sp>
      <p:sp>
        <p:nvSpPr>
          <p:cNvPr id="2214" name="Rectangle 3"/>
          <p:cNvSpPr>
            <a:spLocks noGrp="1" noChangeArrowheads="1"/>
          </p:cNvSpPr>
          <p:nvPr>
            <p:ph type="body" idx="4294967295"/>
          </p:nvPr>
        </p:nvSpPr>
        <p:spPr>
          <a:xfrm>
            <a:off x="142875" y="2205038"/>
            <a:ext cx="8893175" cy="3744912"/>
          </a:xfrm>
          <a:ln/>
        </p:spPr>
        <p:txBody>
          <a:bodyPr/>
          <a:lstStyle/>
          <a:p>
            <a:pPr eaLnBrk="1" hangingPunct="1">
              <a:buFontTx/>
              <a:buNone/>
            </a:pPr>
            <a:r>
              <a:rPr lang="zh-CN" altLang="en-US" sz="2800" b="1" dirty="0">
                <a:solidFill>
                  <a:srgbClr val="000000"/>
                </a:solidFill>
              </a:rPr>
              <a:t>一、贮氢合金的定义及分类</a:t>
            </a:r>
          </a:p>
          <a:p>
            <a:pPr eaLnBrk="1" hangingPunct="1">
              <a:buFontTx/>
              <a:buNone/>
            </a:pPr>
            <a:r>
              <a:rPr lang="zh-CN" altLang="en-US" sz="2800" b="1" dirty="0">
                <a:solidFill>
                  <a:srgbClr val="000000"/>
                </a:solidFill>
              </a:rPr>
              <a:t>       贮氢合金是一种能在晶体的空隙中大量贮存氢原子的合金材料。这种合金具有可逆吸、放氢的神奇特性。氢原子很容易进入合金内并与之形成金属氢化物，可以贮存相当于合金自身体积</a:t>
            </a:r>
            <a:r>
              <a:rPr lang="en-US" altLang="zh-CN" sz="2800" b="1" dirty="0">
                <a:solidFill>
                  <a:srgbClr val="000000"/>
                </a:solidFill>
              </a:rPr>
              <a:t>1000~3000</a:t>
            </a:r>
            <a:r>
              <a:rPr lang="zh-CN" altLang="en-US" sz="2800" b="1" dirty="0">
                <a:solidFill>
                  <a:srgbClr val="000000"/>
                </a:solidFill>
              </a:rPr>
              <a:t>倍的氢气。</a:t>
            </a:r>
            <a:r>
              <a:rPr lang="zh-CN" altLang="en-US" b="1" dirty="0"/>
              <a:t>表</a:t>
            </a:r>
            <a:r>
              <a:rPr lang="en-US" altLang="zh-CN" b="1" dirty="0">
                <a:hlinkClick r:id="rId2" action="ppaction://hlinksldjump"/>
              </a:rPr>
              <a:t>13-1</a:t>
            </a:r>
            <a:r>
              <a:rPr lang="en-US" altLang="zh-CN" dirty="0">
                <a:hlinkClick r:id="rId2" action="ppaction://hlinksldjump"/>
              </a:rPr>
              <a:t> </a:t>
            </a:r>
            <a:endParaRPr lang="en-US" altLang="zh-CN" sz="2800" b="1" dirty="0">
              <a:solidFill>
                <a:srgbClr val="000000"/>
              </a:solidFill>
            </a:endParaRPr>
          </a:p>
          <a:p>
            <a:pPr eaLnBrk="1" hangingPunct="1">
              <a:buFontTx/>
              <a:buNone/>
            </a:pPr>
            <a:endParaRPr lang="en-US" altLang="zh-CN" sz="2800" b="1" dirty="0">
              <a:solidFill>
                <a:srgbClr val="000000"/>
              </a:solidFill>
            </a:endParaRPr>
          </a:p>
          <a:p>
            <a:pPr eaLnBrk="1" hangingPunct="1">
              <a:buFontTx/>
              <a:buNone/>
            </a:pPr>
            <a:endParaRPr lang="en-US" altLang="zh-CN" sz="2800" b="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 name="内容占位符 8"/>
          <p:cNvSpPr>
            <a:spLocks noGrp="1" noChangeArrowheads="1"/>
          </p:cNvSpPr>
          <p:nvPr>
            <p:ph idx="4294967295"/>
          </p:nvPr>
        </p:nvSpPr>
        <p:spPr>
          <a:xfrm>
            <a:off x="642938" y="1643063"/>
            <a:ext cx="7886700" cy="4114800"/>
          </a:xfrm>
          <a:ln/>
        </p:spPr>
        <p:txBody>
          <a:bodyPr/>
          <a:lstStyle/>
          <a:p>
            <a:pPr eaLnBrk="1" hangingPunct="1">
              <a:buFont typeface="Wingdings" panose="05000000000000000000" pitchFamily="2" charset="2"/>
              <a:buChar char="Ø"/>
            </a:pPr>
            <a:r>
              <a:rPr lang="zh-CN" altLang="en-US">
                <a:solidFill>
                  <a:srgbClr val="000000"/>
                </a:solidFill>
              </a:rPr>
              <a:t>一个金属原子能与两个、三个甚至更多的氢原子结合，生成稳定的金属氢化物，同时放出热量。</a:t>
            </a:r>
            <a:endParaRPr lang="en-US" altLang="zh-CN">
              <a:solidFill>
                <a:srgbClr val="000000"/>
              </a:solidFill>
            </a:endParaRPr>
          </a:p>
          <a:p>
            <a:pPr eaLnBrk="1" hangingPunct="1">
              <a:buFont typeface="Wingdings" panose="05000000000000000000" pitchFamily="2" charset="2"/>
              <a:buChar char="Ø"/>
            </a:pPr>
            <a:r>
              <a:rPr lang="zh-CN" altLang="en-US">
                <a:solidFill>
                  <a:srgbClr val="000000"/>
                </a:solidFill>
              </a:rPr>
              <a:t>将其稍稍加热，氢化物又会发生分解，将吸收的氢释放出来，同时吸收热量。</a:t>
            </a:r>
          </a:p>
        </p:txBody>
      </p:sp>
      <p:sp>
        <p:nvSpPr>
          <p:cNvPr id="2225" name="标题 9"/>
          <p:cNvSpPr>
            <a:spLocks noGrp="1" noChangeArrowheads="1"/>
          </p:cNvSpPr>
          <p:nvPr>
            <p:ph type="title" idx="4294967295"/>
          </p:nvPr>
        </p:nvSpPr>
        <p:spPr>
          <a:xfrm>
            <a:off x="714375" y="500063"/>
            <a:ext cx="7772400" cy="1143000"/>
          </a:xfrm>
          <a:ln/>
        </p:spPr>
        <p:txBody>
          <a:bodyPr/>
          <a:lstStyle/>
          <a:p>
            <a:pPr algn="l" eaLnBrk="1" hangingPunct="1"/>
            <a:r>
              <a:rPr lang="zh-CN" altLang="en-US" sz="4000">
                <a:solidFill>
                  <a:srgbClr val="006600"/>
                </a:solidFill>
                <a:latin typeface="宋体" panose="02010600030101010101" pitchFamily="2" charset="-122"/>
              </a:rPr>
              <a:t>储氢原理</a:t>
            </a:r>
          </a:p>
        </p:txBody>
      </p:sp>
      <p:graphicFrame>
        <p:nvGraphicFramePr>
          <p:cNvPr id="2226" name="Object 2"/>
          <p:cNvGraphicFramePr>
            <a:graphicFrameLocks noChangeAspect="1"/>
          </p:cNvGraphicFramePr>
          <p:nvPr>
            <p:extLst>
              <p:ext uri="{D42A27DB-BD31-4B8C-83A1-F6EECF244321}">
                <p14:modId xmlns:p14="http://schemas.microsoft.com/office/powerpoint/2010/main" val="2500760171"/>
              </p:ext>
            </p:extLst>
          </p:nvPr>
        </p:nvGraphicFramePr>
        <p:xfrm>
          <a:off x="1187624" y="4581128"/>
          <a:ext cx="6992528" cy="1305272"/>
        </p:xfrm>
        <a:graphic>
          <a:graphicData uri="http://schemas.openxmlformats.org/presentationml/2006/ole">
            <mc:AlternateContent xmlns:mc="http://schemas.openxmlformats.org/markup-compatibility/2006">
              <mc:Choice xmlns:v="urn:schemas-microsoft-com:vml" Requires="v">
                <p:oleObj spid="_x0000_s1030" name="Equation" r:id="rId3" imgW="2108200" imgH="393700" progId="Equation.DSMT4">
                  <p:embed/>
                </p:oleObj>
              </mc:Choice>
              <mc:Fallback>
                <p:oleObj name="Equation" r:id="rId3" imgW="21082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581128"/>
                        <a:ext cx="6992528" cy="1305272"/>
                      </a:xfrm>
                      <a:prstGeom prst="rect">
                        <a:avLst/>
                      </a:prstGeom>
                      <a:solidFill>
                        <a:schemeClr val="bg1"/>
                      </a:solidFill>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 name="内容占位符 9"/>
          <p:cNvSpPr>
            <a:spLocks noGrp="1" noChangeArrowheads="1"/>
          </p:cNvSpPr>
          <p:nvPr>
            <p:ph idx="4294967295"/>
          </p:nvPr>
        </p:nvSpPr>
        <p:spPr>
          <a:xfrm>
            <a:off x="571500" y="1785938"/>
            <a:ext cx="7358063" cy="4595812"/>
          </a:xfrm>
          <a:ln/>
        </p:spPr>
        <p:txBody>
          <a:bodyPr/>
          <a:lstStyle/>
          <a:p>
            <a:pPr eaLnBrk="1" hangingPunct="1">
              <a:buFontTx/>
              <a:buNone/>
            </a:pPr>
            <a:r>
              <a:rPr lang="zh-CN" altLang="en-US" b="1">
                <a:solidFill>
                  <a:srgbClr val="FF0000"/>
                </a:solidFill>
              </a:rPr>
              <a:t>氢气储存与储氢合金</a:t>
            </a:r>
            <a:endParaRPr lang="en-US" altLang="zh-CN" b="1">
              <a:solidFill>
                <a:srgbClr val="FF0000"/>
              </a:solidFill>
            </a:endParaRPr>
          </a:p>
          <a:p>
            <a:pPr eaLnBrk="1" hangingPunct="1">
              <a:buFontTx/>
              <a:buNone/>
            </a:pPr>
            <a:r>
              <a:rPr lang="en-US" altLang="zh-CN" b="1">
                <a:solidFill>
                  <a:srgbClr val="000099"/>
                </a:solidFill>
                <a:latin typeface="宋体" panose="02010600030101010101" pitchFamily="2" charset="-122"/>
              </a:rPr>
              <a:t>	</a:t>
            </a:r>
            <a:r>
              <a:rPr lang="zh-CN" altLang="en-US" b="1">
                <a:solidFill>
                  <a:srgbClr val="000099"/>
                </a:solidFill>
                <a:latin typeface="宋体" panose="02010600030101010101" pitchFamily="2" charset="-122"/>
              </a:rPr>
              <a:t>储氢合金</a:t>
            </a:r>
            <a:r>
              <a:rPr lang="en-US" altLang="zh-CN" b="1">
                <a:solidFill>
                  <a:srgbClr val="000099"/>
                </a:solidFill>
                <a:latin typeface="Arial" panose="020B0604020202020204" pitchFamily="34" charset="0"/>
              </a:rPr>
              <a:t>——</a:t>
            </a:r>
            <a:r>
              <a:rPr lang="zh-CN" altLang="en-US" b="1">
                <a:solidFill>
                  <a:srgbClr val="000099"/>
                </a:solidFill>
                <a:latin typeface="宋体" panose="02010600030101010101" pitchFamily="2" charset="-122"/>
              </a:rPr>
              <a:t>在一定的温度和氢气压力下，可以多次吸收、储存和释放氢气的合金材料</a:t>
            </a:r>
          </a:p>
          <a:p>
            <a:pPr eaLnBrk="1" hangingPunct="1">
              <a:buFontTx/>
              <a:buNone/>
            </a:pPr>
            <a:endParaRPr lang="zh-CN" altLang="en-US" b="1">
              <a:solidFill>
                <a:srgbClr val="006600"/>
              </a:solidFill>
            </a:endParaRPr>
          </a:p>
        </p:txBody>
      </p:sp>
      <p:sp>
        <p:nvSpPr>
          <p:cNvPr id="2230" name="标题 10"/>
          <p:cNvSpPr>
            <a:spLocks noGrp="1" noChangeArrowheads="1"/>
          </p:cNvSpPr>
          <p:nvPr>
            <p:ph type="title" idx="4294967295"/>
          </p:nvPr>
        </p:nvSpPr>
        <p:spPr>
          <a:xfrm>
            <a:off x="500063" y="714375"/>
            <a:ext cx="7772400" cy="1033463"/>
          </a:xfrm>
          <a:ln/>
        </p:spPr>
        <p:txBody>
          <a:bodyPr/>
          <a:lstStyle/>
          <a:p>
            <a:pPr algn="l" eaLnBrk="1" hangingPunct="1"/>
            <a:r>
              <a:rPr lang="zh-CN" altLang="en-US" sz="3600">
                <a:solidFill>
                  <a:schemeClr val="tx1"/>
                </a:solidFill>
              </a:rPr>
              <a:t>储氢合金</a:t>
            </a:r>
            <a:r>
              <a:rPr lang="en-US" altLang="zh-CN" sz="3600">
                <a:solidFill>
                  <a:schemeClr val="tx1"/>
                </a:solidFill>
              </a:rPr>
              <a:t/>
            </a:r>
            <a:br>
              <a:rPr lang="en-US" altLang="zh-CN" sz="3600">
                <a:solidFill>
                  <a:schemeClr val="tx1"/>
                </a:solidFill>
              </a:rPr>
            </a:br>
            <a:r>
              <a:rPr lang="en-US" altLang="zh-CN" sz="3600">
                <a:solidFill>
                  <a:schemeClr val="tx1"/>
                </a:solidFill>
              </a:rPr>
              <a:t> 	hydrogen storage alloys</a:t>
            </a:r>
            <a:endParaRPr lang="zh-CN" altLang="en-US" sz="3600">
              <a:solidFill>
                <a:schemeClr val="tx1"/>
              </a:solidFill>
            </a:endParaRPr>
          </a:p>
        </p:txBody>
      </p:sp>
      <p:sp>
        <p:nvSpPr>
          <p:cNvPr id="2231" name="椭圆形标注 12"/>
          <p:cNvSpPr>
            <a:spLocks noChangeArrowheads="1"/>
          </p:cNvSpPr>
          <p:nvPr/>
        </p:nvSpPr>
        <p:spPr bwMode="auto">
          <a:xfrm>
            <a:off x="3071813" y="4214813"/>
            <a:ext cx="5929312" cy="1785937"/>
          </a:xfrm>
          <a:prstGeom prst="wedgeEllipseCallout">
            <a:avLst>
              <a:gd name="adj1" fmla="val -46546"/>
              <a:gd name="adj2" fmla="val -65380"/>
            </a:avLst>
          </a:prstGeom>
          <a:solidFill>
            <a:srgbClr val="A7CCD9"/>
          </a:solidFill>
          <a:ln w="25400" cap="flat" algn="ctr">
            <a:solidFill>
              <a:srgbClr val="7A959F"/>
            </a:solidFill>
            <a:prstDash val="solid"/>
            <a:miter lim="800000"/>
            <a:headEnd type="none" w="med" len="med"/>
            <a:tailEnd type="none" w="med" len="med"/>
          </a:ln>
        </p:spPr>
        <p:txBody>
          <a:bodyPr anchor="ct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sz="2800">
                <a:solidFill>
                  <a:srgbClr val="FF0000"/>
                </a:solidFill>
                <a:latin typeface="Tahoma" panose="020B0604030504040204" pitchFamily="34" charset="0"/>
              </a:rPr>
              <a:t>储氢合金的单位体积储氢密度，是相同温度、压力条件下气态氢的</a:t>
            </a:r>
            <a:r>
              <a:rPr lang="en-US" altLang="zh-CN" sz="2800">
                <a:solidFill>
                  <a:srgbClr val="FF0000"/>
                </a:solidFill>
                <a:latin typeface="Tahoma" panose="020B0604030504040204" pitchFamily="34" charset="0"/>
              </a:rPr>
              <a:t>1000</a:t>
            </a:r>
            <a:r>
              <a:rPr lang="zh-CN" altLang="en-US" sz="2800">
                <a:solidFill>
                  <a:srgbClr val="FF0000"/>
                </a:solidFill>
                <a:latin typeface="Tahoma" panose="020B0604030504040204" pitchFamily="34" charset="0"/>
              </a:rPr>
              <a:t>倍</a:t>
            </a:r>
          </a:p>
        </p:txBody>
      </p:sp>
      <p:pic>
        <p:nvPicPr>
          <p:cNvPr id="2232" name="Picture 4" descr="http://chem.njxzc.edu.cn/dmhx/UploadFiles/2006102891458360.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143375"/>
            <a:ext cx="2066925"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5" name="Picture 2"/>
          <p:cNvPicPr preferRelativeResize="0">
            <a:picLocks noChangeArrowheads="1"/>
          </p:cNvPicPr>
          <p:nvPr/>
        </p:nvPicPr>
        <p:blipFill>
          <a:blip r:embed="rId2">
            <a:extLst>
              <a:ext uri="{28A0092B-C50C-407E-A947-70E740481C1C}">
                <a14:useLocalDpi xmlns:a14="http://schemas.microsoft.com/office/drawing/2010/main" val="0"/>
              </a:ext>
            </a:extLst>
          </a:blip>
          <a:srcRect l="1566" t="1389" r="1788" b="3548"/>
          <a:stretch>
            <a:fillRect/>
          </a:stretch>
        </p:blipFill>
        <p:spPr bwMode="auto">
          <a:xfrm>
            <a:off x="642938" y="785813"/>
            <a:ext cx="3878262" cy="3619500"/>
          </a:xfrm>
          <a:prstGeom prst="rect">
            <a:avLst/>
          </a:prstGeom>
          <a:solidFill>
            <a:srgbClr val="FFFFFF"/>
          </a:solidFill>
          <a:ln w="25400" cap="flat" algn="ctr">
            <a:solidFill>
              <a:srgbClr val="464660"/>
            </a:solidFill>
            <a:prstDash val="solid"/>
            <a:miter lim="800000"/>
            <a:headEnd type="none" w="med" len="med"/>
            <a:tailEnd type="none" w="med" len="med"/>
          </a:ln>
        </p:spPr>
      </p:pic>
      <p:sp>
        <p:nvSpPr>
          <p:cNvPr id="2236" name="矩形 5"/>
          <p:cNvSpPr>
            <a:spLocks noChangeArrowheads="1"/>
          </p:cNvSpPr>
          <p:nvPr/>
        </p:nvSpPr>
        <p:spPr bwMode="auto">
          <a:xfrm>
            <a:off x="642938" y="4786313"/>
            <a:ext cx="4071937" cy="584200"/>
          </a:xfrm>
          <a:prstGeom prst="rect">
            <a:avLst/>
          </a:prstGeom>
          <a:solidFill>
            <a:srgbClr val="FFFFFF"/>
          </a:solidFill>
          <a:ln>
            <a:noFill/>
          </a:ln>
          <a:effectLst/>
          <a:extLst>
            <a:ext uri="{91240B29-F687-4F45-9708-019B960494DF}">
              <a14:hiddenLine xmlns:a14="http://schemas.microsoft.com/office/drawing/2010/main" w="254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a:solidFill>
                  <a:srgbClr val="FF0000"/>
                </a:solidFill>
                <a:latin typeface="宋体" panose="02010600030101010101" pitchFamily="2" charset="-122"/>
              </a:rPr>
              <a:t>合金的吸氢反应机理</a:t>
            </a:r>
          </a:p>
        </p:txBody>
      </p:sp>
      <p:sp>
        <p:nvSpPr>
          <p:cNvPr id="2237" name="矩形 6"/>
          <p:cNvSpPr>
            <a:spLocks noChangeArrowheads="1"/>
          </p:cNvSpPr>
          <p:nvPr/>
        </p:nvSpPr>
        <p:spPr bwMode="auto">
          <a:xfrm>
            <a:off x="4788024" y="785813"/>
            <a:ext cx="3927351" cy="4584699"/>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marL="457200" indent="-457200" eaLnBrk="0" hangingPunct="0">
              <a:defRPr kumimoji="1" sz="3200">
                <a:solidFill>
                  <a:srgbClr val="000000"/>
                </a:solidFill>
                <a:latin typeface="Times New Roman" panose="02020603050405020304" pitchFamily="18" charset="0"/>
                <a:ea typeface="宋体" panose="02010600030101010101" pitchFamily="2" charset="-122"/>
              </a:defRPr>
            </a:lvl1pPr>
            <a:lvl2pPr marL="914400" indent="-457200"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buFont typeface="宋体" panose="02010600030101010101" pitchFamily="2" charset="-122"/>
              <a:buAutoNum type="circleNumDbPlain"/>
            </a:pPr>
            <a:r>
              <a:rPr lang="en-US" altLang="zh-CN" sz="2400" dirty="0">
                <a:latin typeface="宋体" panose="02010600030101010101" pitchFamily="2" charset="-122"/>
              </a:rPr>
              <a:t>H</a:t>
            </a:r>
            <a:r>
              <a:rPr lang="en-US" altLang="zh-CN" sz="2400" baseline="-25000" dirty="0">
                <a:latin typeface="宋体" panose="02010600030101010101" pitchFamily="2" charset="-122"/>
              </a:rPr>
              <a:t>2</a:t>
            </a:r>
            <a:r>
              <a:rPr lang="zh-CN" altLang="en-US" sz="2400" dirty="0">
                <a:latin typeface="宋体" panose="02010600030101010101" pitchFamily="2" charset="-122"/>
              </a:rPr>
              <a:t>传质</a:t>
            </a:r>
          </a:p>
          <a:p>
            <a:pPr eaLnBrk="1" hangingPunct="1">
              <a:buFont typeface="Tahoma" panose="020B0604030504040204" pitchFamily="34" charset="0"/>
              <a:buAutoNum type="circleNumDbPlain"/>
            </a:pPr>
            <a:r>
              <a:rPr lang="zh-CN" altLang="en-US" sz="2400" dirty="0">
                <a:latin typeface="宋体" panose="02010600030101010101" pitchFamily="2" charset="-122"/>
              </a:rPr>
              <a:t>化学吸附氢的解离</a:t>
            </a:r>
          </a:p>
          <a:p>
            <a:pPr lvl="1" eaLnBrk="1" hangingPunct="1"/>
            <a:r>
              <a:rPr lang="en-US" altLang="zh-CN" sz="2400" dirty="0">
                <a:latin typeface="宋体" panose="02010600030101010101" pitchFamily="2" charset="-122"/>
              </a:rPr>
              <a:t>H</a:t>
            </a:r>
            <a:r>
              <a:rPr lang="en-US" altLang="zh-CN" sz="2400" baseline="-25000" dirty="0">
                <a:latin typeface="宋体" panose="02010600030101010101" pitchFamily="2" charset="-122"/>
              </a:rPr>
              <a:t>2</a:t>
            </a:r>
            <a:r>
              <a:rPr lang="zh-CN" altLang="en-US" sz="2400" dirty="0">
                <a:latin typeface="宋体" panose="02010600030101010101" pitchFamily="2" charset="-122"/>
                <a:sym typeface="Symbol" panose="05050102010706020507" pitchFamily="18" charset="2"/>
              </a:rPr>
              <a:t></a:t>
            </a:r>
            <a:r>
              <a:rPr lang="en-US" altLang="zh-CN" sz="2400" dirty="0">
                <a:latin typeface="宋体" panose="02010600030101010101" pitchFamily="2" charset="-122"/>
              </a:rPr>
              <a:t>2H</a:t>
            </a:r>
            <a:r>
              <a:rPr lang="en-US" altLang="zh-CN" sz="2400" baseline="-25000" dirty="0">
                <a:latin typeface="宋体" panose="02010600030101010101" pitchFamily="2" charset="-122"/>
              </a:rPr>
              <a:t>ad</a:t>
            </a:r>
          </a:p>
          <a:p>
            <a:pPr eaLnBrk="1" hangingPunct="1">
              <a:buFont typeface="Tahoma" panose="020B0604030504040204" pitchFamily="34" charset="0"/>
              <a:buAutoNum type="circleNumDbPlain"/>
            </a:pPr>
            <a:r>
              <a:rPr lang="zh-CN" altLang="en-US" sz="2400" dirty="0">
                <a:latin typeface="宋体" panose="02010600030101010101" pitchFamily="2" charset="-122"/>
              </a:rPr>
              <a:t>表面迁移</a:t>
            </a:r>
          </a:p>
          <a:p>
            <a:pPr eaLnBrk="1" hangingPunct="1">
              <a:buFont typeface="Tahoma" panose="020B0604030504040204" pitchFamily="34" charset="0"/>
              <a:buAutoNum type="circleNumDbPlain"/>
            </a:pPr>
            <a:r>
              <a:rPr lang="zh-CN" altLang="en-US" sz="2400" dirty="0">
                <a:latin typeface="宋体" panose="02010600030101010101" pitchFamily="2" charset="-122"/>
              </a:rPr>
              <a:t>吸附的氢转化为吸收氢</a:t>
            </a:r>
          </a:p>
          <a:p>
            <a:pPr lvl="1" eaLnBrk="1" hangingPunct="1"/>
            <a:r>
              <a:rPr lang="en-US" altLang="zh-CN" sz="2400" dirty="0">
                <a:latin typeface="宋体" panose="02010600030101010101" pitchFamily="2" charset="-122"/>
              </a:rPr>
              <a:t>H</a:t>
            </a:r>
            <a:r>
              <a:rPr lang="en-US" altLang="zh-CN" sz="2400" baseline="-25000" dirty="0">
                <a:latin typeface="宋体" panose="02010600030101010101" pitchFamily="2" charset="-122"/>
              </a:rPr>
              <a:t>ad</a:t>
            </a:r>
            <a:r>
              <a:rPr lang="zh-CN" altLang="en-US" sz="2400" dirty="0">
                <a:latin typeface="宋体" panose="02010600030101010101" pitchFamily="2" charset="-122"/>
                <a:sym typeface="Symbol" panose="05050102010706020507" pitchFamily="18" charset="2"/>
              </a:rPr>
              <a:t></a:t>
            </a:r>
            <a:r>
              <a:rPr lang="en-US" altLang="zh-CN" sz="2400" dirty="0">
                <a:latin typeface="宋体" panose="02010600030101010101" pitchFamily="2" charset="-122"/>
              </a:rPr>
              <a:t> </a:t>
            </a:r>
            <a:r>
              <a:rPr lang="en-US" altLang="zh-CN" sz="2400" dirty="0" err="1">
                <a:latin typeface="宋体" panose="02010600030101010101" pitchFamily="2" charset="-122"/>
              </a:rPr>
              <a:t>H</a:t>
            </a:r>
            <a:r>
              <a:rPr lang="en-US" altLang="zh-CN" sz="2400" baseline="-25000" dirty="0" err="1">
                <a:latin typeface="宋体" panose="02010600030101010101" pitchFamily="2" charset="-122"/>
              </a:rPr>
              <a:t>abs</a:t>
            </a:r>
            <a:r>
              <a:rPr lang="zh-CN" altLang="en-US" sz="2400" dirty="0">
                <a:latin typeface="宋体" panose="02010600030101010101" pitchFamily="2" charset="-122"/>
              </a:rPr>
              <a:t> </a:t>
            </a:r>
          </a:p>
          <a:p>
            <a:pPr eaLnBrk="1" hangingPunct="1">
              <a:buFont typeface="Tahoma" panose="020B0604030504040204" pitchFamily="34" charset="0"/>
              <a:buAutoNum type="circleNumDbPlain"/>
            </a:pPr>
            <a:r>
              <a:rPr lang="zh-CN" altLang="en-US" sz="2000" dirty="0">
                <a:latin typeface="宋体" panose="02010600030101010101" pitchFamily="2" charset="-122"/>
              </a:rPr>
              <a:t>氢在</a:t>
            </a:r>
            <a:r>
              <a:rPr lang="en-US" altLang="zh-CN" sz="2000" i="1" dirty="0">
                <a:latin typeface="宋体" panose="02010600030101010101" pitchFamily="2" charset="-122"/>
              </a:rPr>
              <a:t>α</a:t>
            </a:r>
            <a:r>
              <a:rPr lang="zh-CN" altLang="en-US" sz="2000" dirty="0">
                <a:latin typeface="宋体" panose="02010600030101010101" pitchFamily="2" charset="-122"/>
              </a:rPr>
              <a:t>相的稀固溶体中扩散</a:t>
            </a:r>
          </a:p>
          <a:p>
            <a:pPr eaLnBrk="1" hangingPunct="1">
              <a:buFont typeface="Tahoma" panose="020B0604030504040204" pitchFamily="34" charset="0"/>
              <a:buAutoNum type="circleNumDbPlain"/>
            </a:pPr>
            <a:r>
              <a:rPr lang="zh-CN" altLang="en-US" sz="2000" dirty="0">
                <a:latin typeface="宋体" panose="02010600030101010101" pitchFamily="2" charset="-122"/>
              </a:rPr>
              <a:t> </a:t>
            </a:r>
            <a:r>
              <a:rPr lang="en-US" altLang="zh-CN" sz="2000" i="1" dirty="0">
                <a:latin typeface="宋体" panose="02010600030101010101" pitchFamily="2" charset="-122"/>
              </a:rPr>
              <a:t>α</a:t>
            </a:r>
            <a:r>
              <a:rPr lang="zh-CN" altLang="en-US" sz="2000" dirty="0">
                <a:latin typeface="宋体" panose="02010600030101010101" pitchFamily="2" charset="-122"/>
              </a:rPr>
              <a:t>相转变为氢化物（</a:t>
            </a:r>
            <a:r>
              <a:rPr lang="en-US" altLang="zh-CN" sz="2000" dirty="0">
                <a:latin typeface="宋体" panose="02010600030101010101" pitchFamily="2" charset="-122"/>
              </a:rPr>
              <a:t>β</a:t>
            </a:r>
            <a:r>
              <a:rPr lang="zh-CN" altLang="en-US" sz="2000" dirty="0">
                <a:latin typeface="宋体" panose="02010600030101010101" pitchFamily="2" charset="-122"/>
              </a:rPr>
              <a:t>相）</a:t>
            </a:r>
          </a:p>
          <a:p>
            <a:pPr eaLnBrk="1" hangingPunct="1"/>
            <a:r>
              <a:rPr lang="en-US" altLang="zh-CN" sz="2000" dirty="0">
                <a:latin typeface="宋体" panose="02010600030101010101" pitchFamily="2" charset="-122"/>
              </a:rPr>
              <a:t>	</a:t>
            </a:r>
            <a:r>
              <a:rPr lang="en-US" altLang="zh-CN" sz="2000" dirty="0" err="1">
                <a:latin typeface="宋体" panose="02010600030101010101" pitchFamily="2" charset="-122"/>
              </a:rPr>
              <a:t>H</a:t>
            </a:r>
            <a:r>
              <a:rPr lang="en-US" altLang="zh-CN" sz="2000" baseline="-25000" dirty="0" err="1">
                <a:latin typeface="宋体" panose="02010600030101010101" pitchFamily="2" charset="-122"/>
              </a:rPr>
              <a:t>abs</a:t>
            </a:r>
            <a:r>
              <a:rPr lang="en-US" altLang="zh-CN" sz="2000" dirty="0">
                <a:latin typeface="宋体" panose="02010600030101010101" pitchFamily="2" charset="-122"/>
              </a:rPr>
              <a:t>(</a:t>
            </a:r>
            <a:r>
              <a:rPr lang="en-US" altLang="zh-CN" sz="2000" i="1" dirty="0">
                <a:latin typeface="宋体" panose="02010600030101010101" pitchFamily="2" charset="-122"/>
              </a:rPr>
              <a:t>α</a:t>
            </a:r>
            <a:r>
              <a:rPr lang="en-US" altLang="zh-CN" sz="2000" dirty="0">
                <a:latin typeface="宋体" panose="02010600030101010101" pitchFamily="2" charset="-122"/>
              </a:rPr>
              <a:t>) </a:t>
            </a:r>
            <a:r>
              <a:rPr lang="zh-CN" altLang="en-US" sz="2000" dirty="0">
                <a:latin typeface="宋体" panose="02010600030101010101" pitchFamily="2" charset="-122"/>
                <a:sym typeface="Symbol" panose="05050102010706020507" pitchFamily="18" charset="2"/>
              </a:rPr>
              <a:t></a:t>
            </a:r>
            <a:r>
              <a:rPr lang="en-US" altLang="zh-CN" sz="2000" dirty="0">
                <a:latin typeface="宋体" panose="02010600030101010101" pitchFamily="2" charset="-122"/>
              </a:rPr>
              <a:t> </a:t>
            </a:r>
            <a:r>
              <a:rPr lang="en-US" altLang="zh-CN" sz="2000" dirty="0" err="1">
                <a:latin typeface="宋体" panose="02010600030101010101" pitchFamily="2" charset="-122"/>
              </a:rPr>
              <a:t>H</a:t>
            </a:r>
            <a:r>
              <a:rPr lang="en-US" altLang="zh-CN" sz="2000" baseline="-25000" dirty="0" err="1">
                <a:latin typeface="宋体" panose="02010600030101010101" pitchFamily="2" charset="-122"/>
              </a:rPr>
              <a:t>abs</a:t>
            </a:r>
            <a:r>
              <a:rPr lang="en-US" altLang="zh-CN" sz="2000" dirty="0">
                <a:latin typeface="宋体" panose="02010600030101010101" pitchFamily="2" charset="-122"/>
              </a:rPr>
              <a:t>(</a:t>
            </a:r>
            <a:r>
              <a:rPr lang="en-US" altLang="zh-CN" sz="2000" i="1" dirty="0">
                <a:latin typeface="宋体" panose="02010600030101010101" pitchFamily="2" charset="-122"/>
              </a:rPr>
              <a:t>β</a:t>
            </a:r>
            <a:r>
              <a:rPr lang="en-US" altLang="zh-CN" sz="2000" dirty="0">
                <a:latin typeface="宋体" panose="02010600030101010101" pitchFamily="2" charset="-122"/>
              </a:rPr>
              <a:t>)</a:t>
            </a:r>
          </a:p>
          <a:p>
            <a:pPr eaLnBrk="1" hangingPunct="1">
              <a:buFont typeface="宋体" panose="02010600030101010101" pitchFamily="2" charset="-122"/>
              <a:buAutoNum type="circleNumDbPlain" startAt="7"/>
            </a:pPr>
            <a:r>
              <a:rPr lang="zh-CN" altLang="en-US" sz="2000" dirty="0">
                <a:latin typeface="宋体" panose="02010600030101010101" pitchFamily="2" charset="-122"/>
              </a:rPr>
              <a:t>氢在</a:t>
            </a:r>
            <a:r>
              <a:rPr lang="en-US" altLang="zh-CN" sz="2000" i="1" dirty="0">
                <a:latin typeface="宋体" panose="02010600030101010101" pitchFamily="2" charset="-122"/>
              </a:rPr>
              <a:t>β</a:t>
            </a:r>
            <a:r>
              <a:rPr lang="zh-CN" altLang="en-US" sz="2000" dirty="0">
                <a:latin typeface="宋体" panose="02010600030101010101" pitchFamily="2" charset="-122"/>
              </a:rPr>
              <a:t>相中扩散。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 name="标题 1"/>
          <p:cNvSpPr>
            <a:spLocks noGrp="1" noChangeArrowheads="1"/>
          </p:cNvSpPr>
          <p:nvPr>
            <p:ph type="title" idx="4294967295"/>
          </p:nvPr>
        </p:nvSpPr>
        <p:spPr>
          <a:xfrm>
            <a:off x="642938" y="357188"/>
            <a:ext cx="7772400" cy="676275"/>
          </a:xfrm>
          <a:ln/>
        </p:spPr>
        <p:txBody>
          <a:bodyPr/>
          <a:lstStyle/>
          <a:p>
            <a:pPr algn="l" eaLnBrk="1" hangingPunct="1"/>
            <a:r>
              <a:rPr lang="zh-CN" altLang="en-US" sz="3200">
                <a:solidFill>
                  <a:srgbClr val="FF0000"/>
                </a:solidFill>
              </a:rPr>
              <a:t>储氢合金种类</a:t>
            </a:r>
          </a:p>
        </p:txBody>
      </p:sp>
      <p:graphicFrame>
        <p:nvGraphicFramePr>
          <p:cNvPr id="2241" name="内容占位符 9"/>
          <p:cNvGraphicFramePr>
            <a:graphicFrameLocks noGrp="1"/>
          </p:cNvGraphicFramePr>
          <p:nvPr/>
        </p:nvGraphicFramePr>
        <p:xfrm>
          <a:off x="785813" y="2143125"/>
          <a:ext cx="7929562" cy="2714625"/>
        </p:xfrm>
        <a:graphic>
          <a:graphicData uri="http://schemas.openxmlformats.org/drawingml/2006/table">
            <a:tbl>
              <a:tblPr/>
              <a:tblGrid>
                <a:gridCol w="1071562"/>
                <a:gridCol w="2500313"/>
                <a:gridCol w="4357687"/>
              </a:tblGrid>
              <a:tr h="5429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zh-CN" altLang="zh-CN" sz="24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系列</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4B4C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zh-CN" altLang="zh-CN" sz="24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代表合金</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4B4C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zh-CN" altLang="zh-CN" sz="24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扩展系列</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4B4CA"/>
                    </a:solidFill>
                  </a:tcPr>
                </a:tc>
              </a:tr>
              <a:tr h="5429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AB</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LaNi</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5</a:t>
                      </a:r>
                      <a:r>
                        <a:rPr kumimoji="0" lang="zh-CN"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MmNi</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1-x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N</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B</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5-y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M</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（x＜1，y＜5</a:t>
                      </a:r>
                      <a:r>
                        <a:rPr kumimoji="0" lang="zh-CN"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r>
              <a:tr h="5429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AB</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TiCr</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a:t>
                      </a:r>
                      <a:r>
                        <a:rPr kumimoji="0" lang="zh-CN"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TiMn</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1-x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N</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B</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M</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（x＜1，y＜2</a:t>
                      </a:r>
                      <a:r>
                        <a:rPr kumimoji="0" lang="zh-CN"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r>
              <a:tr h="5429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AB</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TiFe，</a:t>
                      </a:r>
                      <a:r>
                        <a:rPr kumimoji="0" lang="en-US"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TiNi</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1-x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N</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B</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1-y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M</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a:t>
                      </a:r>
                      <a:r>
                        <a:rPr kumimoji="0" lang="zh-CN"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x＜l，</a:t>
                      </a:r>
                      <a:r>
                        <a:rPr kumimoji="0" lang="en-US"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y＜1</a:t>
                      </a:r>
                      <a:r>
                        <a:rPr kumimoji="0" lang="zh-CN"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r>
                        <a:rPr kumimoji="0" lang="en-US"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r>
              <a:tr h="5429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B</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Mg</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Ni，Ti</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Ni</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2-x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N</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x</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B</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1-y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M</a:t>
                      </a:r>
                      <a:r>
                        <a:rPr kumimoji="0" lang="en-US" altLang="zh-CN" sz="2400" b="0" i="0" u="none" strike="noStrike" cap="none" normalizeH="0" baseline="-25000" smtClean="0">
                          <a:ln>
                            <a:noFill/>
                          </a:ln>
                          <a:solidFill>
                            <a:srgbClr val="545472"/>
                          </a:solidFill>
                          <a:effectLst/>
                          <a:latin typeface="Tahoma" panose="020B0604030504040204" pitchFamily="34" charset="0"/>
                          <a:ea typeface="宋体" panose="02010600030101010101" pitchFamily="2" charset="-122"/>
                        </a:rPr>
                        <a:t>y</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  </a:t>
                      </a:r>
                      <a:r>
                        <a:rPr kumimoji="0" lang="zh-CN" altLang="en-US"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a:t>
                      </a:r>
                      <a:r>
                        <a:rPr kumimoji="0" lang="en-US" altLang="zh-CN" sz="2400" b="0" i="0" u="none" strike="noStrike" cap="none" normalizeH="0" baseline="0" smtClean="0">
                          <a:ln>
                            <a:noFill/>
                          </a:ln>
                          <a:solidFill>
                            <a:srgbClr val="545472"/>
                          </a:solidFill>
                          <a:effectLst/>
                          <a:latin typeface="Tahoma" panose="020B0604030504040204" pitchFamily="34" charset="0"/>
                          <a:ea typeface="宋体" panose="02010600030101010101" pitchFamily="2" charset="-122"/>
                        </a:rPr>
                        <a:t>x＜2，y＜1）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6"/>
                    </a:solidFill>
                  </a:tcPr>
                </a:tc>
              </a:tr>
            </a:tbl>
          </a:graphicData>
        </a:graphic>
      </p:graphicFrame>
      <p:sp>
        <p:nvSpPr>
          <p:cNvPr id="2267" name="灯片编号占位符 5"/>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7A144BD1-FEC9-4DB0-9C5A-C087B5F200FC}" type="slidenum">
              <a:rPr kumimoji="0" lang="en-US" altLang="zh-CN" sz="1400">
                <a:latin typeface="Times New Roman" panose="02020603050405020304" pitchFamily="18" charset="0"/>
              </a:rPr>
              <a:pPr eaLnBrk="1" hangingPunct="1">
                <a:spcBef>
                  <a:spcPct val="0"/>
                </a:spcBef>
                <a:buSzPct val="100000"/>
                <a:buFontTx/>
                <a:buNone/>
              </a:pPr>
              <a:t>29</a:t>
            </a:fld>
            <a:endParaRPr kumimoji="0" lang="en-US" altLang="zh-CN" sz="1400">
              <a:latin typeface="Times New Roman" panose="02020603050405020304" pitchFamily="18" charset="0"/>
            </a:endParaRPr>
          </a:p>
        </p:txBody>
      </p:sp>
      <p:sp>
        <p:nvSpPr>
          <p:cNvPr id="2268" name="矩形 10"/>
          <p:cNvSpPr>
            <a:spLocks noChangeArrowheads="1"/>
          </p:cNvSpPr>
          <p:nvPr/>
        </p:nvSpPr>
        <p:spPr bwMode="auto">
          <a:xfrm>
            <a:off x="714375" y="1033463"/>
            <a:ext cx="8072438" cy="992187"/>
          </a:xfrm>
          <a:prstGeom prst="rect">
            <a:avLst/>
          </a:prstGeom>
          <a:solidFill>
            <a:srgbClr val="FFFFFF"/>
          </a:solidFill>
          <a:ln>
            <a:noFill/>
          </a:ln>
          <a:effectLst/>
          <a:extLst>
            <a:ext uri="{91240B29-F687-4F45-9708-019B960494DF}">
              <a14:hiddenLine xmlns:a14="http://schemas.microsoft.com/office/drawing/2010/main" w="254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sz="2800" dirty="0">
                <a:solidFill>
                  <a:srgbClr val="545472"/>
                </a:solidFill>
                <a:latin typeface="Tahoma" panose="020B0604030504040204" pitchFamily="34" charset="0"/>
              </a:rPr>
              <a:t>可以在工程上应用的合金基本上都是金属间化合物，已确认有应用前景的共有四类</a:t>
            </a:r>
          </a:p>
        </p:txBody>
      </p:sp>
      <p:sp>
        <p:nvSpPr>
          <p:cNvPr id="2269" name="矩形 11"/>
          <p:cNvSpPr>
            <a:spLocks noChangeArrowheads="1"/>
          </p:cNvSpPr>
          <p:nvPr/>
        </p:nvSpPr>
        <p:spPr bwMode="auto">
          <a:xfrm>
            <a:off x="571500" y="5072063"/>
            <a:ext cx="8215313" cy="1016000"/>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en-US" altLang="zh-CN" sz="2000">
                <a:solidFill>
                  <a:srgbClr val="FF0000"/>
                </a:solidFill>
                <a:latin typeface="Tahoma" panose="020B0604030504040204" pitchFamily="34" charset="0"/>
              </a:rPr>
              <a:t>A</a:t>
            </a:r>
            <a:r>
              <a:rPr lang="zh-CN" altLang="en-US" sz="2000">
                <a:solidFill>
                  <a:srgbClr val="FF0000"/>
                </a:solidFill>
                <a:latin typeface="Tahoma" panose="020B0604030504040204" pitchFamily="34" charset="0"/>
              </a:rPr>
              <a:t>及</a:t>
            </a:r>
            <a:r>
              <a:rPr lang="en-US" altLang="zh-CN" sz="2000">
                <a:solidFill>
                  <a:srgbClr val="FF0000"/>
                </a:solidFill>
                <a:latin typeface="Tahoma" panose="020B0604030504040204" pitchFamily="34" charset="0"/>
              </a:rPr>
              <a:t>N</a:t>
            </a:r>
            <a:r>
              <a:rPr lang="en-US" altLang="zh-CN" sz="2000">
                <a:solidFill>
                  <a:srgbClr val="FF0000"/>
                </a:solidFill>
                <a:latin typeface="Arial" panose="020B0604020202020204" pitchFamily="34" charset="0"/>
              </a:rPr>
              <a:t>——</a:t>
            </a:r>
            <a:r>
              <a:rPr lang="zh-CN" altLang="en-US" sz="2000">
                <a:solidFill>
                  <a:srgbClr val="FF0000"/>
                </a:solidFill>
                <a:latin typeface="Tahoma" panose="020B0604030504040204" pitchFamily="34" charset="0"/>
              </a:rPr>
              <a:t>吸氢量较大的金属</a:t>
            </a:r>
            <a:r>
              <a:rPr lang="en-US" altLang="en-US" sz="2000">
                <a:solidFill>
                  <a:srgbClr val="FF0000"/>
                </a:solidFill>
                <a:latin typeface="Tahoma" panose="020B0604030504040204" pitchFamily="34" charset="0"/>
              </a:rPr>
              <a:t> </a:t>
            </a:r>
            <a:r>
              <a:rPr lang="en-US" altLang="zh-CN" sz="2000">
                <a:solidFill>
                  <a:srgbClr val="FF0000"/>
                </a:solidFill>
                <a:latin typeface="Tahoma" panose="020B0604030504040204" pitchFamily="34" charset="0"/>
              </a:rPr>
              <a:t>(ⅡA</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ⅢB</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ⅣB</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ⅤB</a:t>
            </a:r>
            <a:r>
              <a:rPr lang="zh-CN" altLang="en-US" sz="2000">
                <a:solidFill>
                  <a:srgbClr val="FF0000"/>
                </a:solidFill>
                <a:latin typeface="Tahoma" panose="020B0604030504040204" pitchFamily="34" charset="0"/>
              </a:rPr>
              <a:t>族金属</a:t>
            </a:r>
            <a:r>
              <a:rPr lang="en-US" altLang="zh-CN" sz="2000">
                <a:solidFill>
                  <a:srgbClr val="FF0000"/>
                </a:solidFill>
                <a:latin typeface="Tahoma" panose="020B0604030504040204" pitchFamily="34" charset="0"/>
              </a:rPr>
              <a:t>)</a:t>
            </a:r>
          </a:p>
          <a:p>
            <a:pPr eaLnBrk="1" hangingPunct="1"/>
            <a:r>
              <a:rPr lang="en-US" altLang="zh-CN" sz="2000">
                <a:solidFill>
                  <a:srgbClr val="FF0000"/>
                </a:solidFill>
                <a:latin typeface="Tahoma" panose="020B0604030504040204" pitchFamily="34" charset="0"/>
              </a:rPr>
              <a:t>B</a:t>
            </a:r>
            <a:r>
              <a:rPr lang="zh-CN" altLang="en-US" sz="2000">
                <a:solidFill>
                  <a:srgbClr val="FF0000"/>
                </a:solidFill>
                <a:latin typeface="Tahoma" panose="020B0604030504040204" pitchFamily="34" charset="0"/>
              </a:rPr>
              <a:t>及</a:t>
            </a:r>
            <a:r>
              <a:rPr lang="en-US" altLang="zh-CN" sz="2000">
                <a:solidFill>
                  <a:srgbClr val="FF0000"/>
                </a:solidFill>
                <a:latin typeface="Tahoma" panose="020B0604030504040204" pitchFamily="34" charset="0"/>
              </a:rPr>
              <a:t>M</a:t>
            </a:r>
            <a:r>
              <a:rPr lang="en-US" altLang="zh-CN" sz="2000">
                <a:solidFill>
                  <a:srgbClr val="FF0000"/>
                </a:solidFill>
                <a:latin typeface="Arial" panose="020B0604020202020204" pitchFamily="34" charset="0"/>
              </a:rPr>
              <a:t>——</a:t>
            </a:r>
            <a:r>
              <a:rPr lang="zh-CN" altLang="en-US" sz="2000">
                <a:solidFill>
                  <a:srgbClr val="FF0000"/>
                </a:solidFill>
                <a:latin typeface="Tahoma" panose="020B0604030504040204" pitchFamily="34" charset="0"/>
              </a:rPr>
              <a:t>过渡金属 （</a:t>
            </a:r>
            <a:r>
              <a:rPr lang="en-US" altLang="zh-CN" sz="2000">
                <a:solidFill>
                  <a:srgbClr val="FF0000"/>
                </a:solidFill>
                <a:latin typeface="Tahoma" panose="020B0604030504040204" pitchFamily="34" charset="0"/>
              </a:rPr>
              <a:t>ⅥB</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ⅦB</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Ⅷ</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ⅠB</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ⅡB</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ⅢA</a:t>
            </a:r>
            <a:r>
              <a:rPr lang="zh-CN" altLang="en-US" sz="2000">
                <a:solidFill>
                  <a:srgbClr val="FF0000"/>
                </a:solidFill>
                <a:latin typeface="Tahoma" panose="020B0604030504040204" pitchFamily="34" charset="0"/>
              </a:rPr>
              <a:t>，</a:t>
            </a:r>
            <a:r>
              <a:rPr lang="en-US" altLang="zh-CN" sz="2000">
                <a:solidFill>
                  <a:srgbClr val="FF0000"/>
                </a:solidFill>
                <a:latin typeface="Tahoma" panose="020B0604030504040204" pitchFamily="34" charset="0"/>
              </a:rPr>
              <a:t>ⅣA</a:t>
            </a:r>
            <a:r>
              <a:rPr lang="zh-CN" altLang="en-US" sz="2000">
                <a:solidFill>
                  <a:srgbClr val="FF0000"/>
                </a:solidFill>
                <a:latin typeface="Tahoma" panose="020B0604030504040204" pitchFamily="34" charset="0"/>
              </a:rPr>
              <a:t>族）</a:t>
            </a:r>
          </a:p>
          <a:p>
            <a:pPr eaLnBrk="1" hangingPunct="1"/>
            <a:r>
              <a:rPr lang="en-US" altLang="zh-CN" sz="2000">
                <a:solidFill>
                  <a:srgbClr val="FF0000"/>
                </a:solidFill>
                <a:latin typeface="Tahoma" panose="020B0604030504040204" pitchFamily="34" charset="0"/>
              </a:rPr>
              <a:t>Mm </a:t>
            </a:r>
            <a:r>
              <a:rPr lang="en-US" altLang="zh-CN" sz="2000">
                <a:solidFill>
                  <a:srgbClr val="FF0000"/>
                </a:solidFill>
                <a:latin typeface="Arial" panose="020B0604020202020204" pitchFamily="34" charset="0"/>
              </a:rPr>
              <a:t>——</a:t>
            </a:r>
            <a:r>
              <a:rPr lang="zh-CN" altLang="en-US" sz="2000">
                <a:solidFill>
                  <a:srgbClr val="FF0000"/>
                </a:solidFill>
                <a:latin typeface="Tahoma" panose="020B0604030504040204" pitchFamily="34" charset="0"/>
              </a:rPr>
              <a:t>混合稀土金属</a:t>
            </a:r>
          </a:p>
        </p:txBody>
      </p:sp>
      <p:sp>
        <p:nvSpPr>
          <p:cNvPr id="2270" name="上弧形箭头 13"/>
          <p:cNvSpPr>
            <a:spLocks noChangeArrowheads="1"/>
          </p:cNvSpPr>
          <p:nvPr/>
        </p:nvSpPr>
        <p:spPr bwMode="auto">
          <a:xfrm rot="16200000">
            <a:off x="-461962" y="4033837"/>
            <a:ext cx="1709738" cy="500063"/>
          </a:xfrm>
          <a:prstGeom prst="curvedDownArrow">
            <a:avLst>
              <a:gd name="adj1" fmla="val 51476"/>
              <a:gd name="adj2" fmla="val 92314"/>
              <a:gd name="adj3" fmla="val 40523"/>
            </a:avLst>
          </a:prstGeom>
          <a:solidFill>
            <a:srgbClr val="A7CCD9"/>
          </a:solidFill>
          <a:ln w="25400" cap="flat" algn="ctr">
            <a:solidFill>
              <a:srgbClr val="7A959F"/>
            </a:solidFill>
            <a:prstDash val="solid"/>
            <a:miter lim="800000"/>
            <a:headEnd type="none" w="med" len="med"/>
            <a:tailEnd type="none" w="med" len="med"/>
          </a:ln>
        </p:spPr>
        <p:txBody>
          <a:bodyPr anchor="ct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endParaRPr lang="zh-CN" altLang="zh-CN">
              <a:solidFill>
                <a:schemeClr val="tx1"/>
              </a:solidFill>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Rectangle 3"/>
          <p:cNvSpPr>
            <a:spLocks noGrp="1" noChangeArrowheads="1"/>
          </p:cNvSpPr>
          <p:nvPr>
            <p:ph type="body" idx="4294967295"/>
          </p:nvPr>
        </p:nvSpPr>
        <p:spPr>
          <a:xfrm>
            <a:off x="395288" y="1916113"/>
            <a:ext cx="8459787" cy="2808287"/>
          </a:xfrm>
          <a:ln/>
        </p:spPr>
        <p:txBody>
          <a:bodyPr/>
          <a:lstStyle/>
          <a:p>
            <a:pPr eaLnBrk="1" hangingPunct="1">
              <a:buClr>
                <a:srgbClr val="CC0000"/>
              </a:buClr>
              <a:buFont typeface="Wingdings" panose="05000000000000000000" pitchFamily="2" charset="2"/>
              <a:buChar char="Ø"/>
            </a:pPr>
            <a:r>
              <a:rPr lang="zh-CN" altLang="en-US" sz="2800" b="1" dirty="0">
                <a:solidFill>
                  <a:srgbClr val="000000"/>
                </a:solidFill>
              </a:rPr>
              <a:t>功能材料是指在光、电、磁、热、化学、生化等方面具有特定功能的材料。</a:t>
            </a:r>
          </a:p>
          <a:p>
            <a:pPr eaLnBrk="1" hangingPunct="1">
              <a:buClr>
                <a:srgbClr val="CC0000"/>
              </a:buClr>
              <a:buFont typeface="Wingdings" panose="05000000000000000000" pitchFamily="2" charset="2"/>
              <a:buChar char="Ø"/>
            </a:pPr>
            <a:r>
              <a:rPr lang="zh-CN" altLang="en-US" sz="2800" b="1" dirty="0">
                <a:solidFill>
                  <a:srgbClr val="000000"/>
                </a:solidFill>
              </a:rPr>
              <a:t>按使用性能，可分为微电子材料、光电子材料、传感器材料、信息材料、生物医用材料、生态环境材料、能源材料和机敏（智能）材料等。</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 name="标题 1"/>
          <p:cNvSpPr>
            <a:spLocks noGrp="1" noChangeArrowheads="1"/>
          </p:cNvSpPr>
          <p:nvPr>
            <p:ph type="title" idx="4294967295"/>
          </p:nvPr>
        </p:nvSpPr>
        <p:spPr>
          <a:ln/>
        </p:spPr>
        <p:txBody>
          <a:bodyPr/>
          <a:lstStyle/>
          <a:p>
            <a:pPr algn="l" eaLnBrk="1" hangingPunct="1"/>
            <a:r>
              <a:rPr lang="zh-CN" altLang="en-US" sz="3200">
                <a:solidFill>
                  <a:srgbClr val="0000FF"/>
                </a:solidFill>
              </a:rPr>
              <a:t>碳纳米管</a:t>
            </a:r>
            <a:r>
              <a:rPr lang="en-US" altLang="zh-CN" sz="3200">
                <a:solidFill>
                  <a:srgbClr val="0000FF"/>
                </a:solidFill>
                <a:latin typeface="Arial" panose="020B0604020202020204" pitchFamily="34" charset="0"/>
              </a:rPr>
              <a:t>——</a:t>
            </a:r>
            <a:r>
              <a:rPr lang="zh-CN" altLang="en-US" sz="3200">
                <a:solidFill>
                  <a:srgbClr val="0000FF"/>
                </a:solidFill>
              </a:rPr>
              <a:t>迄今为止最好的储氢材料</a:t>
            </a:r>
          </a:p>
        </p:txBody>
      </p:sp>
      <p:pic>
        <p:nvPicPr>
          <p:cNvPr id="2275" name="Picture 2" descr="http://www.antnanousa.com/Nanocarbon/应用/氢.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7639"/>
            <a:ext cx="5832648" cy="4027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6" name="矩形 7"/>
          <p:cNvSpPr>
            <a:spLocks noChangeArrowheads="1"/>
          </p:cNvSpPr>
          <p:nvPr/>
        </p:nvSpPr>
        <p:spPr bwMode="auto">
          <a:xfrm>
            <a:off x="1143000" y="5643563"/>
            <a:ext cx="6643688" cy="523875"/>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sz="2800">
                <a:solidFill>
                  <a:srgbClr val="FF0000"/>
                </a:solidFill>
                <a:latin typeface="Tahoma" panose="020B0604030504040204" pitchFamily="34" charset="0"/>
              </a:rPr>
              <a:t>碳纳米管储氢示意图（红点为氢原子）</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 name="Rectangle 3"/>
          <p:cNvSpPr>
            <a:spLocks noGrp="1" noChangeArrowheads="1"/>
          </p:cNvSpPr>
          <p:nvPr>
            <p:ph type="body" idx="4294967295"/>
          </p:nvPr>
        </p:nvSpPr>
        <p:spPr>
          <a:xfrm>
            <a:off x="396875" y="836613"/>
            <a:ext cx="8567738" cy="5256212"/>
          </a:xfrm>
          <a:ln/>
        </p:spPr>
        <p:txBody>
          <a:bodyPr/>
          <a:lstStyle/>
          <a:p>
            <a:pPr eaLnBrk="1" hangingPunct="1">
              <a:lnSpc>
                <a:spcPct val="80000"/>
              </a:lnSpc>
              <a:buFontTx/>
              <a:buNone/>
            </a:pPr>
            <a:r>
              <a:rPr lang="en-US" altLang="zh-CN" sz="2800" b="1">
                <a:solidFill>
                  <a:srgbClr val="000000"/>
                </a:solidFill>
              </a:rPr>
              <a:t>        </a:t>
            </a:r>
            <a:r>
              <a:rPr lang="zh-CN" altLang="en-US" sz="2800" b="1">
                <a:solidFill>
                  <a:srgbClr val="000000"/>
                </a:solidFill>
              </a:rPr>
              <a:t>迄今为止，具有使用价值的贮氢合金材料主要有三大类：</a:t>
            </a:r>
            <a:r>
              <a:rPr lang="zh-CN" altLang="en-US" sz="2800" b="1">
                <a:solidFill>
                  <a:srgbClr val="FF0000"/>
                </a:solidFill>
              </a:rPr>
              <a:t>稀土系、钛系和镁系列贮氢合金</a:t>
            </a:r>
            <a:r>
              <a:rPr lang="zh-CN" altLang="en-US" sz="2800" b="1">
                <a:solidFill>
                  <a:srgbClr val="000000"/>
                </a:solidFill>
              </a:rPr>
              <a:t>。</a:t>
            </a:r>
          </a:p>
          <a:p>
            <a:pPr eaLnBrk="1" hangingPunct="1">
              <a:lnSpc>
                <a:spcPct val="80000"/>
              </a:lnSpc>
              <a:buFontTx/>
              <a:buNone/>
            </a:pPr>
            <a:r>
              <a:rPr lang="en-US" altLang="zh-CN" sz="2800" b="1">
                <a:solidFill>
                  <a:srgbClr val="000000"/>
                </a:solidFill>
              </a:rPr>
              <a:t>1</a:t>
            </a:r>
            <a:r>
              <a:rPr lang="zh-CN" altLang="en-US" sz="2800" b="1">
                <a:solidFill>
                  <a:srgbClr val="000000"/>
                </a:solidFill>
              </a:rPr>
              <a:t>．稀土系贮氢合金</a:t>
            </a:r>
          </a:p>
          <a:p>
            <a:pPr eaLnBrk="1" hangingPunct="1">
              <a:lnSpc>
                <a:spcPct val="80000"/>
              </a:lnSpc>
              <a:buFontTx/>
              <a:buNone/>
            </a:pPr>
            <a:r>
              <a:rPr lang="en-US" altLang="zh-CN" sz="2800" b="1">
                <a:solidFill>
                  <a:srgbClr val="000000"/>
                </a:solidFill>
              </a:rPr>
              <a:t>2</a:t>
            </a:r>
            <a:r>
              <a:rPr lang="zh-CN" altLang="en-US" sz="2800" b="1">
                <a:solidFill>
                  <a:srgbClr val="000000"/>
                </a:solidFill>
              </a:rPr>
              <a:t>．钛系贮氢合金</a:t>
            </a:r>
          </a:p>
          <a:p>
            <a:pPr eaLnBrk="1" hangingPunct="1">
              <a:lnSpc>
                <a:spcPct val="80000"/>
              </a:lnSpc>
              <a:buFontTx/>
              <a:buNone/>
            </a:pPr>
            <a:r>
              <a:rPr lang="zh-CN" altLang="en-US" sz="2800" b="1">
                <a:solidFill>
                  <a:srgbClr val="000000"/>
                </a:solidFill>
              </a:rPr>
              <a:t>   （</a:t>
            </a:r>
            <a:r>
              <a:rPr lang="en-US" altLang="zh-CN" sz="2800" b="1">
                <a:solidFill>
                  <a:srgbClr val="000000"/>
                </a:solidFill>
              </a:rPr>
              <a:t>1</a:t>
            </a:r>
            <a:r>
              <a:rPr lang="zh-CN" altLang="en-US" sz="2800" b="1">
                <a:solidFill>
                  <a:srgbClr val="000000"/>
                </a:solidFill>
              </a:rPr>
              <a:t>）钛铁系贮氢合金</a:t>
            </a:r>
          </a:p>
          <a:p>
            <a:pPr eaLnBrk="1" hangingPunct="1">
              <a:lnSpc>
                <a:spcPct val="80000"/>
              </a:lnSpc>
              <a:buFontTx/>
              <a:buNone/>
            </a:pPr>
            <a:r>
              <a:rPr lang="zh-CN" altLang="en-US" sz="2800" b="1">
                <a:solidFill>
                  <a:srgbClr val="000000"/>
                </a:solidFill>
              </a:rPr>
              <a:t>    （</a:t>
            </a:r>
            <a:r>
              <a:rPr lang="en-US" altLang="zh-CN" sz="2800" b="1">
                <a:solidFill>
                  <a:srgbClr val="000000"/>
                </a:solidFill>
              </a:rPr>
              <a:t>2</a:t>
            </a:r>
            <a:r>
              <a:rPr lang="zh-CN" altLang="en-US" sz="2800" b="1">
                <a:solidFill>
                  <a:srgbClr val="000000"/>
                </a:solidFill>
              </a:rPr>
              <a:t>）钛锰系贮氢合金</a:t>
            </a:r>
          </a:p>
          <a:p>
            <a:pPr eaLnBrk="1" hangingPunct="1">
              <a:lnSpc>
                <a:spcPct val="80000"/>
              </a:lnSpc>
              <a:buFontTx/>
              <a:buNone/>
            </a:pPr>
            <a:r>
              <a:rPr lang="en-US" altLang="zh-CN" sz="2800" b="1">
                <a:solidFill>
                  <a:srgbClr val="000000"/>
                </a:solidFill>
              </a:rPr>
              <a:t>3</a:t>
            </a:r>
            <a:r>
              <a:rPr lang="zh-CN" altLang="en-US" sz="2800" b="1">
                <a:solidFill>
                  <a:srgbClr val="000000"/>
                </a:solidFill>
              </a:rPr>
              <a:t>．镁系贮氢合金 </a:t>
            </a:r>
          </a:p>
          <a:p>
            <a:pPr eaLnBrk="1" hangingPunct="1">
              <a:lnSpc>
                <a:spcPct val="80000"/>
              </a:lnSpc>
              <a:buFontTx/>
              <a:buNone/>
            </a:pPr>
            <a:r>
              <a:rPr lang="zh-CN" altLang="en-US" sz="2800" b="1">
                <a:solidFill>
                  <a:srgbClr val="FF0000"/>
                </a:solidFill>
              </a:rPr>
              <a:t>二、贮氢合金材料的应用</a:t>
            </a:r>
          </a:p>
          <a:p>
            <a:pPr eaLnBrk="1" hangingPunct="1">
              <a:lnSpc>
                <a:spcPct val="80000"/>
              </a:lnSpc>
              <a:buFontTx/>
              <a:buNone/>
            </a:pPr>
            <a:r>
              <a:rPr lang="en-US" altLang="zh-CN" sz="2800" b="1">
                <a:solidFill>
                  <a:srgbClr val="000000"/>
                </a:solidFill>
              </a:rPr>
              <a:t>1</a:t>
            </a:r>
            <a:r>
              <a:rPr lang="zh-CN" altLang="en-US" sz="2800" b="1">
                <a:solidFill>
                  <a:srgbClr val="000000"/>
                </a:solidFill>
              </a:rPr>
              <a:t>．镍金属氢化物电池</a:t>
            </a:r>
          </a:p>
          <a:p>
            <a:pPr eaLnBrk="1" hangingPunct="1">
              <a:lnSpc>
                <a:spcPct val="80000"/>
              </a:lnSpc>
              <a:buFontTx/>
              <a:buNone/>
            </a:pPr>
            <a:r>
              <a:rPr lang="en-US" altLang="zh-CN" sz="2800" b="1">
                <a:solidFill>
                  <a:srgbClr val="000000"/>
                </a:solidFill>
              </a:rPr>
              <a:t>2</a:t>
            </a:r>
            <a:r>
              <a:rPr lang="zh-CN" altLang="en-US" sz="2800" b="1">
                <a:solidFill>
                  <a:srgbClr val="000000"/>
                </a:solidFill>
              </a:rPr>
              <a:t>．热泵、空调及热贮存</a:t>
            </a:r>
          </a:p>
          <a:p>
            <a:pPr eaLnBrk="1" hangingPunct="1">
              <a:lnSpc>
                <a:spcPct val="80000"/>
              </a:lnSpc>
              <a:buFontTx/>
              <a:buNone/>
            </a:pPr>
            <a:r>
              <a:rPr lang="en-US" altLang="zh-CN" sz="2800" b="1">
                <a:solidFill>
                  <a:srgbClr val="000000"/>
                </a:solidFill>
              </a:rPr>
              <a:t>3</a:t>
            </a:r>
            <a:r>
              <a:rPr lang="zh-CN" altLang="en-US" sz="2800" b="1">
                <a:solidFill>
                  <a:srgbClr val="000000"/>
                </a:solidFill>
              </a:rPr>
              <a:t>．氢能汽车</a:t>
            </a:r>
          </a:p>
          <a:p>
            <a:pPr eaLnBrk="1" hangingPunct="1">
              <a:lnSpc>
                <a:spcPct val="80000"/>
              </a:lnSpc>
              <a:buFontTx/>
              <a:buNone/>
            </a:pPr>
            <a:endParaRPr lang="zh-CN" altLang="en-US" sz="2800" b="1">
              <a:solidFill>
                <a:srgbClr val="000000"/>
              </a:solidFill>
            </a:endParaRPr>
          </a:p>
          <a:p>
            <a:pPr eaLnBrk="1" hangingPunct="1">
              <a:lnSpc>
                <a:spcPct val="80000"/>
              </a:lnSpc>
              <a:buFontTx/>
              <a:buNone/>
            </a:pPr>
            <a:endParaRPr lang="en-US" altLang="zh-CN" sz="2800"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 name="Rectangle 3"/>
          <p:cNvSpPr>
            <a:spLocks noChangeArrowheads="1"/>
          </p:cNvSpPr>
          <p:nvPr/>
        </p:nvSpPr>
        <p:spPr bwMode="auto">
          <a:xfrm>
            <a:off x="304800" y="304800"/>
            <a:ext cx="60198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a:solidFill>
                  <a:srgbClr val="FF0000"/>
                </a:solidFill>
                <a:latin typeface="宋体" panose="02010600030101010101" pitchFamily="2" charset="-122"/>
              </a:rPr>
              <a:t>贮氢材料的应用</a:t>
            </a:r>
          </a:p>
        </p:txBody>
      </p:sp>
      <p:sp>
        <p:nvSpPr>
          <p:cNvPr id="2284" name="Rectangle 4"/>
          <p:cNvSpPr>
            <a:spLocks noChangeArrowheads="1"/>
          </p:cNvSpPr>
          <p:nvPr/>
        </p:nvSpPr>
        <p:spPr bwMode="auto">
          <a:xfrm>
            <a:off x="381000" y="1143000"/>
            <a:ext cx="35814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en-US" altLang="zh-CN" sz="3900" b="1">
                <a:solidFill>
                  <a:srgbClr val="00CC00"/>
                </a:solidFill>
                <a:latin typeface="Comic Sans MS" panose="030F0902030302020204" pitchFamily="66" charset="0"/>
                <a:ea typeface="楷体_GB2312" pitchFamily="49" charset="-122"/>
              </a:rPr>
              <a:t>① </a:t>
            </a:r>
            <a:r>
              <a:rPr lang="zh-CN" altLang="en-US" sz="3900" b="1">
                <a:solidFill>
                  <a:srgbClr val="00CC00"/>
                </a:solidFill>
                <a:latin typeface="Comic Sans MS" panose="030F0902030302020204" pitchFamily="66" charset="0"/>
                <a:ea typeface="楷体_GB2312" pitchFamily="49" charset="-122"/>
              </a:rPr>
              <a:t>贮氢容器</a:t>
            </a:r>
            <a:r>
              <a:rPr lang="zh-CN" altLang="en-US" sz="1400">
                <a:solidFill>
                  <a:srgbClr val="000000"/>
                </a:solidFill>
                <a:latin typeface="Times New Roman" panose="02020603050405020304" pitchFamily="18" charset="0"/>
              </a:rPr>
              <a:t> </a:t>
            </a:r>
          </a:p>
        </p:txBody>
      </p:sp>
      <p:sp>
        <p:nvSpPr>
          <p:cNvPr id="2285" name="Rectangle 5"/>
          <p:cNvSpPr>
            <a:spLocks noChangeArrowheads="1"/>
          </p:cNvSpPr>
          <p:nvPr/>
        </p:nvSpPr>
        <p:spPr bwMode="auto">
          <a:xfrm>
            <a:off x="285750" y="2071688"/>
            <a:ext cx="8562975" cy="304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b="1" dirty="0">
                <a:solidFill>
                  <a:srgbClr val="000099"/>
                </a:solidFill>
                <a:latin typeface="Times New Roman" panose="02020603050405020304" pitchFamily="18" charset="0"/>
                <a:ea typeface="楷体_GB2312" pitchFamily="49" charset="-122"/>
              </a:rPr>
              <a:t>重量轻、体积小</a:t>
            </a:r>
            <a:r>
              <a:rPr lang="en-US" altLang="zh-CN" b="1" dirty="0">
                <a:solidFill>
                  <a:srgbClr val="000099"/>
                </a:solidFill>
                <a:latin typeface="Times New Roman" panose="02020603050405020304" pitchFamily="18" charset="0"/>
                <a:ea typeface="楷体_GB2312" pitchFamily="49" charset="-122"/>
              </a:rPr>
              <a:t>——</a:t>
            </a:r>
            <a:r>
              <a:rPr lang="zh-CN" altLang="en-US" b="1" dirty="0">
                <a:solidFill>
                  <a:srgbClr val="000099"/>
                </a:solidFill>
                <a:latin typeface="Times New Roman" panose="02020603050405020304" pitchFamily="18" charset="0"/>
                <a:ea typeface="楷体_GB2312" pitchFamily="49" charset="-122"/>
              </a:rPr>
              <a:t>氢以金属氢化物形式存在于贮氢合金之中，密度比相同湿度、压力条件下的气态氢大</a:t>
            </a:r>
            <a:r>
              <a:rPr lang="en-US" altLang="zh-CN" b="1" dirty="0">
                <a:solidFill>
                  <a:srgbClr val="000099"/>
                </a:solidFill>
                <a:latin typeface="Times New Roman" panose="02020603050405020304" pitchFamily="18" charset="0"/>
                <a:ea typeface="楷体_GB2312" pitchFamily="49" charset="-122"/>
              </a:rPr>
              <a:t>1000</a:t>
            </a:r>
            <a:r>
              <a:rPr lang="zh-CN" altLang="en-US" b="1" dirty="0">
                <a:solidFill>
                  <a:srgbClr val="000099"/>
                </a:solidFill>
                <a:latin typeface="Times New Roman" panose="02020603050405020304" pitchFamily="18" charset="0"/>
                <a:ea typeface="楷体_GB2312" pitchFamily="49" charset="-122"/>
              </a:rPr>
              <a:t>倍；</a:t>
            </a:r>
          </a:p>
          <a:p>
            <a:pPr eaLnBrk="1" hangingPunct="1">
              <a:spcBef>
                <a:spcPct val="0"/>
              </a:spcBef>
              <a:buSzPct val="100000"/>
              <a:buFontTx/>
              <a:buNone/>
            </a:pPr>
            <a:endParaRPr lang="zh-CN" altLang="en-US" b="1" dirty="0">
              <a:solidFill>
                <a:srgbClr val="000099"/>
              </a:solidFill>
              <a:latin typeface="Times New Roman" panose="02020603050405020304" pitchFamily="18" charset="0"/>
              <a:ea typeface="楷体_GB2312" pitchFamily="49" charset="-122"/>
            </a:endParaRPr>
          </a:p>
          <a:p>
            <a:pPr eaLnBrk="1" hangingPunct="1">
              <a:spcBef>
                <a:spcPct val="0"/>
              </a:spcBef>
              <a:buSzPct val="100000"/>
              <a:buFontTx/>
              <a:buNone/>
            </a:pPr>
            <a:r>
              <a:rPr lang="zh-CN" altLang="en-US" b="1" dirty="0">
                <a:solidFill>
                  <a:srgbClr val="000099"/>
                </a:solidFill>
                <a:latin typeface="Times New Roman" panose="02020603050405020304" pitchFamily="18" charset="0"/>
                <a:ea typeface="楷体_GB2312" pitchFamily="49" charset="-122"/>
              </a:rPr>
              <a:t>节省能量，安全可靠</a:t>
            </a:r>
            <a:r>
              <a:rPr lang="en-US" altLang="zh-CN" b="1" dirty="0">
                <a:solidFill>
                  <a:srgbClr val="000099"/>
                </a:solidFill>
                <a:latin typeface="Times New Roman" panose="02020603050405020304" pitchFamily="18" charset="0"/>
                <a:ea typeface="楷体_GB2312" pitchFamily="49" charset="-122"/>
              </a:rPr>
              <a:t>——</a:t>
            </a:r>
            <a:r>
              <a:rPr lang="zh-CN" altLang="en-US" b="1" dirty="0">
                <a:solidFill>
                  <a:srgbClr val="000099"/>
                </a:solidFill>
                <a:latin typeface="Times New Roman" panose="02020603050405020304" pitchFamily="18" charset="0"/>
                <a:ea typeface="楷体_GB2312" pitchFamily="49" charset="-122"/>
              </a:rPr>
              <a:t>用贮氢合金贮氢，无需高压及贮存液氢的极低温设备和绝热措施。</a:t>
            </a:r>
          </a:p>
        </p:txBody>
      </p:sp>
      <p:sp>
        <p:nvSpPr>
          <p:cNvPr id="2286" name="Rectangle 6"/>
          <p:cNvSpPr>
            <a:spLocks noChangeArrowheads="1"/>
          </p:cNvSpPr>
          <p:nvPr/>
        </p:nvSpPr>
        <p:spPr bwMode="auto">
          <a:xfrm>
            <a:off x="152400" y="1752600"/>
            <a:ext cx="8839200" cy="4114800"/>
          </a:xfrm>
          <a:prstGeom prst="rect">
            <a:avLst/>
          </a:prstGeom>
          <a:noFill/>
          <a:ln w="76200" cap="flat" cmpd="tri" algn="ctr">
            <a:solidFill>
              <a:srgbClr val="FF99C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0" name="Rectangle 19"/>
          <p:cNvSpPr>
            <a:spLocks noGrp="1" noChangeArrowheads="1"/>
          </p:cNvSpPr>
          <p:nvPr>
            <p:ph type="title" idx="4294967295"/>
          </p:nvPr>
        </p:nvSpPr>
        <p:spPr>
          <a:xfrm>
            <a:off x="4284663" y="3429000"/>
            <a:ext cx="1077912" cy="298450"/>
          </a:xfrm>
          <a:ln/>
        </p:spPr>
        <p:txBody>
          <a:bodyPr/>
          <a:lstStyle/>
          <a:p>
            <a:pPr eaLnBrk="1" hangingPunct="1"/>
            <a:r>
              <a:rPr lang="en-US" altLang="zh-CN" sz="400">
                <a:solidFill>
                  <a:schemeClr val="bg1"/>
                </a:solidFill>
              </a:rPr>
              <a:t>Example</a:t>
            </a:r>
          </a:p>
        </p:txBody>
      </p:sp>
      <p:pic>
        <p:nvPicPr>
          <p:cNvPr id="2291" name="Picture 4" descr="http://chem.njxzc.edu.cn/dmhx/UploadFiles/2006102891458797.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058" y="1039813"/>
            <a:ext cx="4578821" cy="371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2" name="矩形 11"/>
          <p:cNvSpPr>
            <a:spLocks noChangeArrowheads="1"/>
          </p:cNvSpPr>
          <p:nvPr/>
        </p:nvSpPr>
        <p:spPr bwMode="auto">
          <a:xfrm>
            <a:off x="1500188" y="4786313"/>
            <a:ext cx="5770562" cy="584200"/>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a:solidFill>
                  <a:srgbClr val="FF0000"/>
                </a:solidFill>
                <a:latin typeface="Tahoma" panose="020B0604030504040204" pitchFamily="34" charset="0"/>
              </a:rPr>
              <a:t>贮氢合金制作的贮氢装置</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 name="Rectangle 10"/>
          <p:cNvSpPr>
            <a:spLocks noGrp="1" noChangeArrowheads="1"/>
          </p:cNvSpPr>
          <p:nvPr>
            <p:ph type="title" idx="4294967295"/>
          </p:nvPr>
        </p:nvSpPr>
        <p:spPr>
          <a:xfrm>
            <a:off x="4284663" y="2924175"/>
            <a:ext cx="717550" cy="227013"/>
          </a:xfrm>
          <a:ln/>
        </p:spPr>
        <p:txBody>
          <a:bodyPr/>
          <a:lstStyle/>
          <a:p>
            <a:pPr eaLnBrk="1" hangingPunct="1"/>
            <a:r>
              <a:rPr lang="en-US" altLang="zh-CN" sz="400">
                <a:solidFill>
                  <a:schemeClr val="bg1"/>
                </a:solidFill>
              </a:rPr>
              <a:t>Example</a:t>
            </a:r>
          </a:p>
        </p:txBody>
      </p:sp>
      <p:pic>
        <p:nvPicPr>
          <p:cNvPr id="2296" name="Picture 4" descr="031202sag1"/>
          <p:cNvPicPr preferRelativeResize="0">
            <a:picLocks noChangeArrowheads="1"/>
          </p:cNvPicPr>
          <p:nvPr/>
        </p:nvPicPr>
        <p:blipFill>
          <a:blip r:embed="rId3">
            <a:lum contrast="66000"/>
            <a:extLst>
              <a:ext uri="{28A0092B-C50C-407E-A947-70E740481C1C}">
                <a14:useLocalDpi xmlns:a14="http://schemas.microsoft.com/office/drawing/2010/main" val="0"/>
              </a:ext>
            </a:extLst>
          </a:blip>
          <a:srcRect/>
          <a:stretch>
            <a:fillRect/>
          </a:stretch>
        </p:blipFill>
        <p:spPr bwMode="auto">
          <a:xfrm>
            <a:off x="900113" y="1052513"/>
            <a:ext cx="7272337" cy="296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7" name="Rectangle 9"/>
          <p:cNvSpPr>
            <a:spLocks noChangeArrowheads="1"/>
          </p:cNvSpPr>
          <p:nvPr/>
        </p:nvSpPr>
        <p:spPr bwMode="auto">
          <a:xfrm>
            <a:off x="1258888" y="4495800"/>
            <a:ext cx="64166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SzPct val="100000"/>
              <a:buFontTx/>
              <a:buNone/>
            </a:pPr>
            <a:r>
              <a:rPr lang="zh-CN" altLang="en-US" b="1">
                <a:solidFill>
                  <a:srgbClr val="006600"/>
                </a:solidFill>
                <a:latin typeface="楷体_GB2312" pitchFamily="49" charset="-122"/>
                <a:ea typeface="楷体_GB2312" pitchFamily="49" charset="-122"/>
              </a:rPr>
              <a:t>在高压容器中装入贮氢合金的</a:t>
            </a:r>
            <a:br>
              <a:rPr lang="zh-CN" altLang="en-US" b="1">
                <a:solidFill>
                  <a:srgbClr val="006600"/>
                </a:solidFill>
                <a:latin typeface="楷体_GB2312" pitchFamily="49" charset="-122"/>
                <a:ea typeface="楷体_GB2312" pitchFamily="49" charset="-122"/>
              </a:rPr>
            </a:br>
            <a:r>
              <a:rPr lang="zh-CN" altLang="en-US" b="1">
                <a:solidFill>
                  <a:srgbClr val="006600"/>
                </a:solidFill>
                <a:latin typeface="Times New Roman" panose="02020603050405020304" pitchFamily="18" charset="0"/>
                <a:ea typeface="楷体_GB2312" pitchFamily="49" charset="-122"/>
              </a:rPr>
              <a:t>“</a:t>
            </a:r>
            <a:r>
              <a:rPr lang="zh-CN" altLang="en-US" b="1">
                <a:solidFill>
                  <a:srgbClr val="006600"/>
                </a:solidFill>
                <a:latin typeface="楷体_GB2312" pitchFamily="49" charset="-122"/>
                <a:ea typeface="楷体_GB2312" pitchFamily="49" charset="-122"/>
              </a:rPr>
              <a:t>混合贮氢容器</a:t>
            </a:r>
            <a:r>
              <a:rPr lang="zh-CN" altLang="en-US" b="1">
                <a:solidFill>
                  <a:srgbClr val="006600"/>
                </a:solidFill>
                <a:latin typeface="Times New Roman" panose="02020603050405020304" pitchFamily="18" charset="0"/>
                <a:ea typeface="楷体_GB2312" pitchFamily="49"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0" name="Picture 2" descr="8"/>
          <p:cNvPicPr preferRelativeResize="0">
            <a:picLocks noChangeArrowheads="1"/>
          </p:cNvPicPr>
          <p:nvPr/>
        </p:nvPicPr>
        <p:blipFill>
          <a:blip r:embed="rId2">
            <a:extLst>
              <a:ext uri="{28A0092B-C50C-407E-A947-70E740481C1C}">
                <a14:useLocalDpi xmlns:a14="http://schemas.microsoft.com/office/drawing/2010/main" val="0"/>
              </a:ext>
            </a:extLst>
          </a:blip>
          <a:srcRect b="6938"/>
          <a:stretch>
            <a:fillRect/>
          </a:stretch>
        </p:blipFill>
        <p:spPr bwMode="auto">
          <a:xfrm>
            <a:off x="0" y="0"/>
            <a:ext cx="5500688" cy="6857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1" name="TextBox 5"/>
          <p:cNvSpPr>
            <a:spLocks noChangeArrowheads="1"/>
          </p:cNvSpPr>
          <p:nvPr/>
        </p:nvSpPr>
        <p:spPr bwMode="auto">
          <a:xfrm>
            <a:off x="5500688" y="5643563"/>
            <a:ext cx="2646362" cy="584200"/>
          </a:xfrm>
          <a:prstGeom prst="rect">
            <a:avLst/>
          </a:prstGeom>
          <a:solidFill>
            <a:srgbClr val="FFFFFF"/>
          </a:solidFill>
          <a:ln w="25400" cap="flat" algn="ctr">
            <a:solidFill>
              <a:srgbClr val="464660"/>
            </a:solidFill>
            <a:prstDash val="solid"/>
            <a:round/>
            <a:headEnd type="none" w="med" len="med"/>
            <a:tailEnd type="none" w="med" len="med"/>
          </a:ln>
        </p:spPr>
        <p:txBody>
          <a:bodyPr wrap="none"/>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dirty="0">
                <a:solidFill>
                  <a:srgbClr val="FF0000"/>
                </a:solidFill>
                <a:latin typeface="Tahoma" panose="020B0604030504040204" pitchFamily="34" charset="0"/>
              </a:rPr>
              <a:t>镍氢电池结构</a:t>
            </a:r>
          </a:p>
        </p:txBody>
      </p:sp>
      <p:pic>
        <p:nvPicPr>
          <p:cNvPr id="2302" name="Picture 4" descr="http://chem.njxzc.edu.cn/dmhx/UploadFiles/200610289150784.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714500"/>
            <a:ext cx="3495675" cy="20025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 name="Rectangle 5"/>
          <p:cNvSpPr>
            <a:spLocks noGrp="1" noChangeArrowheads="1"/>
          </p:cNvSpPr>
          <p:nvPr>
            <p:ph type="title" idx="4294967295"/>
          </p:nvPr>
        </p:nvSpPr>
        <p:spPr>
          <a:xfrm>
            <a:off x="3995738" y="3573463"/>
            <a:ext cx="933450" cy="227012"/>
          </a:xfrm>
          <a:ln/>
        </p:spPr>
        <p:txBody>
          <a:bodyPr/>
          <a:lstStyle/>
          <a:p>
            <a:pPr eaLnBrk="1" hangingPunct="1"/>
            <a:r>
              <a:rPr lang="en-US" altLang="zh-CN" sz="400">
                <a:solidFill>
                  <a:schemeClr val="bg1"/>
                </a:solidFill>
              </a:rPr>
              <a:t>Advantages</a:t>
            </a:r>
          </a:p>
        </p:txBody>
      </p:sp>
      <p:sp>
        <p:nvSpPr>
          <p:cNvPr id="2306" name="Rectangle 2"/>
          <p:cNvSpPr>
            <a:spLocks noChangeArrowheads="1"/>
          </p:cNvSpPr>
          <p:nvPr/>
        </p:nvSpPr>
        <p:spPr bwMode="auto">
          <a:xfrm>
            <a:off x="652463" y="1371600"/>
            <a:ext cx="8134350" cy="375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lnSpc>
                <a:spcPct val="150000"/>
              </a:lnSpc>
            </a:pPr>
            <a:r>
              <a:rPr lang="en-US" altLang="zh-CN" sz="2800" b="1" dirty="0">
                <a:solidFill>
                  <a:srgbClr val="006600"/>
                </a:solidFill>
                <a:latin typeface="宋体" panose="02010600030101010101" pitchFamily="2" charset="-122"/>
              </a:rPr>
              <a:t>(1)</a:t>
            </a:r>
            <a:r>
              <a:rPr lang="zh-CN" altLang="en-US" sz="2800" b="1" dirty="0">
                <a:solidFill>
                  <a:srgbClr val="006600"/>
                </a:solidFill>
                <a:latin typeface="宋体" panose="02010600030101010101" pitchFamily="2" charset="-122"/>
              </a:rPr>
              <a:t>比能量为</a:t>
            </a:r>
            <a:r>
              <a:rPr lang="en-US" altLang="zh-CN" sz="2800" b="1" dirty="0">
                <a:solidFill>
                  <a:srgbClr val="006600"/>
                </a:solidFill>
                <a:latin typeface="宋体" panose="02010600030101010101" pitchFamily="2" charset="-122"/>
              </a:rPr>
              <a:t>Ni</a:t>
            </a:r>
            <a:r>
              <a:rPr lang="en-US" altLang="zh-CN" sz="2800" b="1" dirty="0">
                <a:solidFill>
                  <a:srgbClr val="006600"/>
                </a:solidFill>
                <a:latin typeface="Arial" panose="020B0604020202020204" pitchFamily="34" charset="0"/>
              </a:rPr>
              <a:t>—</a:t>
            </a:r>
            <a:r>
              <a:rPr lang="en-US" altLang="zh-CN" sz="2800" b="1" dirty="0">
                <a:solidFill>
                  <a:srgbClr val="006600"/>
                </a:solidFill>
                <a:latin typeface="宋体" panose="02010600030101010101" pitchFamily="2" charset="-122"/>
              </a:rPr>
              <a:t>Cd</a:t>
            </a:r>
            <a:r>
              <a:rPr lang="zh-CN" altLang="en-US" sz="2800" b="1" dirty="0">
                <a:solidFill>
                  <a:srgbClr val="006600"/>
                </a:solidFill>
                <a:latin typeface="宋体" panose="02010600030101010101" pitchFamily="2" charset="-122"/>
              </a:rPr>
              <a:t>电他的</a:t>
            </a:r>
            <a:r>
              <a:rPr lang="en-US" altLang="zh-CN" sz="2800" b="1" dirty="0">
                <a:solidFill>
                  <a:srgbClr val="006600"/>
                </a:solidFill>
                <a:latin typeface="宋体" panose="02010600030101010101" pitchFamily="2" charset="-122"/>
              </a:rPr>
              <a:t>1.5-2</a:t>
            </a:r>
            <a:r>
              <a:rPr lang="zh-CN" altLang="en-US" sz="2800" b="1" dirty="0">
                <a:solidFill>
                  <a:srgbClr val="006600"/>
                </a:solidFill>
                <a:latin typeface="宋体" panose="02010600030101010101" pitchFamily="2" charset="-122"/>
              </a:rPr>
              <a:t>倍；</a:t>
            </a:r>
          </a:p>
          <a:p>
            <a:pPr eaLnBrk="1" hangingPunct="1">
              <a:lnSpc>
                <a:spcPct val="150000"/>
              </a:lnSpc>
            </a:pPr>
            <a:r>
              <a:rPr lang="en-US" altLang="zh-CN" sz="2800" b="1" dirty="0">
                <a:solidFill>
                  <a:srgbClr val="006600"/>
                </a:solidFill>
                <a:latin typeface="宋体" panose="02010600030101010101" pitchFamily="2" charset="-122"/>
              </a:rPr>
              <a:t>(2)</a:t>
            </a:r>
            <a:r>
              <a:rPr lang="zh-CN" altLang="en-US" sz="2800" b="1" dirty="0">
                <a:solidFill>
                  <a:srgbClr val="006600"/>
                </a:solidFill>
                <a:latin typeface="宋体" panose="02010600030101010101" pitchFamily="2" charset="-122"/>
              </a:rPr>
              <a:t>无重金属</a:t>
            </a:r>
            <a:r>
              <a:rPr lang="en-US" altLang="zh-CN" sz="2800" b="1" dirty="0">
                <a:solidFill>
                  <a:srgbClr val="006600"/>
                </a:solidFill>
                <a:latin typeface="宋体" panose="02010600030101010101" pitchFamily="2" charset="-122"/>
              </a:rPr>
              <a:t>Cd</a:t>
            </a:r>
            <a:r>
              <a:rPr lang="zh-CN" altLang="en-US" sz="2800" b="1" dirty="0">
                <a:solidFill>
                  <a:srgbClr val="006600"/>
                </a:solidFill>
                <a:latin typeface="宋体" panose="02010600030101010101" pitchFamily="2" charset="-122"/>
              </a:rPr>
              <a:t>对人体的危害；</a:t>
            </a:r>
          </a:p>
          <a:p>
            <a:pPr eaLnBrk="1" hangingPunct="1">
              <a:lnSpc>
                <a:spcPct val="150000"/>
              </a:lnSpc>
            </a:pPr>
            <a:r>
              <a:rPr lang="en-US" altLang="zh-CN" sz="2800" b="1" dirty="0">
                <a:solidFill>
                  <a:srgbClr val="006600"/>
                </a:solidFill>
                <a:latin typeface="宋体" panose="02010600030101010101" pitchFamily="2" charset="-122"/>
              </a:rPr>
              <a:t>(3)</a:t>
            </a:r>
            <a:r>
              <a:rPr lang="zh-CN" altLang="en-US" sz="2800" b="1" dirty="0">
                <a:solidFill>
                  <a:srgbClr val="006600"/>
                </a:solidFill>
                <a:latin typeface="宋体" panose="02010600030101010101" pitchFamily="2" charset="-122"/>
              </a:rPr>
              <a:t>良好的耐过充、放电性能；</a:t>
            </a:r>
          </a:p>
          <a:p>
            <a:pPr eaLnBrk="1" hangingPunct="1">
              <a:lnSpc>
                <a:spcPct val="150000"/>
              </a:lnSpc>
            </a:pPr>
            <a:r>
              <a:rPr lang="en-US" altLang="zh-CN" sz="2800" b="1" dirty="0">
                <a:solidFill>
                  <a:srgbClr val="006600"/>
                </a:solidFill>
                <a:latin typeface="宋体" panose="02010600030101010101" pitchFamily="2" charset="-122"/>
              </a:rPr>
              <a:t>(4)</a:t>
            </a:r>
            <a:r>
              <a:rPr lang="zh-CN" altLang="en-US" sz="2800" b="1" dirty="0">
                <a:solidFill>
                  <a:srgbClr val="006600"/>
                </a:solidFill>
                <a:latin typeface="宋体" panose="02010600030101010101" pitchFamily="2" charset="-122"/>
              </a:rPr>
              <a:t>无记忆效应；</a:t>
            </a:r>
          </a:p>
          <a:p>
            <a:pPr eaLnBrk="1" hangingPunct="1">
              <a:lnSpc>
                <a:spcPct val="150000"/>
              </a:lnSpc>
            </a:pPr>
            <a:r>
              <a:rPr lang="en-US" altLang="zh-CN" sz="2800" b="1" dirty="0">
                <a:solidFill>
                  <a:srgbClr val="006600"/>
                </a:solidFill>
                <a:latin typeface="宋体" panose="02010600030101010101" pitchFamily="2" charset="-122"/>
              </a:rPr>
              <a:t>(5)</a:t>
            </a:r>
            <a:r>
              <a:rPr lang="zh-CN" altLang="en-US" sz="2800" b="1" dirty="0">
                <a:solidFill>
                  <a:srgbClr val="006600"/>
                </a:solidFill>
                <a:latin typeface="宋体" panose="02010600030101010101" pitchFamily="2" charset="-122"/>
              </a:rPr>
              <a:t>主要特性与</a:t>
            </a:r>
            <a:r>
              <a:rPr lang="en-US" altLang="zh-CN" sz="2800" b="1" dirty="0">
                <a:solidFill>
                  <a:srgbClr val="006600"/>
                </a:solidFill>
                <a:latin typeface="宋体" panose="02010600030101010101" pitchFamily="2" charset="-122"/>
              </a:rPr>
              <a:t>Ni</a:t>
            </a:r>
            <a:r>
              <a:rPr lang="zh-CN" altLang="en-US" sz="2800" b="1" dirty="0">
                <a:solidFill>
                  <a:srgbClr val="006600"/>
                </a:solidFill>
                <a:latin typeface="宋体" panose="02010600030101010101" pitchFamily="2" charset="-122"/>
              </a:rPr>
              <a:t>／</a:t>
            </a:r>
            <a:r>
              <a:rPr lang="en-US" altLang="zh-CN" sz="2800" b="1" dirty="0">
                <a:solidFill>
                  <a:srgbClr val="006600"/>
                </a:solidFill>
                <a:latin typeface="宋体" panose="02010600030101010101" pitchFamily="2" charset="-122"/>
              </a:rPr>
              <a:t>Cd</a:t>
            </a:r>
            <a:r>
              <a:rPr lang="zh-CN" altLang="en-US" sz="2800" b="1" dirty="0">
                <a:solidFill>
                  <a:srgbClr val="006600"/>
                </a:solidFill>
                <a:latin typeface="宋体" panose="02010600030101010101" pitchFamily="2" charset="-122"/>
              </a:rPr>
              <a:t>电他相近，可以互换使用。</a:t>
            </a:r>
            <a:r>
              <a:rPr lang="zh-CN" altLang="en-US" sz="2800" dirty="0">
                <a:solidFill>
                  <a:srgbClr val="006600"/>
                </a:solidFill>
                <a:latin typeface="宋体" panose="02010600030101010101" pitchFamily="2" charset="-122"/>
              </a:rPr>
              <a:t> </a:t>
            </a:r>
          </a:p>
        </p:txBody>
      </p:sp>
      <p:sp>
        <p:nvSpPr>
          <p:cNvPr id="2307" name="Rectangle 3"/>
          <p:cNvSpPr>
            <a:spLocks noChangeArrowheads="1"/>
          </p:cNvSpPr>
          <p:nvPr/>
        </p:nvSpPr>
        <p:spPr bwMode="auto">
          <a:xfrm>
            <a:off x="533400" y="304800"/>
            <a:ext cx="25987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sz="3600" b="1">
                <a:solidFill>
                  <a:srgbClr val="0000FF"/>
                </a:solidFill>
                <a:latin typeface="Times New Roman" panose="02020603050405020304" pitchFamily="18" charset="0"/>
                <a:ea typeface="楷体_GB2312" pitchFamily="49" charset="-122"/>
              </a:rPr>
              <a:t>优点</a:t>
            </a:r>
          </a:p>
        </p:txBody>
      </p:sp>
      <p:sp>
        <p:nvSpPr>
          <p:cNvPr id="2308" name="Rectangle 4"/>
          <p:cNvSpPr>
            <a:spLocks noChangeArrowheads="1"/>
          </p:cNvSpPr>
          <p:nvPr/>
        </p:nvSpPr>
        <p:spPr bwMode="auto">
          <a:xfrm>
            <a:off x="357188" y="1143000"/>
            <a:ext cx="8567737" cy="3929063"/>
          </a:xfrm>
          <a:prstGeom prst="rect">
            <a:avLst/>
          </a:prstGeom>
          <a:noFill/>
          <a:ln w="76200" cap="flat" cmpd="tri" algn="ctr">
            <a:solidFill>
              <a:srgbClr val="FF99C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 name="标题 1"/>
          <p:cNvSpPr>
            <a:spLocks noGrp="1" noChangeArrowheads="1"/>
          </p:cNvSpPr>
          <p:nvPr>
            <p:ph type="title" idx="4294967295"/>
          </p:nvPr>
        </p:nvSpPr>
        <p:spPr>
          <a:ln/>
        </p:spPr>
        <p:txBody>
          <a:bodyPr/>
          <a:lstStyle/>
          <a:p>
            <a:pPr eaLnBrk="1" hangingPunct="1"/>
            <a:r>
              <a:rPr lang="en-US" altLang="zh-CN"/>
              <a:t> </a:t>
            </a:r>
            <a:endParaRPr lang="zh-CN" altLang="en-US"/>
          </a:p>
        </p:txBody>
      </p:sp>
      <p:sp>
        <p:nvSpPr>
          <p:cNvPr id="2312" name="内容占位符 9"/>
          <p:cNvSpPr>
            <a:spLocks noGrp="1" noChangeArrowheads="1"/>
          </p:cNvSpPr>
          <p:nvPr>
            <p:ph idx="4294967295"/>
          </p:nvPr>
        </p:nvSpPr>
        <p:spPr>
          <a:xfrm>
            <a:off x="714375" y="1214438"/>
            <a:ext cx="3857625" cy="4114800"/>
          </a:xfrm>
          <a:ln/>
        </p:spPr>
        <p:txBody>
          <a:bodyPr/>
          <a:lstStyle/>
          <a:p>
            <a:pPr eaLnBrk="1" hangingPunct="1"/>
            <a:r>
              <a:rPr lang="zh-CN" altLang="en-US" dirty="0">
                <a:solidFill>
                  <a:srgbClr val="FF0000"/>
                </a:solidFill>
              </a:rPr>
              <a:t>利用储氢合金的放热</a:t>
            </a:r>
            <a:r>
              <a:rPr lang="en-US" altLang="zh-CN" dirty="0">
                <a:solidFill>
                  <a:srgbClr val="FF0000"/>
                </a:solidFill>
                <a:latin typeface="Arial" panose="020B0604020202020204" pitchFamily="34" charset="0"/>
              </a:rPr>
              <a:t>——</a:t>
            </a:r>
            <a:r>
              <a:rPr lang="zh-CN" altLang="en-US" dirty="0">
                <a:solidFill>
                  <a:srgbClr val="FF0000"/>
                </a:solidFill>
              </a:rPr>
              <a:t>吸热循环，可进行热的储存和传输，制造制冷或采暖设备</a:t>
            </a:r>
          </a:p>
        </p:txBody>
      </p:sp>
      <p:pic>
        <p:nvPicPr>
          <p:cNvPr id="2313" name="Picture 2" descr="http://chem.njxzc.edu.cn/dmhx/UploadFiles/2006102891459112.pn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9" y="857250"/>
            <a:ext cx="2586112" cy="437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 name="矩形 7"/>
          <p:cNvSpPr>
            <a:spLocks noChangeArrowheads="1"/>
          </p:cNvSpPr>
          <p:nvPr/>
        </p:nvSpPr>
        <p:spPr bwMode="auto">
          <a:xfrm>
            <a:off x="2306638" y="5330478"/>
            <a:ext cx="5643563" cy="523875"/>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ctr" eaLnBrk="1" hangingPunct="1"/>
            <a:r>
              <a:rPr lang="zh-CN" altLang="en-US" sz="2800" b="1" dirty="0">
                <a:latin typeface="Tahoma" panose="020B0604030504040204" pitchFamily="34" charset="0"/>
              </a:rPr>
              <a:t>利用储氢合金制造的制冷机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7" name="Rectangle 2"/>
          <p:cNvSpPr>
            <a:spLocks noGrp="1" noChangeArrowheads="1"/>
          </p:cNvSpPr>
          <p:nvPr>
            <p:ph type="title" idx="4294967295"/>
          </p:nvPr>
        </p:nvSpPr>
        <p:spPr>
          <a:xfrm>
            <a:off x="685800" y="198438"/>
            <a:ext cx="7772400" cy="1143000"/>
          </a:xfrm>
          <a:ln/>
        </p:spPr>
        <p:txBody>
          <a:bodyPr/>
          <a:lstStyle/>
          <a:p>
            <a:pPr eaLnBrk="1" hangingPunct="1"/>
            <a:r>
              <a:rPr lang="zh-CN" altLang="en-US" sz="4000" b="1">
                <a:solidFill>
                  <a:srgbClr val="000000"/>
                </a:solidFill>
              </a:rPr>
              <a:t>第三节 非晶态合金</a:t>
            </a:r>
            <a:r>
              <a:rPr lang="zh-CN" altLang="en-US"/>
              <a:t> </a:t>
            </a:r>
          </a:p>
        </p:txBody>
      </p:sp>
      <p:sp>
        <p:nvSpPr>
          <p:cNvPr id="2318" name="Rectangle 3"/>
          <p:cNvSpPr>
            <a:spLocks noGrp="1" noChangeArrowheads="1"/>
          </p:cNvSpPr>
          <p:nvPr>
            <p:ph type="body" idx="4294967295"/>
          </p:nvPr>
        </p:nvSpPr>
        <p:spPr>
          <a:xfrm>
            <a:off x="144463" y="1268413"/>
            <a:ext cx="8820150" cy="4827587"/>
          </a:xfrm>
          <a:ln/>
        </p:spPr>
        <p:txBody>
          <a:bodyPr/>
          <a:lstStyle/>
          <a:p>
            <a:pPr eaLnBrk="1" hangingPunct="1">
              <a:buFontTx/>
              <a:buNone/>
            </a:pPr>
            <a:r>
              <a:rPr lang="zh-CN" altLang="en-US" sz="2800" b="1">
                <a:solidFill>
                  <a:srgbClr val="F92154"/>
                </a:solidFill>
              </a:rPr>
              <a:t>一、非晶态合金的形成</a:t>
            </a:r>
          </a:p>
          <a:p>
            <a:pPr eaLnBrk="1" hangingPunct="1">
              <a:buClr>
                <a:srgbClr val="F92154"/>
              </a:buClr>
              <a:buFont typeface="Wingdings" panose="05000000000000000000" pitchFamily="2" charset="2"/>
              <a:buChar char="u"/>
            </a:pPr>
            <a:r>
              <a:rPr lang="zh-CN" altLang="en-US" sz="2800" b="1">
                <a:solidFill>
                  <a:srgbClr val="000000"/>
                </a:solidFill>
              </a:rPr>
              <a:t>    如果金属或合金的凝固速度非常快，原子来不及整齐排列便</a:t>
            </a:r>
            <a:r>
              <a:rPr lang="zh-CN" altLang="en-US" sz="2800" b="1">
                <a:solidFill>
                  <a:srgbClr val="F92154"/>
                </a:solidFill>
              </a:rPr>
              <a:t>被冻结住</a:t>
            </a:r>
            <a:r>
              <a:rPr lang="zh-CN" altLang="en-US" sz="2800" b="1">
                <a:solidFill>
                  <a:srgbClr val="000000"/>
                </a:solidFill>
              </a:rPr>
              <a:t>了，最终的原子排列方式类似于液体，是混乱的，这就是</a:t>
            </a:r>
            <a:r>
              <a:rPr lang="zh-CN" altLang="en-US" sz="2800" b="1">
                <a:solidFill>
                  <a:srgbClr val="F92154"/>
                </a:solidFill>
              </a:rPr>
              <a:t>非晶态合金。（金属玻璃）</a:t>
            </a:r>
          </a:p>
          <a:p>
            <a:pPr eaLnBrk="1" hangingPunct="1">
              <a:buClr>
                <a:srgbClr val="F92154"/>
              </a:buClr>
              <a:buFont typeface="Wingdings" panose="05000000000000000000" pitchFamily="2" charset="2"/>
              <a:buChar char="u"/>
            </a:pPr>
            <a:r>
              <a:rPr lang="zh-CN" altLang="en-US" sz="2800" b="1">
                <a:solidFill>
                  <a:srgbClr val="CC0000"/>
                </a:solidFill>
              </a:rPr>
              <a:t>非晶态合金具有两个重要性质：</a:t>
            </a:r>
          </a:p>
          <a:p>
            <a:pPr eaLnBrk="1" hangingPunct="1">
              <a:buFontTx/>
              <a:buNone/>
            </a:pPr>
            <a:r>
              <a:rPr lang="zh-CN" altLang="en-US" sz="2800" b="1">
                <a:solidFill>
                  <a:srgbClr val="FF0000"/>
                </a:solidFill>
              </a:rPr>
              <a:t>    第一，</a:t>
            </a:r>
            <a:r>
              <a:rPr lang="zh-CN" altLang="en-US" sz="2800" b="1">
                <a:solidFill>
                  <a:srgbClr val="000000"/>
                </a:solidFill>
              </a:rPr>
              <a:t>合金的成分一般在冶金学上的所谓</a:t>
            </a:r>
            <a:r>
              <a:rPr lang="zh-CN" altLang="en-US" sz="2800" b="1">
                <a:solidFill>
                  <a:srgbClr val="000000"/>
                </a:solidFill>
                <a:latin typeface="Times New Roman" panose="02020603050405020304" pitchFamily="18" charset="0"/>
              </a:rPr>
              <a:t>“</a:t>
            </a:r>
            <a:r>
              <a:rPr lang="zh-CN" altLang="en-US" sz="2800" b="1">
                <a:solidFill>
                  <a:srgbClr val="000000"/>
                </a:solidFill>
              </a:rPr>
              <a:t>共晶</a:t>
            </a:r>
            <a:r>
              <a:rPr lang="zh-CN" altLang="en-US" sz="2800" b="1">
                <a:solidFill>
                  <a:srgbClr val="000000"/>
                </a:solidFill>
                <a:latin typeface="Times New Roman" panose="02020603050405020304" pitchFamily="18" charset="0"/>
              </a:rPr>
              <a:t>”</a:t>
            </a:r>
            <a:r>
              <a:rPr lang="zh-CN" altLang="en-US" sz="2800" b="1">
                <a:solidFill>
                  <a:srgbClr val="000000"/>
                </a:solidFill>
              </a:rPr>
              <a:t>点附近，他们的熔点远低于纯金属，</a:t>
            </a:r>
          </a:p>
          <a:p>
            <a:pPr eaLnBrk="1" hangingPunct="1">
              <a:buFontTx/>
              <a:buNone/>
            </a:pPr>
            <a:r>
              <a:rPr lang="zh-CN" altLang="en-US" sz="2800" b="1">
                <a:solidFill>
                  <a:srgbClr val="000000"/>
                </a:solidFill>
              </a:rPr>
              <a:t>    </a:t>
            </a:r>
            <a:r>
              <a:rPr lang="zh-CN" altLang="en-US" sz="2800" b="1">
                <a:solidFill>
                  <a:srgbClr val="FF0000"/>
                </a:solidFill>
              </a:rPr>
              <a:t>第二，</a:t>
            </a:r>
            <a:r>
              <a:rPr lang="zh-CN" altLang="en-US" sz="2800" b="1">
                <a:solidFill>
                  <a:srgbClr val="000000"/>
                </a:solidFill>
              </a:rPr>
              <a:t>由于原子的种类多了，合金在液体时他们的原子更加难以移动，在冷却时更加难以整齐排列，也就是说更加容易被</a:t>
            </a:r>
            <a:r>
              <a:rPr lang="zh-CN" altLang="en-US" sz="2800" b="1">
                <a:solidFill>
                  <a:srgbClr val="000000"/>
                </a:solidFill>
                <a:latin typeface="Times New Roman" panose="02020603050405020304" pitchFamily="18" charset="0"/>
              </a:rPr>
              <a:t>“</a:t>
            </a:r>
            <a:r>
              <a:rPr lang="zh-CN" altLang="en-US" sz="2800" b="1">
                <a:solidFill>
                  <a:srgbClr val="000000"/>
                </a:solidFill>
              </a:rPr>
              <a:t>冻结</a:t>
            </a:r>
            <a:r>
              <a:rPr lang="zh-CN" altLang="en-US" sz="2800" b="1">
                <a:solidFill>
                  <a:srgbClr val="000000"/>
                </a:solidFill>
                <a:latin typeface="Times New Roman" panose="02020603050405020304" pitchFamily="18" charset="0"/>
              </a:rPr>
              <a:t>”</a:t>
            </a:r>
            <a:r>
              <a:rPr lang="zh-CN" altLang="en-US" sz="2800" b="1">
                <a:solidFill>
                  <a:srgbClr val="000000"/>
                </a:solidFill>
              </a:rPr>
              <a:t>成非晶了。</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 name="灯片编号占位符 3"/>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64953260-7308-4222-A5CC-DD102999DE5F}" type="slidenum">
              <a:rPr kumimoji="0" lang="en-US" altLang="zh-CN" sz="1400">
                <a:latin typeface="Times New Roman" panose="02020603050405020304" pitchFamily="18" charset="0"/>
              </a:rPr>
              <a:pPr eaLnBrk="1" hangingPunct="1">
                <a:spcBef>
                  <a:spcPct val="0"/>
                </a:spcBef>
                <a:buSzPct val="100000"/>
                <a:buFontTx/>
                <a:buNone/>
              </a:pPr>
              <a:t>39</a:t>
            </a:fld>
            <a:endParaRPr kumimoji="0" lang="en-US" altLang="zh-CN" sz="1400">
              <a:latin typeface="Times New Roman" panose="02020603050405020304" pitchFamily="18" charset="0"/>
            </a:endParaRPr>
          </a:p>
        </p:txBody>
      </p:sp>
      <p:sp>
        <p:nvSpPr>
          <p:cNvPr id="2329" name="Rectangle 11"/>
          <p:cNvSpPr>
            <a:spLocks noGrp="1" noChangeArrowheads="1"/>
          </p:cNvSpPr>
          <p:nvPr>
            <p:ph type="title" idx="4294967295"/>
          </p:nvPr>
        </p:nvSpPr>
        <p:spPr>
          <a:xfrm>
            <a:off x="3492500" y="3429000"/>
            <a:ext cx="1870075" cy="298450"/>
          </a:xfrm>
          <a:ln/>
        </p:spPr>
        <p:txBody>
          <a:bodyPr/>
          <a:lstStyle/>
          <a:p>
            <a:pPr eaLnBrk="1" hangingPunct="1"/>
            <a:r>
              <a:rPr lang="en-US" altLang="zh-CN" sz="400">
                <a:solidFill>
                  <a:schemeClr val="bg1"/>
                </a:solidFill>
              </a:rPr>
              <a:t>Performance &amp; use</a:t>
            </a:r>
          </a:p>
        </p:txBody>
      </p:sp>
      <p:sp>
        <p:nvSpPr>
          <p:cNvPr id="2330" name="Rectangle 4"/>
          <p:cNvSpPr>
            <a:spLocks noChangeArrowheads="1"/>
          </p:cNvSpPr>
          <p:nvPr/>
        </p:nvSpPr>
        <p:spPr bwMode="auto">
          <a:xfrm>
            <a:off x="381000" y="642938"/>
            <a:ext cx="5405438" cy="95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just" eaLnBrk="1" hangingPunct="1"/>
            <a:r>
              <a:rPr lang="zh-CN" altLang="en-US" sz="2800">
                <a:solidFill>
                  <a:srgbClr val="FF0000"/>
                </a:solidFill>
                <a:latin typeface="宋体" panose="02010600030101010101" pitchFamily="2" charset="-122"/>
              </a:rPr>
              <a:t>非晶态金属材料的性能与用途</a:t>
            </a:r>
          </a:p>
          <a:p>
            <a:pPr algn="just"/>
            <a:r>
              <a:rPr lang="zh-CN" altLang="en-US" sz="2800" b="1">
                <a:solidFill>
                  <a:srgbClr val="FF0000"/>
                </a:solidFill>
                <a:latin typeface="Comic Sans MS" panose="030F0902030302020204" pitchFamily="66" charset="0"/>
                <a:ea typeface="楷体_GB2312" pitchFamily="49" charset="-122"/>
              </a:rPr>
              <a:t> （</a:t>
            </a:r>
            <a:r>
              <a:rPr lang="en-US" altLang="zh-CN" sz="2800" b="1">
                <a:solidFill>
                  <a:srgbClr val="FF0000"/>
                </a:solidFill>
                <a:latin typeface="Comic Sans MS" panose="030F0902030302020204" pitchFamily="66" charset="0"/>
                <a:ea typeface="楷体_GB2312" pitchFamily="49" charset="-122"/>
              </a:rPr>
              <a:t>1</a:t>
            </a:r>
            <a:r>
              <a:rPr lang="zh-CN" altLang="en-US" sz="2800" b="1">
                <a:solidFill>
                  <a:srgbClr val="FF0000"/>
                </a:solidFill>
                <a:latin typeface="Comic Sans MS" panose="030F0902030302020204" pitchFamily="66" charset="0"/>
                <a:ea typeface="楷体_GB2312" pitchFamily="49" charset="-122"/>
              </a:rPr>
              <a:t>）高强度高韧性的力学性能</a:t>
            </a:r>
          </a:p>
        </p:txBody>
      </p:sp>
      <p:sp>
        <p:nvSpPr>
          <p:cNvPr id="2331" name="Rectangle 9"/>
          <p:cNvSpPr>
            <a:spLocks noChangeArrowheads="1"/>
          </p:cNvSpPr>
          <p:nvPr/>
        </p:nvSpPr>
        <p:spPr bwMode="auto">
          <a:xfrm>
            <a:off x="142875" y="1643063"/>
            <a:ext cx="60960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非晶态合金的力学性能</a:t>
            </a:r>
          </a:p>
        </p:txBody>
      </p:sp>
      <p:graphicFrame>
        <p:nvGraphicFramePr>
          <p:cNvPr id="2332" name="表格 11"/>
          <p:cNvGraphicFramePr>
            <a:graphicFrameLocks noGrp="1"/>
          </p:cNvGraphicFramePr>
          <p:nvPr/>
        </p:nvGraphicFramePr>
        <p:xfrm>
          <a:off x="214313" y="2357438"/>
          <a:ext cx="8715375" cy="4240848"/>
        </p:xfrm>
        <a:graphic>
          <a:graphicData uri="http://schemas.openxmlformats.org/drawingml/2006/table">
            <a:tbl>
              <a:tblPr/>
              <a:tblGrid>
                <a:gridCol w="857250"/>
                <a:gridCol w="2000250"/>
                <a:gridCol w="1214437"/>
                <a:gridCol w="1643063"/>
                <a:gridCol w="1538287"/>
                <a:gridCol w="1462088"/>
              </a:tblGrid>
              <a:tr h="884238">
                <a:tc gridSpan="2">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合金</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硬度</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/HV</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抗拉强度</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/MPa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断后伸长率</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弹性模量</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/MPa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rowSpan="5">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非</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晶</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态</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合</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金</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Pd</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83</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Si</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1860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66640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Cu</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57</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Zr</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5292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74480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75</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Si</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8918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53900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7448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3040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121520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050">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Ni</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75</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Si</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100" b="0" i="0" u="none" strike="noStrike" cap="none" normalizeH="0" baseline="-2500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8408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2650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78400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343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晶态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18Ni-9Co-5Mo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endPar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1810～2130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endParaRPr kumimoji="0" lang="zh-CN" altLang="zh-CN" sz="21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标题 1"/>
          <p:cNvSpPr>
            <a:spLocks noGrp="1" noChangeArrowheads="1"/>
          </p:cNvSpPr>
          <p:nvPr>
            <p:ph type="title" idx="4294967295"/>
          </p:nvPr>
        </p:nvSpPr>
        <p:spPr>
          <a:xfrm>
            <a:off x="642938" y="857250"/>
            <a:ext cx="7772400" cy="1143000"/>
          </a:xfrm>
          <a:ln/>
        </p:spPr>
        <p:txBody>
          <a:bodyPr/>
          <a:lstStyle/>
          <a:p>
            <a:pPr algn="l" eaLnBrk="1" hangingPunct="1"/>
            <a:r>
              <a:rPr lang="zh-CN" altLang="en-US" b="1"/>
              <a:t>第一节  形状记忆合金</a:t>
            </a:r>
            <a:r>
              <a:rPr lang="zh-CN" altLang="en-US">
                <a:solidFill>
                  <a:schemeClr val="tx1"/>
                </a:solidFill>
              </a:rPr>
              <a:t>（</a:t>
            </a:r>
            <a:r>
              <a:rPr lang="en-US" altLang="zh-CN">
                <a:solidFill>
                  <a:schemeClr val="tx1"/>
                </a:solidFill>
              </a:rPr>
              <a:t>SMA</a:t>
            </a:r>
            <a:r>
              <a:rPr lang="zh-CN" altLang="en-US">
                <a:solidFill>
                  <a:schemeClr val="tx1"/>
                </a:solidFill>
              </a:rPr>
              <a:t>）</a:t>
            </a:r>
            <a:r>
              <a:rPr lang="en-US" altLang="zh-CN">
                <a:solidFill>
                  <a:schemeClr val="tx1"/>
                </a:solidFill>
              </a:rPr>
              <a:t/>
            </a:r>
            <a:br>
              <a:rPr lang="en-US" altLang="zh-CN">
                <a:solidFill>
                  <a:schemeClr val="tx1"/>
                </a:solidFill>
              </a:rPr>
            </a:br>
            <a:r>
              <a:rPr lang="en-US" altLang="zh-CN">
                <a:solidFill>
                  <a:schemeClr val="tx1"/>
                </a:solidFill>
              </a:rPr>
              <a:t>	Shape Memory Alloy</a:t>
            </a:r>
            <a:endParaRPr lang="zh-CN" altLang="en-US">
              <a:solidFill>
                <a:schemeClr val="tx1"/>
              </a:solidFill>
            </a:endParaRPr>
          </a:p>
        </p:txBody>
      </p:sp>
      <p:sp>
        <p:nvSpPr>
          <p:cNvPr id="2072" name="内容占位符 2"/>
          <p:cNvSpPr>
            <a:spLocks noGrp="1" noChangeArrowheads="1"/>
          </p:cNvSpPr>
          <p:nvPr>
            <p:ph idx="4294967295"/>
          </p:nvPr>
        </p:nvSpPr>
        <p:spPr>
          <a:xfrm>
            <a:off x="642938" y="2500313"/>
            <a:ext cx="7772400" cy="3500437"/>
          </a:xfrm>
          <a:ln/>
        </p:spPr>
        <p:txBody>
          <a:bodyPr/>
          <a:lstStyle/>
          <a:p>
            <a:pPr eaLnBrk="1" hangingPunct="1"/>
            <a:r>
              <a:rPr lang="zh-CN" altLang="en-US" b="1">
                <a:solidFill>
                  <a:srgbClr val="006600"/>
                </a:solidFill>
              </a:rPr>
              <a:t>形状记忆材料是指具有</a:t>
            </a:r>
            <a:r>
              <a:rPr lang="en-US" altLang="zh-CN" b="1">
                <a:solidFill>
                  <a:srgbClr val="006600"/>
                </a:solidFill>
                <a:latin typeface="Arial" panose="020B0604020202020204" pitchFamily="34" charset="0"/>
              </a:rPr>
              <a:t>—</a:t>
            </a:r>
            <a:r>
              <a:rPr lang="zh-CN" altLang="en-US" b="1">
                <a:solidFill>
                  <a:srgbClr val="006600"/>
                </a:solidFill>
              </a:rPr>
              <a:t>定初始形状的材料经形变并固定成另一种形状后，通过热、光、电等物理刺激或化学刺激的处理又可恢复成初始形状的材料；</a:t>
            </a:r>
            <a:endParaRPr lang="en-US" altLang="zh-CN" b="1">
              <a:solidFill>
                <a:srgbClr val="006600"/>
              </a:solidFill>
            </a:endParaRPr>
          </a:p>
          <a:p>
            <a:pPr eaLnBrk="1" hangingPunct="1"/>
            <a:r>
              <a:rPr lang="zh-CN" altLang="en-US" b="1">
                <a:solidFill>
                  <a:srgbClr val="006600"/>
                </a:solidFill>
              </a:rPr>
              <a:t>形状记忆合金是形状记忆材料中的一种。</a:t>
            </a:r>
          </a:p>
        </p:txBody>
      </p:sp>
      <p:sp>
        <p:nvSpPr>
          <p:cNvPr id="2073" name="灯片编号占位符 5"/>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D49AAFE4-7776-4EF2-8163-C13AF9C88E8D}" type="slidenum">
              <a:rPr kumimoji="0" lang="en-US" altLang="zh-CN" sz="1400">
                <a:latin typeface="Times New Roman" panose="02020603050405020304" pitchFamily="18" charset="0"/>
              </a:rPr>
              <a:pPr eaLnBrk="1" hangingPunct="1">
                <a:spcBef>
                  <a:spcPct val="0"/>
                </a:spcBef>
                <a:buSzPct val="100000"/>
                <a:buFontTx/>
                <a:buNone/>
              </a:pPr>
              <a:t>4</a:t>
            </a:fld>
            <a:endParaRPr kumimoji="0" lang="en-US" altLang="zh-CN" sz="1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8" name="标题 4"/>
          <p:cNvSpPr>
            <a:spLocks noGrp="1" noChangeArrowheads="1"/>
          </p:cNvSpPr>
          <p:nvPr>
            <p:ph type="title" idx="4294967295"/>
          </p:nvPr>
        </p:nvSpPr>
        <p:spPr>
          <a:xfrm>
            <a:off x="685800" y="609600"/>
            <a:ext cx="7772400" cy="176213"/>
          </a:xfrm>
          <a:ln/>
        </p:spPr>
        <p:txBody>
          <a:bodyPr/>
          <a:lstStyle/>
          <a:p>
            <a:pPr algn="l" eaLnBrk="1" hangingPunct="1"/>
            <a:r>
              <a:rPr lang="en-US" altLang="zh-CN" sz="4000">
                <a:solidFill>
                  <a:srgbClr val="0000FF"/>
                </a:solidFill>
              </a:rPr>
              <a:t> </a:t>
            </a:r>
            <a:endParaRPr lang="zh-CN" altLang="en-US" sz="4000">
              <a:solidFill>
                <a:srgbClr val="0000FF"/>
              </a:solidFill>
            </a:endParaRPr>
          </a:p>
        </p:txBody>
      </p:sp>
      <p:sp>
        <p:nvSpPr>
          <p:cNvPr id="2389" name="内容占位符 5"/>
          <p:cNvSpPr>
            <a:spLocks noGrp="1" noChangeArrowheads="1"/>
          </p:cNvSpPr>
          <p:nvPr>
            <p:ph idx="4294967295"/>
          </p:nvPr>
        </p:nvSpPr>
        <p:spPr>
          <a:xfrm>
            <a:off x="642938" y="571500"/>
            <a:ext cx="8072437" cy="5715000"/>
          </a:xfrm>
          <a:ln/>
        </p:spPr>
        <p:txBody>
          <a:bodyPr/>
          <a:lstStyle/>
          <a:p>
            <a:pPr eaLnBrk="1" hangingPunct="1">
              <a:buFontTx/>
              <a:buNone/>
            </a:pPr>
            <a:r>
              <a:rPr lang="zh-CN" altLang="en-US" b="1">
                <a:solidFill>
                  <a:srgbClr val="0000FF"/>
                </a:solidFill>
              </a:rPr>
              <a:t>结构性能特点：</a:t>
            </a:r>
          </a:p>
          <a:p>
            <a:pPr eaLnBrk="1" hangingPunct="1"/>
            <a:r>
              <a:rPr lang="zh-CN" altLang="en-US" sz="2800" b="1"/>
              <a:t>结构中不存在位错，没有晶体那样的滑移面，因而不易发生滑移。</a:t>
            </a:r>
            <a:endParaRPr lang="en-US" altLang="zh-CN" sz="2800" b="1"/>
          </a:p>
          <a:p>
            <a:pPr eaLnBrk="1" hangingPunct="1"/>
            <a:r>
              <a:rPr lang="zh-CN" altLang="en-US" sz="2800" b="1"/>
              <a:t>非晶态合金断后伸长率低但并不脆，而且具有很高的韧性，非晶薄带可以反复弯曲</a:t>
            </a:r>
            <a:r>
              <a:rPr lang="en-US" altLang="zh-CN" sz="2800" b="1"/>
              <a:t>180°</a:t>
            </a:r>
            <a:r>
              <a:rPr lang="zh-CN" altLang="en-US" sz="2800" b="1"/>
              <a:t>而不断裂，并可以冷轧，有些合金的冷轧压下率可达</a:t>
            </a:r>
            <a:r>
              <a:rPr lang="en-US" altLang="zh-CN" sz="2800" b="1"/>
              <a:t>50%</a:t>
            </a:r>
            <a:r>
              <a:rPr lang="zh-CN" altLang="en-US" sz="2800" b="1"/>
              <a:t>。</a:t>
            </a:r>
            <a:endParaRPr lang="en-US" altLang="zh-CN" sz="2800" b="1"/>
          </a:p>
          <a:p>
            <a:pPr eaLnBrk="1" hangingPunct="1">
              <a:buFontTx/>
              <a:buNone/>
            </a:pPr>
            <a:r>
              <a:rPr lang="zh-CN" altLang="en-US" b="1">
                <a:solidFill>
                  <a:srgbClr val="0000FF"/>
                </a:solidFill>
              </a:rPr>
              <a:t>用途：</a:t>
            </a:r>
            <a:endParaRPr lang="en-US" altLang="zh-CN" b="1">
              <a:solidFill>
                <a:srgbClr val="0000FF"/>
              </a:solidFill>
            </a:endParaRPr>
          </a:p>
          <a:p>
            <a:pPr eaLnBrk="1" hangingPunct="1"/>
            <a:r>
              <a:rPr lang="zh-CN" altLang="en-US" sz="2800" b="1"/>
              <a:t>非晶态合金的高强度、高硬度和高韧性可以被利用制做轮胎、传送带、水泥制品及高压管道的增强纤维。</a:t>
            </a:r>
          </a:p>
        </p:txBody>
      </p:sp>
      <p:sp>
        <p:nvSpPr>
          <p:cNvPr id="2390" name="灯片编号占位符 3"/>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DFE17D08-C581-4902-AE54-C7DCCB75D0D6}" type="slidenum">
              <a:rPr kumimoji="0" lang="en-US" altLang="zh-CN" sz="1400">
                <a:latin typeface="Times New Roman" panose="02020603050405020304" pitchFamily="18" charset="0"/>
              </a:rPr>
              <a:pPr eaLnBrk="1" hangingPunct="1">
                <a:spcBef>
                  <a:spcPct val="0"/>
                </a:spcBef>
                <a:buSzPct val="100000"/>
                <a:buFontTx/>
                <a:buNone/>
              </a:pPr>
              <a:t>40</a:t>
            </a:fld>
            <a:endParaRPr kumimoji="0" lang="en-US" altLang="zh-CN" sz="1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 name="标题 1"/>
          <p:cNvSpPr>
            <a:spLocks noGrp="1" noChangeArrowheads="1"/>
          </p:cNvSpPr>
          <p:nvPr>
            <p:ph type="title" idx="4294967295"/>
          </p:nvPr>
        </p:nvSpPr>
        <p:spPr>
          <a:xfrm>
            <a:off x="714375" y="428625"/>
            <a:ext cx="7772400" cy="1143000"/>
          </a:xfrm>
          <a:ln/>
        </p:spPr>
        <p:txBody>
          <a:bodyPr/>
          <a:lstStyle/>
          <a:p>
            <a:pPr algn="l" eaLnBrk="1" hangingPunct="1"/>
            <a:r>
              <a:rPr lang="zh-CN" altLang="en-US">
                <a:solidFill>
                  <a:schemeClr val="tx1"/>
                </a:solidFill>
              </a:rPr>
              <a:t>非晶态金属材料</a:t>
            </a:r>
          </a:p>
        </p:txBody>
      </p:sp>
      <p:sp>
        <p:nvSpPr>
          <p:cNvPr id="2395" name="Rectangle 3"/>
          <p:cNvSpPr>
            <a:spLocks noChangeArrowheads="1"/>
          </p:cNvSpPr>
          <p:nvPr/>
        </p:nvSpPr>
        <p:spPr bwMode="auto">
          <a:xfrm>
            <a:off x="428625" y="1714500"/>
            <a:ext cx="8382000"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just" eaLnBrk="1" hangingPunct="1"/>
            <a:r>
              <a:rPr lang="en-US" altLang="zh-CN" sz="3600" b="1">
                <a:solidFill>
                  <a:srgbClr val="FF0000"/>
                </a:solidFill>
                <a:latin typeface="宋体" panose="02010600030101010101" pitchFamily="2" charset="-122"/>
              </a:rPr>
              <a:t>1 </a:t>
            </a:r>
            <a:r>
              <a:rPr lang="zh-CN" altLang="en-US" sz="3600" b="1">
                <a:solidFill>
                  <a:srgbClr val="FF0000"/>
                </a:solidFill>
                <a:latin typeface="宋体" panose="02010600030101010101" pitchFamily="2" charset="-122"/>
              </a:rPr>
              <a:t>非晶态金属材料及其基本特征</a:t>
            </a:r>
          </a:p>
        </p:txBody>
      </p:sp>
      <p:sp>
        <p:nvSpPr>
          <p:cNvPr id="2396" name="Rectangle 6"/>
          <p:cNvSpPr>
            <a:spLocks noChangeArrowheads="1"/>
          </p:cNvSpPr>
          <p:nvPr/>
        </p:nvSpPr>
        <p:spPr bwMode="auto">
          <a:xfrm>
            <a:off x="785813" y="2714625"/>
            <a:ext cx="7715250" cy="280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9263" indent="-449263" eaLnBrk="0" hangingPunct="0">
              <a:tabLst>
                <a:tab pos="628650" algn="l"/>
              </a:tabLst>
              <a:defRPr kumimoji="1" sz="3200">
                <a:solidFill>
                  <a:srgbClr val="000000"/>
                </a:solidFill>
                <a:latin typeface="Times New Roman" panose="02020603050405020304" pitchFamily="18" charset="0"/>
                <a:ea typeface="宋体" panose="02010600030101010101" pitchFamily="2" charset="-122"/>
              </a:defRPr>
            </a:lvl1pPr>
            <a:lvl2pPr eaLnBrk="0" hangingPunct="0">
              <a:tabLst>
                <a:tab pos="628650" algn="l"/>
              </a:tabLst>
              <a:defRPr kumimoji="1" sz="3200">
                <a:solidFill>
                  <a:srgbClr val="000000"/>
                </a:solidFill>
                <a:latin typeface="Times New Roman" panose="02020603050405020304" pitchFamily="18" charset="0"/>
                <a:ea typeface="宋体" panose="02010600030101010101" pitchFamily="2" charset="-122"/>
              </a:defRPr>
            </a:lvl2pPr>
            <a:lvl3pPr eaLnBrk="0" hangingPunct="0">
              <a:tabLst>
                <a:tab pos="628650" algn="l"/>
              </a:tabLst>
              <a:defRPr kumimoji="1" sz="3200">
                <a:solidFill>
                  <a:srgbClr val="000000"/>
                </a:solidFill>
                <a:latin typeface="Times New Roman" panose="02020603050405020304" pitchFamily="18" charset="0"/>
                <a:ea typeface="宋体" panose="02010600030101010101" pitchFamily="2" charset="-122"/>
              </a:defRPr>
            </a:lvl3pPr>
            <a:lvl4pPr eaLnBrk="0" hangingPunct="0">
              <a:tabLst>
                <a:tab pos="628650" algn="l"/>
              </a:tabLst>
              <a:defRPr kumimoji="1" sz="3200">
                <a:solidFill>
                  <a:srgbClr val="000000"/>
                </a:solidFill>
                <a:latin typeface="Times New Roman" panose="02020603050405020304" pitchFamily="18" charset="0"/>
                <a:ea typeface="宋体" panose="02010600030101010101" pitchFamily="2" charset="-122"/>
              </a:defRPr>
            </a:lvl4pPr>
            <a:lvl5pPr eaLnBrk="0" hangingPunct="0">
              <a:tabLst>
                <a:tab pos="628650" algn="l"/>
              </a:tabLst>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tabLst>
                <a:tab pos="628650" algn="l"/>
              </a:tabLst>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tabLst>
                <a:tab pos="628650" algn="l"/>
              </a:tabLst>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tabLst>
                <a:tab pos="628650" algn="l"/>
              </a:tabLst>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tabLst>
                <a:tab pos="628650" algn="l"/>
              </a:tabLst>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b="1">
                <a:latin typeface="宋体" panose="02010600030101010101" pitchFamily="2" charset="-122"/>
              </a:rPr>
              <a:t>（</a:t>
            </a:r>
            <a:r>
              <a:rPr lang="en-US" altLang="zh-CN" b="1">
                <a:latin typeface="宋体" panose="02010600030101010101" pitchFamily="2" charset="-122"/>
              </a:rPr>
              <a:t>1</a:t>
            </a:r>
            <a:r>
              <a:rPr lang="zh-CN" altLang="en-US" b="1">
                <a:latin typeface="宋体" panose="02010600030101010101" pitchFamily="2" charset="-122"/>
              </a:rPr>
              <a:t>）非晶态形成能力对合金的依赖性</a:t>
            </a:r>
          </a:p>
          <a:p>
            <a:pPr eaLnBrk="1" hangingPunct="1"/>
            <a:endParaRPr lang="zh-CN" altLang="en-US" b="1">
              <a:latin typeface="宋体" panose="02010600030101010101" pitchFamily="2" charset="-122"/>
            </a:endParaRPr>
          </a:p>
          <a:p>
            <a:pPr eaLnBrk="1" hangingPunct="1">
              <a:buFont typeface="Times New Roman" panose="02020603050405020304" pitchFamily="18" charset="0"/>
              <a:buChar char="•"/>
            </a:pPr>
            <a:r>
              <a:rPr lang="zh-CN" altLang="en-US" sz="2800" b="1">
                <a:latin typeface="宋体" panose="02010600030101010101" pitchFamily="2" charset="-122"/>
              </a:rPr>
              <a:t>非晶态合金通常由金属组成或由金属与类金属组合</a:t>
            </a:r>
          </a:p>
          <a:p>
            <a:pPr eaLnBrk="1" hangingPunct="1">
              <a:buFont typeface="Times New Roman" panose="02020603050405020304" pitchFamily="18" charset="0"/>
              <a:buChar char="•"/>
            </a:pPr>
            <a:r>
              <a:rPr lang="zh-CN" altLang="en-US" sz="2800" b="1">
                <a:latin typeface="华文楷体" panose="02010600040101010101" pitchFamily="2" charset="-122"/>
                <a:ea typeface="华文楷体" panose="02010600040101010101" pitchFamily="2" charset="-122"/>
              </a:rPr>
              <a:t>金属与类金属组合</a:t>
            </a:r>
            <a:r>
              <a:rPr lang="zh-CN" altLang="en-US" sz="2800" b="1">
                <a:latin typeface="宋体" panose="02010600030101010101" pitchFamily="2" charset="-122"/>
              </a:rPr>
              <a:t>更有利于非晶态的形成</a:t>
            </a:r>
          </a:p>
          <a:p>
            <a:pPr eaLnBrk="1" hangingPunct="1">
              <a:buFont typeface="Times New Roman" panose="02020603050405020304" pitchFamily="18" charset="0"/>
              <a:buChar char="•"/>
            </a:pPr>
            <a:r>
              <a:rPr lang="zh-CN" altLang="en-US" sz="2800" b="1">
                <a:latin typeface="宋体" panose="02010600030101010101" pitchFamily="2" charset="-122"/>
              </a:rPr>
              <a:t>较好的组合类金属：</a:t>
            </a:r>
            <a:r>
              <a:rPr lang="en-US" altLang="zh-CN" sz="2800" b="1">
                <a:latin typeface="宋体" panose="02010600030101010101" pitchFamily="2" charset="-122"/>
              </a:rPr>
              <a:t>B</a:t>
            </a:r>
            <a:r>
              <a:rPr lang="zh-CN" altLang="en-US" sz="2800" b="1">
                <a:latin typeface="宋体" panose="02010600030101010101" pitchFamily="2" charset="-122"/>
              </a:rPr>
              <a:t>、</a:t>
            </a:r>
            <a:r>
              <a:rPr lang="en-US" altLang="zh-CN" sz="2800" b="1">
                <a:latin typeface="宋体" panose="02010600030101010101" pitchFamily="2" charset="-122"/>
              </a:rPr>
              <a:t>P</a:t>
            </a:r>
            <a:r>
              <a:rPr lang="zh-CN" altLang="en-US" sz="2800" b="1">
                <a:latin typeface="宋体" panose="02010600030101010101" pitchFamily="2" charset="-122"/>
              </a:rPr>
              <a:t>、</a:t>
            </a:r>
            <a:r>
              <a:rPr lang="en-US" altLang="zh-CN" sz="2800" b="1">
                <a:latin typeface="宋体" panose="02010600030101010101" pitchFamily="2" charset="-122"/>
              </a:rPr>
              <a:t>Si</a:t>
            </a:r>
            <a:r>
              <a:rPr lang="zh-CN" altLang="en-US" sz="2800" b="1">
                <a:latin typeface="宋体" panose="02010600030101010101" pitchFamily="2" charset="-122"/>
              </a:rPr>
              <a:t>、</a:t>
            </a:r>
            <a:r>
              <a:rPr lang="en-US" altLang="zh-CN" sz="2800" b="1">
                <a:latin typeface="宋体" panose="02010600030101010101" pitchFamily="2" charset="-122"/>
              </a:rPr>
              <a:t>Ge</a:t>
            </a:r>
          </a:p>
        </p:txBody>
      </p:sp>
      <p:sp>
        <p:nvSpPr>
          <p:cNvPr id="2397" name="AutoShape 7"/>
          <p:cNvSpPr>
            <a:spLocks noChangeArrowheads="1"/>
          </p:cNvSpPr>
          <p:nvPr/>
        </p:nvSpPr>
        <p:spPr bwMode="auto">
          <a:xfrm>
            <a:off x="381000" y="2438400"/>
            <a:ext cx="8382000" cy="3276600"/>
          </a:xfrm>
          <a:prstGeom prst="bracketPair">
            <a:avLst>
              <a:gd name="adj" fmla="val 16667"/>
            </a:avLst>
          </a:prstGeom>
          <a:noFill/>
          <a:ln w="63500" cap="flat"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 name="Rectangle 3"/>
          <p:cNvSpPr>
            <a:spLocks noGrp="1" noChangeArrowheads="1"/>
          </p:cNvSpPr>
          <p:nvPr>
            <p:ph type="body" idx="4294967295"/>
          </p:nvPr>
        </p:nvSpPr>
        <p:spPr>
          <a:xfrm>
            <a:off x="571500" y="1071563"/>
            <a:ext cx="7772400" cy="4114800"/>
          </a:xfrm>
          <a:ln/>
        </p:spPr>
        <p:txBody>
          <a:bodyPr/>
          <a:lstStyle/>
          <a:p>
            <a:pPr marL="534988" indent="-534988" eaLnBrk="1" hangingPunct="1">
              <a:lnSpc>
                <a:spcPct val="90000"/>
              </a:lnSpc>
              <a:buFontTx/>
              <a:buNone/>
            </a:pPr>
            <a:r>
              <a:rPr lang="zh-CN" altLang="en-US" sz="3600" b="1">
                <a:solidFill>
                  <a:srgbClr val="FF0000"/>
                </a:solidFill>
                <a:latin typeface="宋体" panose="02010600030101010101" pitchFamily="2" charset="-122"/>
              </a:rPr>
              <a:t>（</a:t>
            </a:r>
            <a:r>
              <a:rPr lang="en-US" altLang="zh-CN" sz="3600" b="1">
                <a:solidFill>
                  <a:srgbClr val="FF0000"/>
                </a:solidFill>
                <a:latin typeface="宋体" panose="02010600030101010101" pitchFamily="2" charset="-122"/>
              </a:rPr>
              <a:t>2</a:t>
            </a:r>
            <a:r>
              <a:rPr lang="zh-CN" altLang="en-US" sz="3600" b="1">
                <a:solidFill>
                  <a:srgbClr val="FF0000"/>
                </a:solidFill>
                <a:latin typeface="宋体" panose="02010600030101010101" pitchFamily="2" charset="-122"/>
              </a:rPr>
              <a:t>）结构的长程无序和短程有序性</a:t>
            </a:r>
            <a:endParaRPr lang="zh-CN" altLang="en-US" b="1">
              <a:solidFill>
                <a:srgbClr val="FF0000"/>
              </a:solidFill>
              <a:latin typeface="宋体" panose="02010600030101010101" pitchFamily="2" charset="-122"/>
            </a:endParaRPr>
          </a:p>
          <a:p>
            <a:pPr marL="534988" indent="-534988" eaLnBrk="1" hangingPunct="1">
              <a:lnSpc>
                <a:spcPct val="110000"/>
              </a:lnSpc>
            </a:pPr>
            <a:endParaRPr lang="en-US" altLang="zh-CN" b="1">
              <a:solidFill>
                <a:srgbClr val="000000"/>
              </a:solidFill>
              <a:latin typeface="宋体" panose="02010600030101010101" pitchFamily="2" charset="-122"/>
            </a:endParaRPr>
          </a:p>
          <a:p>
            <a:pPr marL="534988" indent="-534988" eaLnBrk="1" hangingPunct="1">
              <a:lnSpc>
                <a:spcPct val="110000"/>
              </a:lnSpc>
            </a:pPr>
            <a:r>
              <a:rPr lang="zh-CN" altLang="en-US" b="1">
                <a:solidFill>
                  <a:srgbClr val="000000"/>
                </a:solidFill>
                <a:latin typeface="宋体" panose="02010600030101010101" pitchFamily="2" charset="-122"/>
              </a:rPr>
              <a:t>不存在原子排列的长程有序性</a:t>
            </a:r>
          </a:p>
          <a:p>
            <a:pPr marL="534988" indent="-534988" eaLnBrk="1" hangingPunct="1">
              <a:lnSpc>
                <a:spcPct val="110000"/>
              </a:lnSpc>
            </a:pPr>
            <a:r>
              <a:rPr lang="zh-CN" altLang="en-US" b="1">
                <a:solidFill>
                  <a:srgbClr val="000000"/>
                </a:solidFill>
                <a:latin typeface="宋体" panose="02010600030101010101" pitchFamily="2" charset="-122"/>
              </a:rPr>
              <a:t>观察不到晶粒的存在</a:t>
            </a:r>
          </a:p>
          <a:p>
            <a:pPr marL="534988" indent="-534988" eaLnBrk="1" hangingPunct="1">
              <a:lnSpc>
                <a:spcPct val="110000"/>
              </a:lnSpc>
            </a:pPr>
            <a:r>
              <a:rPr lang="zh-CN" altLang="en-US" b="1">
                <a:solidFill>
                  <a:srgbClr val="000000"/>
                </a:solidFill>
                <a:latin typeface="宋体" panose="02010600030101010101" pitchFamily="2" charset="-122"/>
              </a:rPr>
              <a:t>非晶态金属原子的最近邻、第二近邻这样近程的范围内，原子排列与晶态合金极其相似，即存在近程有序性</a:t>
            </a:r>
          </a:p>
          <a:p>
            <a:pPr marL="534988" indent="-534988" eaLnBrk="1" hangingPunct="1">
              <a:lnSpc>
                <a:spcPct val="90000"/>
              </a:lnSpc>
              <a:buFontTx/>
              <a:buNone/>
            </a:pPr>
            <a:r>
              <a:rPr lang="zh-CN" altLang="en-US" b="1">
                <a:solidFill>
                  <a:srgbClr val="000000"/>
                </a:solidFill>
                <a:latin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3" name="Rectangle 5"/>
          <p:cNvSpPr>
            <a:spLocks noGrp="1" noChangeArrowheads="1"/>
          </p:cNvSpPr>
          <p:nvPr>
            <p:ph type="body" idx="4294967295"/>
          </p:nvPr>
        </p:nvSpPr>
        <p:spPr>
          <a:xfrm>
            <a:off x="611188" y="981075"/>
            <a:ext cx="7772400" cy="4805363"/>
          </a:xfrm>
          <a:ln/>
        </p:spPr>
        <p:txBody>
          <a:bodyPr/>
          <a:lstStyle/>
          <a:p>
            <a:pPr marL="804863" indent="-441325" eaLnBrk="1" hangingPunct="1">
              <a:lnSpc>
                <a:spcPct val="90000"/>
              </a:lnSpc>
              <a:buFontTx/>
              <a:buNone/>
            </a:pPr>
            <a:r>
              <a:rPr lang="zh-CN" altLang="en-US" sz="3600" b="1">
                <a:solidFill>
                  <a:srgbClr val="006600"/>
                </a:solidFill>
                <a:latin typeface="宋体" panose="02010600030101010101" pitchFamily="2" charset="-122"/>
              </a:rPr>
              <a:t>（</a:t>
            </a:r>
            <a:r>
              <a:rPr lang="en-US" altLang="zh-CN" sz="3600" b="1">
                <a:solidFill>
                  <a:srgbClr val="006600"/>
                </a:solidFill>
                <a:latin typeface="宋体" panose="02010600030101010101" pitchFamily="2" charset="-122"/>
              </a:rPr>
              <a:t>3</a:t>
            </a:r>
            <a:r>
              <a:rPr lang="zh-CN" altLang="en-US" sz="3600" b="1">
                <a:solidFill>
                  <a:srgbClr val="006600"/>
                </a:solidFill>
                <a:latin typeface="宋体" panose="02010600030101010101" pitchFamily="2" charset="-122"/>
              </a:rPr>
              <a:t>）</a:t>
            </a:r>
            <a:r>
              <a:rPr lang="zh-CN" altLang="zh-CN" sz="3600" b="1">
                <a:solidFill>
                  <a:srgbClr val="006600"/>
                </a:solidFill>
                <a:latin typeface="宋体" panose="02010600030101010101" pitchFamily="2" charset="-122"/>
              </a:rPr>
              <a:t>热力学的亚稳性</a:t>
            </a:r>
            <a:endParaRPr lang="en-US" altLang="zh-CN" sz="3600" b="1">
              <a:solidFill>
                <a:srgbClr val="006600"/>
              </a:solidFill>
              <a:latin typeface="宋体" panose="02010600030101010101" pitchFamily="2" charset="-122"/>
            </a:endParaRPr>
          </a:p>
          <a:p>
            <a:pPr marL="804863" indent="-441325" eaLnBrk="1" hangingPunct="1">
              <a:lnSpc>
                <a:spcPct val="90000"/>
              </a:lnSpc>
              <a:buFontTx/>
              <a:buNone/>
            </a:pPr>
            <a:endParaRPr lang="zh-CN" altLang="en-US" b="1">
              <a:solidFill>
                <a:srgbClr val="006600"/>
              </a:solidFill>
              <a:latin typeface="宋体" panose="02010600030101010101" pitchFamily="2" charset="-122"/>
            </a:endParaRPr>
          </a:p>
          <a:p>
            <a:pPr marL="804863" indent="-441325" eaLnBrk="1" hangingPunct="1">
              <a:lnSpc>
                <a:spcPct val="110000"/>
              </a:lnSpc>
            </a:pPr>
            <a:r>
              <a:rPr lang="zh-CN" altLang="en-US" b="1">
                <a:solidFill>
                  <a:srgbClr val="006600"/>
                </a:solidFill>
                <a:latin typeface="宋体" panose="02010600030101010101" pitchFamily="2" charset="-122"/>
              </a:rPr>
              <a:t>从热力学来看，它有继续释放能量、向平衡状态转变的倾向</a:t>
            </a:r>
          </a:p>
          <a:p>
            <a:pPr marL="804863" indent="-441325" eaLnBrk="1" hangingPunct="1">
              <a:lnSpc>
                <a:spcPct val="110000"/>
              </a:lnSpc>
            </a:pPr>
            <a:r>
              <a:rPr lang="zh-CN" altLang="en-US" b="1">
                <a:solidFill>
                  <a:srgbClr val="006600"/>
                </a:solidFill>
                <a:latin typeface="宋体" panose="02010600030101010101" pitchFamily="2" charset="-122"/>
              </a:rPr>
              <a:t>从动力学来看，要实现这种转变首先必须克服一定的能垒</a:t>
            </a:r>
          </a:p>
          <a:p>
            <a:pPr marL="804863" indent="-441325" eaLnBrk="1" hangingPunct="1">
              <a:lnSpc>
                <a:spcPct val="110000"/>
              </a:lnSpc>
            </a:pPr>
            <a:r>
              <a:rPr lang="zh-CN" altLang="en-US" b="1">
                <a:solidFill>
                  <a:srgbClr val="006600"/>
                </a:solidFill>
                <a:latin typeface="宋体" panose="02010600030101010101" pitchFamily="2" charset="-122"/>
              </a:rPr>
              <a:t>位垒高低直接关系到非晶态金属材料的实用价值和使用寿命</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Rectangle 11"/>
          <p:cNvSpPr>
            <a:spLocks noGrp="1" noChangeArrowheads="1"/>
          </p:cNvSpPr>
          <p:nvPr>
            <p:ph type="title" idx="4294967295"/>
          </p:nvPr>
        </p:nvSpPr>
        <p:spPr>
          <a:xfrm>
            <a:off x="3492500" y="3429000"/>
            <a:ext cx="1870075" cy="298450"/>
          </a:xfrm>
          <a:ln/>
        </p:spPr>
        <p:txBody>
          <a:bodyPr/>
          <a:lstStyle/>
          <a:p>
            <a:pPr eaLnBrk="1" hangingPunct="1"/>
            <a:r>
              <a:rPr lang="en-US" altLang="zh-CN" sz="400">
                <a:solidFill>
                  <a:schemeClr val="bg1"/>
                </a:solidFill>
              </a:rPr>
              <a:t>Performance &amp; use</a:t>
            </a:r>
          </a:p>
        </p:txBody>
      </p:sp>
      <p:sp>
        <p:nvSpPr>
          <p:cNvPr id="2407" name="Rectangle 4"/>
          <p:cNvSpPr>
            <a:spLocks noChangeArrowheads="1"/>
          </p:cNvSpPr>
          <p:nvPr/>
        </p:nvSpPr>
        <p:spPr bwMode="auto">
          <a:xfrm>
            <a:off x="228600" y="228600"/>
            <a:ext cx="8763000"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algn="just" eaLnBrk="1" hangingPunct="1"/>
            <a:r>
              <a:rPr lang="zh-CN" altLang="en-US" b="1">
                <a:solidFill>
                  <a:srgbClr val="FF0000"/>
                </a:solidFill>
                <a:latin typeface="宋体" panose="02010600030101010101" pitchFamily="2" charset="-122"/>
              </a:rPr>
              <a:t>非晶态金属材料的性能与用途</a:t>
            </a:r>
          </a:p>
          <a:p>
            <a:pPr algn="just"/>
            <a:r>
              <a:rPr lang="zh-CN" altLang="en-US" b="1">
                <a:solidFill>
                  <a:srgbClr val="FF0000"/>
                </a:solidFill>
                <a:latin typeface="Comic Sans MS" panose="030F0902030302020204" pitchFamily="66" charset="0"/>
                <a:ea typeface="楷体_GB2312" pitchFamily="49" charset="-122"/>
              </a:rPr>
              <a:t> （</a:t>
            </a:r>
            <a:r>
              <a:rPr lang="en-US" altLang="zh-CN" b="1">
                <a:solidFill>
                  <a:srgbClr val="FF0000"/>
                </a:solidFill>
                <a:latin typeface="Comic Sans MS" panose="030F0902030302020204" pitchFamily="66" charset="0"/>
                <a:ea typeface="楷体_GB2312" pitchFamily="49" charset="-122"/>
              </a:rPr>
              <a:t>1</a:t>
            </a:r>
            <a:r>
              <a:rPr lang="zh-CN" altLang="en-US" b="1">
                <a:solidFill>
                  <a:srgbClr val="FF0000"/>
                </a:solidFill>
                <a:latin typeface="Comic Sans MS" panose="030F0902030302020204" pitchFamily="66" charset="0"/>
                <a:ea typeface="楷体_GB2312" pitchFamily="49" charset="-122"/>
              </a:rPr>
              <a:t>）高强度高韧性的力学性能</a:t>
            </a:r>
          </a:p>
        </p:txBody>
      </p:sp>
      <p:sp>
        <p:nvSpPr>
          <p:cNvPr id="2408" name="Rectangle 9"/>
          <p:cNvSpPr>
            <a:spLocks noChangeArrowheads="1"/>
          </p:cNvSpPr>
          <p:nvPr/>
        </p:nvSpPr>
        <p:spPr bwMode="auto">
          <a:xfrm>
            <a:off x="142875" y="1643063"/>
            <a:ext cx="60960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非晶态合金的力学性能</a:t>
            </a:r>
          </a:p>
        </p:txBody>
      </p:sp>
      <p:graphicFrame>
        <p:nvGraphicFramePr>
          <p:cNvPr id="2409" name="表格 11"/>
          <p:cNvGraphicFramePr>
            <a:graphicFrameLocks noGrp="1"/>
          </p:cNvGraphicFramePr>
          <p:nvPr/>
        </p:nvGraphicFramePr>
        <p:xfrm>
          <a:off x="214313" y="2357438"/>
          <a:ext cx="8715375" cy="4240848"/>
        </p:xfrm>
        <a:graphic>
          <a:graphicData uri="http://schemas.openxmlformats.org/drawingml/2006/table">
            <a:tbl>
              <a:tblPr/>
              <a:tblGrid>
                <a:gridCol w="857250"/>
                <a:gridCol w="2000250"/>
                <a:gridCol w="1214437"/>
                <a:gridCol w="1643063"/>
                <a:gridCol w="1538287"/>
                <a:gridCol w="1462088"/>
              </a:tblGrid>
              <a:tr h="884238">
                <a:tc gridSpan="2">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合金</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硬度</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/HV</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抗拉强度</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/MPa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断后伸长率</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弹性模量</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/MPa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rowSpan="5">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非</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晶</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态</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合</a:t>
                      </a:r>
                    </a:p>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金</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Pd</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83</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Si</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4018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1860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66640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Cu</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57</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Zr</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5292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1960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74480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Co</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75</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Si</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8918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53900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7448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3040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0.03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121520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050">
                <a:tc vMerge="1">
                  <a:txBody>
                    <a:bodyPr/>
                    <a:lstStyle/>
                    <a:p>
                      <a:endParaRPr lang="zh-CN" altLang="en-US"/>
                    </a:p>
                  </a:txBody>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Ni</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75</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Si</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100" b="1" i="0" u="none" strike="noStrike" cap="none" normalizeH="0" baseline="-2500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8408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2650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0.14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78400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343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晶态</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18Ni-9Co-5Mo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endPar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1810～2130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r>
                        <a:rPr kumimoji="0" lang="en-US"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Pct val="100000"/>
                        <a:buFontTx/>
                        <a:buNone/>
                        <a:tabLst/>
                      </a:pPr>
                      <a:endParaRPr kumimoji="0" lang="zh-CN" altLang="zh-CN" sz="2100" b="1" i="0" u="none" strike="noStrike" cap="none" normalizeH="0" baseline="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 name="标题 4"/>
          <p:cNvSpPr>
            <a:spLocks noGrp="1" noChangeArrowheads="1"/>
          </p:cNvSpPr>
          <p:nvPr>
            <p:ph type="title" idx="4294967295"/>
          </p:nvPr>
        </p:nvSpPr>
        <p:spPr>
          <a:xfrm>
            <a:off x="685800" y="609600"/>
            <a:ext cx="7772400" cy="176213"/>
          </a:xfrm>
          <a:ln/>
        </p:spPr>
        <p:txBody>
          <a:bodyPr/>
          <a:lstStyle/>
          <a:p>
            <a:pPr algn="l" eaLnBrk="1" hangingPunct="1"/>
            <a:r>
              <a:rPr lang="en-US" altLang="zh-CN" sz="4000">
                <a:solidFill>
                  <a:srgbClr val="0000FF"/>
                </a:solidFill>
              </a:rPr>
              <a:t> </a:t>
            </a:r>
            <a:endParaRPr lang="zh-CN" altLang="en-US" sz="4000">
              <a:solidFill>
                <a:srgbClr val="0000FF"/>
              </a:solidFill>
            </a:endParaRPr>
          </a:p>
        </p:txBody>
      </p:sp>
      <p:sp>
        <p:nvSpPr>
          <p:cNvPr id="2465" name="内容占位符 5"/>
          <p:cNvSpPr>
            <a:spLocks noGrp="1" noChangeArrowheads="1"/>
          </p:cNvSpPr>
          <p:nvPr>
            <p:ph idx="4294967295"/>
          </p:nvPr>
        </p:nvSpPr>
        <p:spPr>
          <a:xfrm>
            <a:off x="642938" y="571500"/>
            <a:ext cx="8072437" cy="5715000"/>
          </a:xfrm>
          <a:ln/>
        </p:spPr>
        <p:txBody>
          <a:bodyPr/>
          <a:lstStyle/>
          <a:p>
            <a:pPr eaLnBrk="1" hangingPunct="1">
              <a:buFontTx/>
              <a:buNone/>
            </a:pPr>
            <a:r>
              <a:rPr lang="zh-CN" altLang="en-US" b="1">
                <a:solidFill>
                  <a:srgbClr val="0000FF"/>
                </a:solidFill>
              </a:rPr>
              <a:t>结构性能特点：</a:t>
            </a:r>
          </a:p>
          <a:p>
            <a:pPr eaLnBrk="1" hangingPunct="1"/>
            <a:r>
              <a:rPr lang="zh-CN" altLang="en-US" sz="2800" b="1"/>
              <a:t>结构中不存在位错，没有晶体那样的滑移面，因而不易发生滑移。</a:t>
            </a:r>
            <a:endParaRPr lang="en-US" altLang="zh-CN" sz="2800" b="1"/>
          </a:p>
          <a:p>
            <a:pPr eaLnBrk="1" hangingPunct="1"/>
            <a:r>
              <a:rPr lang="zh-CN" altLang="en-US" sz="2800" b="1"/>
              <a:t>非晶态合金断后伸长率低但并不脆，而且具有很高的韧性，非晶薄带可以反复弯曲</a:t>
            </a:r>
            <a:r>
              <a:rPr lang="en-US" altLang="zh-CN" sz="2800" b="1"/>
              <a:t>180°</a:t>
            </a:r>
            <a:r>
              <a:rPr lang="zh-CN" altLang="en-US" sz="2800" b="1"/>
              <a:t>而不断裂，并可以冷轧，有些合金的冷轧压下率可达</a:t>
            </a:r>
            <a:r>
              <a:rPr lang="en-US" altLang="zh-CN" sz="2800" b="1"/>
              <a:t>50%</a:t>
            </a:r>
            <a:r>
              <a:rPr lang="zh-CN" altLang="en-US" sz="2800" b="1"/>
              <a:t>。</a:t>
            </a:r>
            <a:endParaRPr lang="en-US" altLang="zh-CN" sz="2800" b="1"/>
          </a:p>
          <a:p>
            <a:pPr eaLnBrk="1" hangingPunct="1">
              <a:buFontTx/>
              <a:buNone/>
            </a:pPr>
            <a:r>
              <a:rPr lang="zh-CN" altLang="en-US" b="1">
                <a:solidFill>
                  <a:srgbClr val="0000FF"/>
                </a:solidFill>
              </a:rPr>
              <a:t>用途：</a:t>
            </a:r>
            <a:endParaRPr lang="en-US" altLang="zh-CN" b="1">
              <a:solidFill>
                <a:srgbClr val="0000FF"/>
              </a:solidFill>
            </a:endParaRPr>
          </a:p>
          <a:p>
            <a:pPr eaLnBrk="1" hangingPunct="1"/>
            <a:r>
              <a:rPr lang="zh-CN" altLang="en-US" sz="2800" b="1"/>
              <a:t>非晶态合金的高强度、高硬度和高韧性可以被利用制做轮胎、传送带、水泥制品及高压管道的增强纤维。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8" name="Rectangle 8"/>
          <p:cNvSpPr>
            <a:spLocks noChangeArrowheads="1"/>
          </p:cNvSpPr>
          <p:nvPr/>
        </p:nvSpPr>
        <p:spPr bwMode="auto">
          <a:xfrm>
            <a:off x="250825" y="692150"/>
            <a:ext cx="8640763" cy="362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715963" algn="l"/>
              </a:tabLst>
              <a:defRPr kumimoji="1" sz="3200">
                <a:solidFill>
                  <a:srgbClr val="000000"/>
                </a:solidFill>
                <a:latin typeface="Times New Roman" panose="02020603050405020304" pitchFamily="18" charset="0"/>
                <a:ea typeface="宋体" panose="02010600030101010101" pitchFamily="2" charset="-122"/>
              </a:defRPr>
            </a:lvl1pPr>
            <a:lvl2pPr marL="808038" eaLnBrk="0" hangingPunct="0">
              <a:tabLst>
                <a:tab pos="715963" algn="l"/>
              </a:tabLst>
              <a:defRPr kumimoji="1" sz="3200">
                <a:solidFill>
                  <a:srgbClr val="000000"/>
                </a:solidFill>
                <a:latin typeface="Times New Roman" panose="02020603050405020304" pitchFamily="18" charset="0"/>
                <a:ea typeface="宋体" panose="02010600030101010101" pitchFamily="2" charset="-122"/>
              </a:defRPr>
            </a:lvl2pPr>
            <a:lvl3pPr eaLnBrk="0" hangingPunct="0">
              <a:tabLst>
                <a:tab pos="715963" algn="l"/>
              </a:tabLst>
              <a:defRPr kumimoji="1" sz="3200">
                <a:solidFill>
                  <a:srgbClr val="000000"/>
                </a:solidFill>
                <a:latin typeface="Times New Roman" panose="02020603050405020304" pitchFamily="18" charset="0"/>
                <a:ea typeface="宋体" panose="02010600030101010101" pitchFamily="2" charset="-122"/>
              </a:defRPr>
            </a:lvl3pPr>
            <a:lvl4pPr eaLnBrk="0" hangingPunct="0">
              <a:tabLst>
                <a:tab pos="715963" algn="l"/>
              </a:tabLst>
              <a:defRPr kumimoji="1" sz="3200">
                <a:solidFill>
                  <a:srgbClr val="000000"/>
                </a:solidFill>
                <a:latin typeface="Times New Roman" panose="02020603050405020304" pitchFamily="18" charset="0"/>
                <a:ea typeface="宋体" panose="02010600030101010101" pitchFamily="2" charset="-122"/>
              </a:defRPr>
            </a:lvl4pPr>
            <a:lvl5pPr eaLnBrk="0" hangingPunct="0">
              <a:tabLst>
                <a:tab pos="715963" algn="l"/>
              </a:tabLst>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tabLst>
                <a:tab pos="715963" algn="l"/>
              </a:tabLst>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tabLst>
                <a:tab pos="715963" algn="l"/>
              </a:tabLst>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tabLst>
                <a:tab pos="715963" algn="l"/>
              </a:tabLst>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tabLst>
                <a:tab pos="715963" algn="l"/>
              </a:tabLst>
              <a:defRPr kumimoji="1" sz="3200">
                <a:solidFill>
                  <a:srgbClr val="000000"/>
                </a:solidFill>
                <a:latin typeface="Times New Roman" panose="02020603050405020304" pitchFamily="18" charset="0"/>
                <a:ea typeface="宋体" panose="02010600030101010101" pitchFamily="2" charset="-122"/>
              </a:defRPr>
            </a:lvl9pPr>
          </a:lstStyle>
          <a:p>
            <a:pPr eaLnBrk="1" hangingPunct="1">
              <a:spcBef>
                <a:spcPct val="20000"/>
              </a:spcBef>
            </a:pPr>
            <a:r>
              <a:rPr lang="zh-CN" altLang="en-US" sz="3900" b="1">
                <a:solidFill>
                  <a:srgbClr val="006600"/>
                </a:solidFill>
                <a:latin typeface="宋体" panose="02010600030101010101" pitchFamily="2" charset="-122"/>
              </a:rPr>
              <a:t>（</a:t>
            </a:r>
            <a:r>
              <a:rPr lang="en-US" altLang="zh-CN" sz="3900" b="1">
                <a:solidFill>
                  <a:srgbClr val="006600"/>
                </a:solidFill>
                <a:latin typeface="宋体" panose="02010600030101010101" pitchFamily="2" charset="-122"/>
              </a:rPr>
              <a:t>2</a:t>
            </a:r>
            <a:r>
              <a:rPr lang="zh-CN" altLang="en-US" sz="3900" b="1">
                <a:solidFill>
                  <a:srgbClr val="006600"/>
                </a:solidFill>
                <a:latin typeface="宋体" panose="02010600030101010101" pitchFamily="2" charset="-122"/>
              </a:rPr>
              <a:t>）高导磁、低铁损的软磁性能</a:t>
            </a:r>
          </a:p>
          <a:p>
            <a:pPr lvl="1" eaLnBrk="1" hangingPunct="1">
              <a:spcBef>
                <a:spcPct val="20000"/>
              </a:spcBef>
              <a:buFontTx/>
              <a:buChar char="•"/>
            </a:pPr>
            <a:r>
              <a:rPr lang="zh-CN" altLang="en-US" sz="2800" b="1">
                <a:solidFill>
                  <a:srgbClr val="006600"/>
                </a:solidFill>
                <a:latin typeface="宋体" panose="02010600030101010101" pitchFamily="2" charset="-122"/>
              </a:rPr>
              <a:t>无序结构</a:t>
            </a:r>
            <a:r>
              <a:rPr lang="en-US" altLang="zh-CN" sz="2800" b="1">
                <a:solidFill>
                  <a:srgbClr val="006600"/>
                </a:solidFill>
                <a:latin typeface="Arial" panose="020B0604020202020204" pitchFamily="34" charset="0"/>
              </a:rPr>
              <a:t>——</a:t>
            </a:r>
            <a:r>
              <a:rPr lang="zh-CN" altLang="en-US" sz="2800" b="1">
                <a:solidFill>
                  <a:srgbClr val="006600"/>
                </a:solidFill>
                <a:latin typeface="宋体" panose="02010600030101010101" pitchFamily="2" charset="-122"/>
              </a:rPr>
              <a:t>不存在磁晶各向异性</a:t>
            </a:r>
          </a:p>
          <a:p>
            <a:pPr lvl="1" eaLnBrk="1" hangingPunct="1">
              <a:spcBef>
                <a:spcPct val="20000"/>
              </a:spcBef>
              <a:buFontTx/>
              <a:buChar char="•"/>
            </a:pPr>
            <a:r>
              <a:rPr lang="zh-CN" altLang="en-US" sz="2800" b="1">
                <a:solidFill>
                  <a:srgbClr val="006600"/>
                </a:solidFill>
                <a:latin typeface="宋体" panose="02010600030101010101" pitchFamily="2" charset="-122"/>
              </a:rPr>
              <a:t>易于磁化；没有位错、晶界等晶体缺陷</a:t>
            </a:r>
          </a:p>
          <a:p>
            <a:pPr lvl="1" eaLnBrk="1" hangingPunct="1">
              <a:spcBef>
                <a:spcPct val="20000"/>
              </a:spcBef>
              <a:buFontTx/>
              <a:buChar char="•"/>
            </a:pPr>
            <a:r>
              <a:rPr lang="zh-CN" altLang="en-US" sz="2800" b="1">
                <a:solidFill>
                  <a:srgbClr val="006600"/>
                </a:solidFill>
                <a:latin typeface="宋体" panose="02010600030101010101" pitchFamily="2" charset="-122"/>
              </a:rPr>
              <a:t>磁导率、饱和磁感应强度高；矫顽力低、损耗小</a:t>
            </a:r>
          </a:p>
          <a:p>
            <a:pPr eaLnBrk="1" hangingPunct="1">
              <a:spcBef>
                <a:spcPct val="20000"/>
              </a:spcBef>
            </a:pPr>
            <a:r>
              <a:rPr lang="zh-CN" altLang="en-US" sz="2800" b="1">
                <a:solidFill>
                  <a:srgbClr val="006600"/>
                </a:solidFill>
                <a:latin typeface="宋体" panose="02010600030101010101" pitchFamily="2" charset="-122"/>
              </a:rPr>
              <a:t>	</a:t>
            </a:r>
            <a:r>
              <a:rPr lang="zh-CN" altLang="en-US" sz="2800" b="1">
                <a:latin typeface="宋体" panose="02010600030101010101" pitchFamily="2" charset="-122"/>
              </a:rPr>
              <a:t>目前比较成熟的非晶态软磁合金主要有</a:t>
            </a:r>
            <a:r>
              <a:rPr lang="zh-CN" altLang="en-US" sz="2800" b="1">
                <a:solidFill>
                  <a:srgbClr val="FF0000"/>
                </a:solidFill>
                <a:latin typeface="宋体" panose="02010600030101010101" pitchFamily="2" charset="-122"/>
              </a:rPr>
              <a:t>铁基，铁一镍基和钴基三大类</a:t>
            </a:r>
            <a:r>
              <a:rPr lang="zh-CN" altLang="en-US" sz="2800" b="1">
                <a:latin typeface="宋体" panose="02010600030101010101" pitchFamily="2" charset="-122"/>
              </a:rPr>
              <a:t>。</a:t>
            </a:r>
          </a:p>
        </p:txBody>
      </p:sp>
      <p:sp>
        <p:nvSpPr>
          <p:cNvPr id="2469" name="AutoShape 14"/>
          <p:cNvSpPr>
            <a:spLocks noChangeArrowheads="1"/>
          </p:cNvSpPr>
          <p:nvPr/>
        </p:nvSpPr>
        <p:spPr bwMode="auto">
          <a:xfrm>
            <a:off x="827584" y="5013176"/>
            <a:ext cx="7775575" cy="1295400"/>
          </a:xfrm>
          <a:prstGeom prst="foldedCorner">
            <a:avLst>
              <a:gd name="adj" fmla="val 12500"/>
            </a:avLst>
          </a:prstGeom>
          <a:solidFill>
            <a:srgbClr val="CCFFFF"/>
          </a:solidFill>
          <a:ln w="9525" cap="flat" algn="ctr">
            <a:solidFill>
              <a:srgbClr val="0000FF"/>
            </a:solidFill>
            <a:prstDash val="solid"/>
            <a:round/>
            <a:headEnd type="none" w="med" len="med"/>
            <a:tailEnd type="none" w="med" len="med"/>
          </a:ln>
        </p:spPr>
        <p:txBody>
          <a:bodyPr anchor="ct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sz="2800" b="1" dirty="0">
                <a:solidFill>
                  <a:srgbClr val="FF0000"/>
                </a:solidFill>
                <a:latin typeface="Times New Roman" panose="02020603050405020304" pitchFamily="18" charset="0"/>
                <a:ea typeface="楷体_GB2312" pitchFamily="49" charset="-122"/>
              </a:rPr>
              <a:t>金属玻璃在磁性材料方面的应用主要是作为变压器材料、磁头材料、磁屏敝材料、磁致伸缩材料等。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2" name="Rectangle 3"/>
          <p:cNvSpPr>
            <a:spLocks noGrp="1" noChangeArrowheads="1"/>
          </p:cNvSpPr>
          <p:nvPr>
            <p:ph type="body" idx="4294967295"/>
          </p:nvPr>
        </p:nvSpPr>
        <p:spPr>
          <a:xfrm>
            <a:off x="539750" y="692150"/>
            <a:ext cx="8207375" cy="5040313"/>
          </a:xfrm>
          <a:ln/>
        </p:spPr>
        <p:txBody>
          <a:bodyPr/>
          <a:lstStyle/>
          <a:p>
            <a:pPr marL="0" indent="0" eaLnBrk="1" hangingPunct="1">
              <a:spcBef>
                <a:spcPct val="0"/>
              </a:spcBef>
              <a:buFontTx/>
              <a:buNone/>
            </a:pPr>
            <a:r>
              <a:rPr lang="zh-CN" altLang="en-US" b="1">
                <a:solidFill>
                  <a:srgbClr val="FF0000"/>
                </a:solidFill>
                <a:latin typeface="宋体" panose="02010600030101010101" pitchFamily="2" charset="-122"/>
              </a:rPr>
              <a:t>（</a:t>
            </a:r>
            <a:r>
              <a:rPr lang="en-US" altLang="zh-CN" b="1">
                <a:solidFill>
                  <a:srgbClr val="FF0000"/>
                </a:solidFill>
                <a:latin typeface="宋体" panose="02010600030101010101" pitchFamily="2" charset="-122"/>
              </a:rPr>
              <a:t>3</a:t>
            </a:r>
            <a:r>
              <a:rPr lang="zh-CN" altLang="en-US" b="1">
                <a:solidFill>
                  <a:srgbClr val="FF0000"/>
                </a:solidFill>
                <a:latin typeface="宋体" panose="02010600030101010101" pitchFamily="2" charset="-122"/>
              </a:rPr>
              <a:t>）耐强酸、强碱腐蚀的化学特性</a:t>
            </a:r>
          </a:p>
          <a:p>
            <a:pPr marL="828675" lvl="1" eaLnBrk="1" hangingPunct="1">
              <a:spcBef>
                <a:spcPct val="0"/>
              </a:spcBef>
            </a:pPr>
            <a:r>
              <a:rPr lang="zh-CN" altLang="en-US" b="1">
                <a:solidFill>
                  <a:srgbClr val="006600"/>
                </a:solidFill>
                <a:latin typeface="宋体" panose="02010600030101010101" pitchFamily="2" charset="-122"/>
              </a:rPr>
              <a:t>不存在第二相，组织均匀</a:t>
            </a:r>
          </a:p>
          <a:p>
            <a:pPr marL="828675" lvl="1" eaLnBrk="1" hangingPunct="1">
              <a:spcBef>
                <a:spcPct val="0"/>
              </a:spcBef>
            </a:pPr>
            <a:r>
              <a:rPr lang="zh-CN" altLang="en-US" b="1">
                <a:solidFill>
                  <a:srgbClr val="006600"/>
                </a:solidFill>
                <a:latin typeface="宋体" panose="02010600030101010101" pitchFamily="2" charset="-122"/>
              </a:rPr>
              <a:t>其无序结构中不存在晶界，位错等缺陷</a:t>
            </a:r>
          </a:p>
          <a:p>
            <a:pPr marL="828675" lvl="1" eaLnBrk="1" hangingPunct="1">
              <a:spcBef>
                <a:spcPct val="0"/>
              </a:spcBef>
            </a:pPr>
            <a:r>
              <a:rPr lang="zh-CN" altLang="en-US" b="1">
                <a:solidFill>
                  <a:srgbClr val="006600"/>
                </a:solidFill>
                <a:latin typeface="宋体" panose="02010600030101010101" pitchFamily="2" charset="-122"/>
              </a:rPr>
              <a:t>本身活性很高，能够在表面迅速形成均匀的钝化膜，阻止内部进一步腐蚀。</a:t>
            </a:r>
          </a:p>
          <a:p>
            <a:pPr marL="828675" lvl="1" eaLnBrk="1" hangingPunct="1">
              <a:spcBef>
                <a:spcPct val="0"/>
              </a:spcBef>
              <a:buFontTx/>
              <a:buNone/>
            </a:pPr>
            <a:endParaRPr lang="zh-CN" altLang="en-US" b="1">
              <a:solidFill>
                <a:srgbClr val="006600"/>
              </a:solidFill>
              <a:latin typeface="宋体" panose="02010600030101010101" pitchFamily="2" charset="-122"/>
            </a:endParaRPr>
          </a:p>
          <a:p>
            <a:pPr marL="828675" lvl="1" eaLnBrk="1" hangingPunct="1">
              <a:spcBef>
                <a:spcPct val="0"/>
              </a:spcBef>
              <a:buFont typeface="Wingdings" panose="05000000000000000000" pitchFamily="2" charset="2"/>
              <a:buChar char="Ø"/>
            </a:pPr>
            <a:r>
              <a:rPr lang="zh-CN" altLang="en-US" b="1">
                <a:solidFill>
                  <a:srgbClr val="444463"/>
                </a:solidFill>
                <a:latin typeface="宋体" panose="02010600030101010101" pitchFamily="2" charset="-122"/>
              </a:rPr>
              <a:t>目前对耐蚀性能研究较多的是铁基、镍基、钴基非晶态合金，其中大都含有铬。</a:t>
            </a:r>
          </a:p>
          <a:p>
            <a:pPr marL="828675" lvl="1" eaLnBrk="1" hangingPunct="1">
              <a:spcBef>
                <a:spcPct val="0"/>
              </a:spcBef>
              <a:buFont typeface="Wingdings" panose="05000000000000000000" pitchFamily="2" charset="2"/>
              <a:buChar char="Ø"/>
            </a:pPr>
            <a:r>
              <a:rPr lang="zh-CN" altLang="en-US" b="1">
                <a:solidFill>
                  <a:srgbClr val="444463"/>
                </a:solidFill>
                <a:latin typeface="宋体" panose="02010600030101010101" pitchFamily="2" charset="-122"/>
              </a:rPr>
              <a:t>制造耐腐蚀管道、电池的电极、海底电缆屏蔽、磁分离介质及化工用的催化剂、污水处理系统中的零件等</a:t>
            </a:r>
            <a:r>
              <a:rPr lang="zh-CN" altLang="en-US" b="1">
                <a:solidFill>
                  <a:srgbClr val="006600"/>
                </a:solidFill>
                <a:latin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5" name="Rectangle 3"/>
          <p:cNvSpPr>
            <a:spLocks noGrp="1" noChangeArrowheads="1"/>
          </p:cNvSpPr>
          <p:nvPr>
            <p:ph type="body" idx="4294967295"/>
          </p:nvPr>
        </p:nvSpPr>
        <p:spPr>
          <a:xfrm>
            <a:off x="682625" y="1123950"/>
            <a:ext cx="7777163" cy="4392613"/>
          </a:xfrm>
          <a:ln/>
        </p:spPr>
        <p:txBody>
          <a:bodyPr/>
          <a:lstStyle/>
          <a:p>
            <a:pPr eaLnBrk="1" hangingPunct="1">
              <a:lnSpc>
                <a:spcPct val="90000"/>
              </a:lnSpc>
              <a:buFontTx/>
              <a:buNone/>
            </a:pPr>
            <a:r>
              <a:rPr lang="zh-CN" altLang="en-US" b="1">
                <a:solidFill>
                  <a:srgbClr val="000000"/>
                </a:solidFill>
              </a:rPr>
              <a:t>非晶态合金的优点</a:t>
            </a:r>
          </a:p>
          <a:p>
            <a:pPr eaLnBrk="1" hangingPunct="1">
              <a:lnSpc>
                <a:spcPct val="90000"/>
              </a:lnSpc>
              <a:buFontTx/>
              <a:buNone/>
            </a:pPr>
            <a:r>
              <a:rPr lang="zh-CN" altLang="en-US" b="1">
                <a:solidFill>
                  <a:srgbClr val="000000"/>
                </a:solidFill>
              </a:rPr>
              <a:t>（</a:t>
            </a:r>
            <a:r>
              <a:rPr lang="en-US" altLang="zh-CN" b="1">
                <a:solidFill>
                  <a:srgbClr val="000000"/>
                </a:solidFill>
              </a:rPr>
              <a:t>1</a:t>
            </a:r>
            <a:r>
              <a:rPr lang="zh-CN" altLang="en-US" b="1">
                <a:solidFill>
                  <a:srgbClr val="000000"/>
                </a:solidFill>
              </a:rPr>
              <a:t>）高强韧性</a:t>
            </a:r>
          </a:p>
          <a:p>
            <a:pPr eaLnBrk="1" hangingPunct="1">
              <a:lnSpc>
                <a:spcPct val="90000"/>
              </a:lnSpc>
              <a:buFontTx/>
              <a:buNone/>
            </a:pPr>
            <a:r>
              <a:rPr lang="zh-CN" altLang="en-US" b="1">
                <a:solidFill>
                  <a:srgbClr val="000000"/>
                </a:solidFill>
              </a:rPr>
              <a:t>（</a:t>
            </a:r>
            <a:r>
              <a:rPr lang="en-US" altLang="zh-CN" b="1">
                <a:solidFill>
                  <a:srgbClr val="000000"/>
                </a:solidFill>
              </a:rPr>
              <a:t>2</a:t>
            </a:r>
            <a:r>
              <a:rPr lang="zh-CN" altLang="en-US" b="1">
                <a:solidFill>
                  <a:srgbClr val="000000"/>
                </a:solidFill>
              </a:rPr>
              <a:t>）优良的磁性  </a:t>
            </a:r>
          </a:p>
          <a:p>
            <a:pPr eaLnBrk="1" hangingPunct="1">
              <a:lnSpc>
                <a:spcPct val="90000"/>
              </a:lnSpc>
              <a:buFontTx/>
              <a:buNone/>
            </a:pPr>
            <a:r>
              <a:rPr lang="zh-CN" altLang="en-US" b="1">
                <a:solidFill>
                  <a:srgbClr val="000000"/>
                </a:solidFill>
              </a:rPr>
              <a:t>（</a:t>
            </a:r>
            <a:r>
              <a:rPr lang="en-US" altLang="zh-CN" b="1">
                <a:solidFill>
                  <a:srgbClr val="000000"/>
                </a:solidFill>
              </a:rPr>
              <a:t>3</a:t>
            </a:r>
            <a:r>
              <a:rPr lang="zh-CN" altLang="en-US" b="1">
                <a:solidFill>
                  <a:srgbClr val="000000"/>
                </a:solidFill>
              </a:rPr>
              <a:t>）简单的制造工艺和节能环保</a:t>
            </a:r>
          </a:p>
          <a:p>
            <a:pPr eaLnBrk="1" hangingPunct="1">
              <a:lnSpc>
                <a:spcPct val="90000"/>
              </a:lnSpc>
              <a:buFontTx/>
              <a:buNone/>
            </a:pPr>
            <a:r>
              <a:rPr lang="zh-CN" altLang="en-US" b="1">
                <a:solidFill>
                  <a:srgbClr val="000000"/>
                </a:solidFill>
              </a:rPr>
              <a:t>四、非晶态合金的应用</a:t>
            </a:r>
          </a:p>
          <a:p>
            <a:pPr eaLnBrk="1" hangingPunct="1">
              <a:lnSpc>
                <a:spcPct val="90000"/>
              </a:lnSpc>
              <a:buFontTx/>
              <a:buNone/>
            </a:pPr>
            <a:r>
              <a:rPr lang="zh-CN" altLang="en-US" b="1">
                <a:solidFill>
                  <a:srgbClr val="000000"/>
                </a:solidFill>
              </a:rPr>
              <a:t>（</a:t>
            </a:r>
            <a:r>
              <a:rPr lang="en-US" altLang="zh-CN" b="1">
                <a:solidFill>
                  <a:srgbClr val="000000"/>
                </a:solidFill>
              </a:rPr>
              <a:t>1</a:t>
            </a:r>
            <a:r>
              <a:rPr lang="zh-CN" altLang="en-US" b="1">
                <a:solidFill>
                  <a:srgbClr val="000000"/>
                </a:solidFill>
              </a:rPr>
              <a:t>）电子技术</a:t>
            </a:r>
          </a:p>
          <a:p>
            <a:pPr eaLnBrk="1" hangingPunct="1">
              <a:lnSpc>
                <a:spcPct val="90000"/>
              </a:lnSpc>
              <a:buFontTx/>
              <a:buNone/>
            </a:pPr>
            <a:r>
              <a:rPr lang="zh-CN" altLang="en-US" b="1">
                <a:solidFill>
                  <a:srgbClr val="000000"/>
                </a:solidFill>
              </a:rPr>
              <a:t>（</a:t>
            </a:r>
            <a:r>
              <a:rPr lang="en-US" altLang="zh-CN" b="1">
                <a:solidFill>
                  <a:srgbClr val="000000"/>
                </a:solidFill>
              </a:rPr>
              <a:t>2</a:t>
            </a:r>
            <a:r>
              <a:rPr lang="zh-CN" altLang="en-US" b="1">
                <a:solidFill>
                  <a:srgbClr val="000000"/>
                </a:solidFill>
              </a:rPr>
              <a:t>）电力系统</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9" name="Rectangle 5"/>
          <p:cNvSpPr>
            <a:spLocks noChangeArrowheads="1"/>
          </p:cNvSpPr>
          <p:nvPr/>
        </p:nvSpPr>
        <p:spPr bwMode="auto">
          <a:xfrm>
            <a:off x="785813" y="357188"/>
            <a:ext cx="761841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algn="ctr" eaLnBrk="1" hangingPunct="1">
              <a:spcBef>
                <a:spcPct val="0"/>
              </a:spcBef>
              <a:buSzPct val="100000"/>
              <a:buFontTx/>
              <a:buNone/>
            </a:pPr>
            <a:r>
              <a:rPr lang="zh-CN" altLang="en-US" b="1">
                <a:solidFill>
                  <a:srgbClr val="0000FF"/>
                </a:solidFill>
                <a:latin typeface="Times New Roman" panose="02020603050405020304" pitchFamily="18" charset="0"/>
                <a:ea typeface="楷体_GB2312" pitchFamily="49" charset="-122"/>
              </a:rPr>
              <a:t>非晶态合金的主要特性和应用</a:t>
            </a:r>
          </a:p>
        </p:txBody>
      </p:sp>
      <p:graphicFrame>
        <p:nvGraphicFramePr>
          <p:cNvPr id="2480" name="表格 7"/>
          <p:cNvGraphicFramePr>
            <a:graphicFrameLocks noGrp="1"/>
          </p:cNvGraphicFramePr>
          <p:nvPr>
            <p:extLst>
              <p:ext uri="{D42A27DB-BD31-4B8C-83A1-F6EECF244321}">
                <p14:modId xmlns:p14="http://schemas.microsoft.com/office/powerpoint/2010/main" val="4171076839"/>
              </p:ext>
            </p:extLst>
          </p:nvPr>
        </p:nvGraphicFramePr>
        <p:xfrm>
          <a:off x="0" y="1124748"/>
          <a:ext cx="9144000" cy="5256580"/>
        </p:xfrm>
        <a:graphic>
          <a:graphicData uri="http://schemas.openxmlformats.org/drawingml/2006/table">
            <a:tbl>
              <a:tblPr/>
              <a:tblGrid>
                <a:gridCol w="3476231"/>
                <a:gridCol w="5667769"/>
              </a:tblGrid>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1" i="0" u="none" strike="noStrike" cap="none" normalizeH="0" baseline="0" dirty="0" smtClean="0">
                          <a:ln>
                            <a:noFill/>
                          </a:ln>
                          <a:solidFill>
                            <a:srgbClr val="FF0000"/>
                          </a:solidFill>
                          <a:effectLst/>
                          <a:latin typeface="Tahoma" panose="020B0604030504040204" pitchFamily="34" charset="0"/>
                          <a:ea typeface="宋体" panose="02010600030101010101" pitchFamily="2" charset="-122"/>
                        </a:rPr>
                        <a:t>主要特性</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实际应用材料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高强度、高韧性</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结构加强材料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高电阻率、低温度系数</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高电阻材料、精密电阻合金材料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高导磁率、低矫顽力</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磁分离、磁屏蔽、磁头、磁芯材料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高磁感、低损耗</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功率变压器、磁芯材料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高耐蚀性</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dirty="0" smtClean="0">
                          <a:ln>
                            <a:noFill/>
                          </a:ln>
                          <a:solidFill>
                            <a:srgbClr val="FF0000"/>
                          </a:solidFill>
                          <a:effectLst/>
                          <a:latin typeface="Tahoma" panose="020B0604030504040204" pitchFamily="34" charset="0"/>
                          <a:ea typeface="宋体" panose="02010600030101010101" pitchFamily="2" charset="-122"/>
                        </a:rPr>
                        <a:t>刀具材料、电极材料、表面保持材料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恒体积、恒弹性</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不胀钢材料、恒弹性合金材料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超导电性</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超导材料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高磁致伸缩</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应变仪、延迟线、磁致伸缩振子材料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6F8"/>
                    </a:solidFill>
                  </a:tcPr>
                </a:tc>
              </a:tr>
              <a:tr h="52565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高磁能积</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0" lang="zh-CN" altLang="en-US" sz="2200" b="0" i="0" u="none" strike="noStrike" cap="none" normalizeH="0" baseline="0" dirty="0" smtClean="0">
                          <a:ln>
                            <a:noFill/>
                          </a:ln>
                          <a:solidFill>
                            <a:srgbClr val="FF0000"/>
                          </a:solidFill>
                          <a:effectLst/>
                          <a:latin typeface="Tahoma" panose="020B0604030504040204" pitchFamily="34" charset="0"/>
                          <a:ea typeface="宋体" panose="02010600030101010101" pitchFamily="2" charset="-122"/>
                        </a:rPr>
                        <a:t>永磁薄膜材料</a:t>
                      </a:r>
                    </a:p>
                  </a:txBody>
                  <a:tcPr marL="91439" marR="9143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CF1"/>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 name="Rectangle 2"/>
          <p:cNvSpPr>
            <a:spLocks noGrp="1" noChangeArrowheads="1"/>
          </p:cNvSpPr>
          <p:nvPr>
            <p:ph type="title" idx="4294967295"/>
          </p:nvPr>
        </p:nvSpPr>
        <p:spPr>
          <a:xfrm>
            <a:off x="685800" y="768350"/>
            <a:ext cx="7847013" cy="715963"/>
          </a:xfrm>
          <a:ln/>
        </p:spPr>
        <p:txBody>
          <a:bodyPr/>
          <a:lstStyle/>
          <a:p>
            <a:pPr eaLnBrk="1" hangingPunct="1"/>
            <a:r>
              <a:rPr lang="zh-CN" altLang="en-US" sz="4000" b="1"/>
              <a:t>形状记忆合金</a:t>
            </a:r>
          </a:p>
        </p:txBody>
      </p:sp>
      <p:sp>
        <p:nvSpPr>
          <p:cNvPr id="2078" name="Rectangle 4"/>
          <p:cNvSpPr>
            <a:spLocks noGrp="1" noChangeArrowheads="1"/>
          </p:cNvSpPr>
          <p:nvPr>
            <p:ph type="body" idx="4294967295"/>
          </p:nvPr>
        </p:nvSpPr>
        <p:spPr>
          <a:xfrm>
            <a:off x="179388" y="1484313"/>
            <a:ext cx="8964612" cy="4608512"/>
          </a:xfrm>
          <a:ln/>
        </p:spPr>
        <p:txBody>
          <a:bodyPr/>
          <a:lstStyle/>
          <a:p>
            <a:pPr eaLnBrk="1" hangingPunct="1">
              <a:buFontTx/>
              <a:buNone/>
            </a:pPr>
            <a:r>
              <a:rPr lang="zh-CN" altLang="en-US" sz="2800" b="1">
                <a:solidFill>
                  <a:srgbClr val="762704"/>
                </a:solidFill>
              </a:rPr>
              <a:t>一、形状记忆效应</a:t>
            </a:r>
          </a:p>
          <a:p>
            <a:pPr eaLnBrk="1" hangingPunct="1">
              <a:buFontTx/>
              <a:buNone/>
            </a:pPr>
            <a:r>
              <a:rPr lang="zh-CN" altLang="en-US" sz="2800" b="1">
                <a:solidFill>
                  <a:srgbClr val="000000"/>
                </a:solidFill>
              </a:rPr>
              <a:t>       具有一定形状的固体材料，在某一低温状态下经过塑性变形后，通过加热到这种材料固有的某一临界温度以上时，材料又恢复到初始形状的现象，称为形状记忆效应 。</a:t>
            </a:r>
          </a:p>
          <a:p>
            <a:pPr eaLnBrk="1" hangingPunct="1">
              <a:buFontTx/>
              <a:buNone/>
            </a:pPr>
            <a:r>
              <a:rPr lang="zh-CN" altLang="en-US" sz="2800" b="1">
                <a:solidFill>
                  <a:srgbClr val="762704"/>
                </a:solidFill>
              </a:rPr>
              <a:t>二、形状记忆合金的分类</a:t>
            </a:r>
          </a:p>
          <a:p>
            <a:pPr eaLnBrk="1" hangingPunct="1">
              <a:buFontTx/>
              <a:buNone/>
            </a:pPr>
            <a:r>
              <a:rPr lang="zh-CN" altLang="en-US" sz="2800" b="1">
                <a:solidFill>
                  <a:srgbClr val="000000"/>
                </a:solidFill>
              </a:rPr>
              <a:t>       按照合金组成和相变特征，具有较完全形状记忆效应的合金可分为三大系列：</a:t>
            </a:r>
            <a:r>
              <a:rPr lang="en-US" altLang="zh-CN" sz="2800" b="1">
                <a:solidFill>
                  <a:srgbClr val="000000"/>
                </a:solidFill>
              </a:rPr>
              <a:t>Ti-Ni</a:t>
            </a:r>
            <a:r>
              <a:rPr lang="zh-CN" altLang="en-US" sz="2800" b="1">
                <a:solidFill>
                  <a:srgbClr val="000000"/>
                </a:solidFill>
              </a:rPr>
              <a:t>系形状记忆合金，铜基系形状记忆合金和铁基系形状记忆合金。</a:t>
            </a:r>
            <a:r>
              <a:rPr lang="zh-CN" altLang="en-US" sz="2800">
                <a:solidFill>
                  <a:srgbClr val="000000"/>
                </a:solidFill>
              </a:rPr>
              <a:t> </a:t>
            </a:r>
            <a:endParaRPr lang="zh-CN" altLang="en-US" sz="2800"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7" name="Rectangle 2"/>
          <p:cNvSpPr>
            <a:spLocks noGrp="1" noChangeArrowheads="1"/>
          </p:cNvSpPr>
          <p:nvPr>
            <p:ph type="title" idx="4294967295"/>
          </p:nvPr>
        </p:nvSpPr>
        <p:spPr>
          <a:xfrm>
            <a:off x="611188" y="857250"/>
            <a:ext cx="7772400" cy="619125"/>
          </a:xfrm>
          <a:ln/>
        </p:spPr>
        <p:txBody>
          <a:bodyPr/>
          <a:lstStyle/>
          <a:p>
            <a:pPr eaLnBrk="1" hangingPunct="1"/>
            <a:r>
              <a:rPr lang="zh-CN" altLang="en-US" sz="4000" b="1">
                <a:solidFill>
                  <a:srgbClr val="FF0000"/>
                </a:solidFill>
              </a:rPr>
              <a:t>第四节  海绵金属和</a:t>
            </a:r>
            <a:r>
              <a:rPr lang="zh-CN" altLang="en-US" sz="4000" b="1">
                <a:solidFill>
                  <a:srgbClr val="FF0000"/>
                </a:solidFill>
                <a:latin typeface="Times New Roman" panose="02020603050405020304" pitchFamily="18" charset="0"/>
              </a:rPr>
              <a:t>“</a:t>
            </a:r>
            <a:r>
              <a:rPr lang="zh-CN" altLang="en-US" sz="4000" b="1">
                <a:solidFill>
                  <a:srgbClr val="FF0000"/>
                </a:solidFill>
              </a:rPr>
              <a:t>无声</a:t>
            </a:r>
            <a:r>
              <a:rPr lang="zh-CN" altLang="en-US" sz="4000" b="1">
                <a:solidFill>
                  <a:srgbClr val="FF0000"/>
                </a:solidFill>
                <a:latin typeface="Times New Roman" panose="02020603050405020304" pitchFamily="18" charset="0"/>
              </a:rPr>
              <a:t>”</a:t>
            </a:r>
            <a:r>
              <a:rPr lang="zh-CN" altLang="en-US" sz="4000" b="1">
                <a:solidFill>
                  <a:srgbClr val="FF0000"/>
                </a:solidFill>
              </a:rPr>
              <a:t>合金</a:t>
            </a:r>
          </a:p>
        </p:txBody>
      </p:sp>
      <p:sp>
        <p:nvSpPr>
          <p:cNvPr id="2518" name="Rectangle 3"/>
          <p:cNvSpPr>
            <a:spLocks noGrp="1" noChangeArrowheads="1"/>
          </p:cNvSpPr>
          <p:nvPr>
            <p:ph type="body" idx="4294967295"/>
          </p:nvPr>
        </p:nvSpPr>
        <p:spPr>
          <a:xfrm>
            <a:off x="0" y="1484313"/>
            <a:ext cx="8569325" cy="4471987"/>
          </a:xfrm>
          <a:ln/>
        </p:spPr>
        <p:txBody>
          <a:bodyPr/>
          <a:lstStyle/>
          <a:p>
            <a:pPr eaLnBrk="1" hangingPunct="1">
              <a:buFontTx/>
              <a:buNone/>
            </a:pPr>
            <a:r>
              <a:rPr lang="en-US" altLang="zh-CN" sz="2800" b="1">
                <a:solidFill>
                  <a:srgbClr val="000000"/>
                </a:solidFill>
              </a:rPr>
              <a:t> </a:t>
            </a:r>
            <a:r>
              <a:rPr lang="zh-CN" altLang="en-US" sz="2800" b="1">
                <a:solidFill>
                  <a:srgbClr val="FF0000"/>
                </a:solidFill>
              </a:rPr>
              <a:t>一、海绵金属</a:t>
            </a:r>
          </a:p>
          <a:p>
            <a:pPr eaLnBrk="1" hangingPunct="1">
              <a:buFontTx/>
              <a:buNone/>
            </a:pPr>
            <a:r>
              <a:rPr lang="zh-CN" altLang="en-US" sz="2800" b="1">
                <a:solidFill>
                  <a:srgbClr val="000000"/>
                </a:solidFill>
              </a:rPr>
              <a:t>          </a:t>
            </a:r>
            <a:r>
              <a:rPr lang="zh-CN" altLang="en-US" sz="2800">
                <a:solidFill>
                  <a:srgbClr val="000000"/>
                </a:solidFill>
              </a:rPr>
              <a:t>这种金属从里到外，布满了孔洞，孔洞大小不一，相互连通，像海绵一样，被称为海绵金属。因为他有点像泡沫塑料，所以也称为</a:t>
            </a:r>
            <a:r>
              <a:rPr lang="zh-CN" altLang="en-US" sz="2800">
                <a:solidFill>
                  <a:srgbClr val="F92154"/>
                </a:solidFill>
              </a:rPr>
              <a:t>泡沫金属</a:t>
            </a:r>
            <a:r>
              <a:rPr lang="zh-CN" altLang="en-US" sz="2800">
                <a:solidFill>
                  <a:srgbClr val="000000"/>
                </a:solidFill>
              </a:rPr>
              <a:t>。</a:t>
            </a:r>
          </a:p>
          <a:p>
            <a:pPr eaLnBrk="1" hangingPunct="1">
              <a:buFontTx/>
              <a:buNone/>
            </a:pPr>
            <a:r>
              <a:rPr lang="zh-CN" altLang="en-US" sz="2800">
                <a:solidFill>
                  <a:srgbClr val="FF0000"/>
                </a:solidFill>
              </a:rPr>
              <a:t>  </a:t>
            </a:r>
            <a:r>
              <a:rPr lang="en-US" altLang="zh-CN" sz="2800">
                <a:solidFill>
                  <a:srgbClr val="FF0000"/>
                </a:solidFill>
              </a:rPr>
              <a:t>1</a:t>
            </a:r>
            <a:r>
              <a:rPr lang="zh-CN" altLang="en-US" sz="2800">
                <a:solidFill>
                  <a:srgbClr val="FF0000"/>
                </a:solidFill>
              </a:rPr>
              <a:t>．</a:t>
            </a:r>
            <a:r>
              <a:rPr lang="zh-CN" altLang="en-US" sz="2800" b="1">
                <a:solidFill>
                  <a:srgbClr val="FF0000"/>
                </a:solidFill>
              </a:rPr>
              <a:t>海绵金属的实现</a:t>
            </a:r>
          </a:p>
          <a:p>
            <a:pPr eaLnBrk="1" hangingPunct="1">
              <a:buFontTx/>
              <a:buNone/>
            </a:pPr>
            <a:r>
              <a:rPr lang="zh-CN" altLang="en-US" sz="2800">
                <a:solidFill>
                  <a:srgbClr val="000000"/>
                </a:solidFill>
              </a:rPr>
              <a:t>（</a:t>
            </a:r>
            <a:r>
              <a:rPr lang="en-US" altLang="zh-CN" sz="2800">
                <a:solidFill>
                  <a:srgbClr val="000000"/>
                </a:solidFill>
              </a:rPr>
              <a:t>1</a:t>
            </a:r>
            <a:r>
              <a:rPr lang="zh-CN" altLang="en-US" sz="2800">
                <a:solidFill>
                  <a:srgbClr val="000000"/>
                </a:solidFill>
              </a:rPr>
              <a:t>）起泡剂法</a:t>
            </a:r>
          </a:p>
          <a:p>
            <a:pPr eaLnBrk="1" hangingPunct="1">
              <a:buFontTx/>
              <a:buNone/>
            </a:pPr>
            <a:r>
              <a:rPr lang="zh-CN" altLang="en-US" sz="2800">
                <a:solidFill>
                  <a:srgbClr val="000000"/>
                </a:solidFill>
              </a:rPr>
              <a:t>（</a:t>
            </a:r>
            <a:r>
              <a:rPr lang="en-US" altLang="zh-CN" sz="2800">
                <a:solidFill>
                  <a:srgbClr val="000000"/>
                </a:solidFill>
              </a:rPr>
              <a:t>2</a:t>
            </a:r>
            <a:r>
              <a:rPr lang="zh-CN" altLang="en-US" sz="2800">
                <a:solidFill>
                  <a:srgbClr val="000000"/>
                </a:solidFill>
              </a:rPr>
              <a:t>）泡沫树脂法 </a:t>
            </a:r>
          </a:p>
          <a:p>
            <a:pPr eaLnBrk="1" hangingPunct="1">
              <a:buFontTx/>
              <a:buNone/>
            </a:pPr>
            <a:r>
              <a:rPr lang="zh-CN" altLang="en-US" sz="2800">
                <a:solidFill>
                  <a:srgbClr val="000000"/>
                </a:solidFill>
              </a:rPr>
              <a:t>（</a:t>
            </a:r>
            <a:r>
              <a:rPr lang="en-US" altLang="zh-CN" sz="2800">
                <a:solidFill>
                  <a:srgbClr val="000000"/>
                </a:solidFill>
              </a:rPr>
              <a:t>3</a:t>
            </a:r>
            <a:r>
              <a:rPr lang="zh-CN" altLang="en-US" sz="2800">
                <a:solidFill>
                  <a:srgbClr val="000000"/>
                </a:solidFill>
              </a:rPr>
              <a:t>）金属条直接制造</a:t>
            </a:r>
            <a:r>
              <a:rPr lang="zh-CN" altLang="en-US" sz="2800" b="1">
                <a:solidFill>
                  <a:srgbClr val="000000"/>
                </a:solidFill>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8" name="Rectangle 3"/>
          <p:cNvSpPr>
            <a:spLocks noGrp="1" noChangeArrowheads="1"/>
          </p:cNvSpPr>
          <p:nvPr>
            <p:ph type="body" idx="4294967295"/>
          </p:nvPr>
        </p:nvSpPr>
        <p:spPr>
          <a:xfrm>
            <a:off x="323850" y="981075"/>
            <a:ext cx="8134350" cy="5114925"/>
          </a:xfrm>
          <a:ln/>
        </p:spPr>
        <p:txBody>
          <a:bodyPr/>
          <a:lstStyle/>
          <a:p>
            <a:pPr marL="609600" indent="-609600" eaLnBrk="1" hangingPunct="1">
              <a:buFontTx/>
              <a:buNone/>
            </a:pPr>
            <a:r>
              <a:rPr lang="en-US" altLang="zh-CN" sz="2800" b="1">
                <a:solidFill>
                  <a:srgbClr val="F92154"/>
                </a:solidFill>
              </a:rPr>
              <a:t>2</a:t>
            </a:r>
            <a:r>
              <a:rPr lang="zh-CN" altLang="en-US" sz="2800" b="1">
                <a:solidFill>
                  <a:srgbClr val="F92154"/>
                </a:solidFill>
              </a:rPr>
              <a:t>．海绵金属的性能及其应用</a:t>
            </a:r>
          </a:p>
          <a:p>
            <a:pPr marL="609600" indent="-609600" eaLnBrk="1" hangingPunct="1">
              <a:buFontTx/>
              <a:buNone/>
            </a:pPr>
            <a:r>
              <a:rPr lang="zh-CN" altLang="en-US" sz="2800" b="1">
                <a:solidFill>
                  <a:srgbClr val="000000"/>
                </a:solidFill>
              </a:rPr>
              <a:t>      </a:t>
            </a:r>
            <a:r>
              <a:rPr lang="zh-CN" altLang="en-US" sz="2800">
                <a:solidFill>
                  <a:srgbClr val="000000"/>
                </a:solidFill>
              </a:rPr>
              <a:t>由于独特的多孔结构，海绵金属有一些独特的性能及应用。如减噪消振、过滤、控制导热导电、催化以及热交换和集热等。</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2" name="内容占位符 2"/>
          <p:cNvSpPr>
            <a:spLocks noGrp="1" noChangeArrowheads="1"/>
          </p:cNvSpPr>
          <p:nvPr>
            <p:ph idx="4294967295"/>
          </p:nvPr>
        </p:nvSpPr>
        <p:spPr>
          <a:ln/>
        </p:spPr>
        <p:txBody>
          <a:bodyPr/>
          <a:lstStyle/>
          <a:p>
            <a:pPr marL="609600" indent="-609600" eaLnBrk="1" hangingPunct="1">
              <a:buFontTx/>
              <a:buNone/>
            </a:pPr>
            <a:r>
              <a:rPr lang="zh-CN" altLang="en-US" b="1">
                <a:solidFill>
                  <a:srgbClr val="F92154"/>
                </a:solidFill>
              </a:rPr>
              <a:t>二、</a:t>
            </a:r>
            <a:r>
              <a:rPr lang="zh-CN" altLang="en-US" b="1">
                <a:solidFill>
                  <a:srgbClr val="F92154"/>
                </a:solidFill>
                <a:latin typeface="Times New Roman" panose="02020603050405020304" pitchFamily="18" charset="0"/>
              </a:rPr>
              <a:t>“</a:t>
            </a:r>
            <a:r>
              <a:rPr lang="zh-CN" altLang="en-US" b="1">
                <a:solidFill>
                  <a:srgbClr val="F92154"/>
                </a:solidFill>
              </a:rPr>
              <a:t>无声</a:t>
            </a:r>
            <a:r>
              <a:rPr lang="zh-CN" altLang="en-US" b="1">
                <a:solidFill>
                  <a:srgbClr val="F92154"/>
                </a:solidFill>
                <a:latin typeface="Times New Roman" panose="02020603050405020304" pitchFamily="18" charset="0"/>
              </a:rPr>
              <a:t>”</a:t>
            </a:r>
            <a:r>
              <a:rPr lang="zh-CN" altLang="en-US" b="1">
                <a:solidFill>
                  <a:srgbClr val="F92154"/>
                </a:solidFill>
              </a:rPr>
              <a:t>合金</a:t>
            </a:r>
          </a:p>
          <a:p>
            <a:pPr marL="609600" indent="-609600"/>
            <a:r>
              <a:rPr lang="zh-CN" altLang="en-US" b="1"/>
              <a:t>无声合金是一种高性能的减振合金，其减振性能非常可观，例如用铁锤敲打锰铜无声合金板，发出的声音很微弱，就象敲打橡胶一样。</a:t>
            </a:r>
            <a:r>
              <a:rPr lang="zh-CN" altLang="en-US" b="1">
                <a:solidFill>
                  <a:srgbClr val="F92154"/>
                </a:solidFill>
              </a:rPr>
              <a:t>它是由于物体内部原子、晶体缺陷等组成单元不断运动及相互作用、相互干扰从而消耗声波的能量</a:t>
            </a:r>
            <a:r>
              <a:rPr lang="en-US" altLang="zh-CN" b="1">
                <a:solidFill>
                  <a:srgbClr val="F92154"/>
                </a:solidFill>
                <a:latin typeface="Arial" panose="020B0604020202020204" pitchFamily="34" charset="0"/>
              </a:rPr>
              <a:t>——</a:t>
            </a:r>
            <a:r>
              <a:rPr lang="zh-CN" altLang="en-US" b="1">
                <a:solidFill>
                  <a:srgbClr val="F92154"/>
                </a:solidFill>
              </a:rPr>
              <a:t>内耗而引起的。</a:t>
            </a:r>
          </a:p>
          <a:p>
            <a:pPr marL="609600" indent="-609600" eaLnBrk="1" hangingPunct="1">
              <a:buFontTx/>
              <a:buNone/>
            </a:pP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5" name="内容占位符 2"/>
          <p:cNvSpPr>
            <a:spLocks noGrp="1" noChangeArrowheads="1"/>
          </p:cNvSpPr>
          <p:nvPr>
            <p:ph idx="4294967295"/>
          </p:nvPr>
        </p:nvSpPr>
        <p:spPr>
          <a:xfrm>
            <a:off x="395536" y="836712"/>
            <a:ext cx="8463855" cy="5380062"/>
          </a:xfrm>
          <a:ln/>
        </p:spPr>
        <p:txBody>
          <a:bodyPr/>
          <a:lstStyle/>
          <a:p>
            <a:r>
              <a:rPr lang="zh-CN" altLang="en-US" sz="2400" b="1" dirty="0">
                <a:solidFill>
                  <a:srgbClr val="F92154"/>
                </a:solidFill>
              </a:rPr>
              <a:t>（</a:t>
            </a:r>
            <a:r>
              <a:rPr lang="en-US" altLang="zh-CN" sz="2400" b="1" dirty="0">
                <a:solidFill>
                  <a:srgbClr val="F92154"/>
                </a:solidFill>
              </a:rPr>
              <a:t>1</a:t>
            </a:r>
            <a:r>
              <a:rPr lang="zh-CN" altLang="en-US" sz="2400" b="1" dirty="0">
                <a:solidFill>
                  <a:srgbClr val="F92154"/>
                </a:solidFill>
              </a:rPr>
              <a:t>）无声合金的分类</a:t>
            </a:r>
          </a:p>
          <a:p>
            <a:r>
              <a:rPr lang="zh-CN" altLang="en-US" sz="2400" b="1" dirty="0"/>
              <a:t>引起金属</a:t>
            </a:r>
            <a:r>
              <a:rPr lang="zh-CN" altLang="en-US" sz="2400" b="1" dirty="0">
                <a:solidFill>
                  <a:srgbClr val="F92154"/>
                </a:solidFill>
              </a:rPr>
              <a:t>内耗</a:t>
            </a:r>
            <a:r>
              <a:rPr lang="zh-CN" altLang="en-US" sz="2400" b="1" dirty="0"/>
              <a:t>的原因很多。振动发生的时候，金属内部出现的</a:t>
            </a:r>
            <a:r>
              <a:rPr lang="zh-CN" altLang="en-US" sz="2400" b="1" dirty="0">
                <a:solidFill>
                  <a:srgbClr val="F92154"/>
                </a:solidFill>
              </a:rPr>
              <a:t>间隙原子跳动、位错运动、原子微扩散、磁性材料的磁性变化</a:t>
            </a:r>
            <a:r>
              <a:rPr lang="zh-CN" altLang="en-US" sz="2400" b="1" dirty="0"/>
              <a:t>等，都会消耗振动的能量。</a:t>
            </a:r>
          </a:p>
          <a:p>
            <a:r>
              <a:rPr lang="zh-CN" altLang="en-US" sz="2400" b="1" dirty="0"/>
              <a:t>根据引起内耗的主要原因的不同，可以把无声合金分为</a:t>
            </a:r>
            <a:r>
              <a:rPr lang="zh-CN" altLang="en-US" sz="2400" b="1" dirty="0">
                <a:solidFill>
                  <a:srgbClr val="F92154"/>
                </a:solidFill>
              </a:rPr>
              <a:t>四类</a:t>
            </a:r>
            <a:r>
              <a:rPr lang="zh-CN" altLang="en-US" sz="2400" b="1" dirty="0"/>
              <a:t>：</a:t>
            </a:r>
          </a:p>
          <a:p>
            <a:r>
              <a:rPr lang="zh-CN" altLang="en-US" sz="2400" b="1" dirty="0"/>
              <a:t>①依靠相界面作用的内耗   相应地有</a:t>
            </a:r>
            <a:r>
              <a:rPr lang="zh-CN" altLang="en-US" sz="2400" b="1" dirty="0">
                <a:solidFill>
                  <a:srgbClr val="F92154"/>
                </a:solidFill>
              </a:rPr>
              <a:t>灰口铸铁、铸造铝锌合金</a:t>
            </a:r>
            <a:r>
              <a:rPr lang="zh-CN" altLang="en-US" sz="2400" b="1" dirty="0"/>
              <a:t>等，属于复合型，其内部组织由两种或两种以上的</a:t>
            </a:r>
            <a:r>
              <a:rPr lang="zh-CN" altLang="en-US" sz="2400" b="1" dirty="0">
                <a:solidFill>
                  <a:srgbClr val="F92154"/>
                </a:solidFill>
              </a:rPr>
              <a:t>不同软硬的合金相组成</a:t>
            </a:r>
            <a:r>
              <a:rPr lang="zh-CN" altLang="en-US" sz="2400" b="1" dirty="0"/>
              <a:t>，</a:t>
            </a:r>
            <a:r>
              <a:rPr lang="zh-CN" altLang="en-US" sz="2400" b="1" dirty="0">
                <a:solidFill>
                  <a:srgbClr val="C00000"/>
                </a:solidFill>
              </a:rPr>
              <a:t>内耗</a:t>
            </a:r>
            <a:r>
              <a:rPr lang="zh-CN" altLang="en-US" sz="2400" b="1" dirty="0"/>
              <a:t>主要是在相界面上进行的。可在较高温度下使用。</a:t>
            </a:r>
            <a:r>
              <a:rPr lang="en-US" altLang="zh-CN" sz="2400" b="1" dirty="0"/>
              <a:t> </a:t>
            </a:r>
            <a:endParaRPr lang="zh-CN" altLang="en-US" sz="2400" b="1" dirty="0"/>
          </a:p>
          <a:p>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8" name="内容占位符 2"/>
          <p:cNvSpPr>
            <a:spLocks noGrp="1" noChangeArrowheads="1"/>
          </p:cNvSpPr>
          <p:nvPr>
            <p:ph idx="4294967295"/>
          </p:nvPr>
        </p:nvSpPr>
        <p:spPr>
          <a:xfrm>
            <a:off x="0" y="1143000"/>
            <a:ext cx="8786813" cy="4257675"/>
          </a:xfrm>
          <a:ln/>
        </p:spPr>
        <p:txBody>
          <a:bodyPr/>
          <a:lstStyle/>
          <a:p>
            <a:r>
              <a:rPr lang="zh-CN" altLang="en-US" sz="2400" b="1">
                <a:solidFill>
                  <a:srgbClr val="C00000"/>
                </a:solidFill>
              </a:rPr>
              <a:t>②依靠磁性的变化的内耗 </a:t>
            </a:r>
            <a:r>
              <a:rPr lang="en-US" altLang="zh-CN" sz="2400" b="1">
                <a:solidFill>
                  <a:srgbClr val="C00000"/>
                </a:solidFill>
              </a:rPr>
              <a:t>  </a:t>
            </a:r>
            <a:r>
              <a:rPr lang="zh-CN" altLang="en-US" sz="2400" b="1"/>
              <a:t>有</a:t>
            </a:r>
            <a:r>
              <a:rPr lang="zh-CN" altLang="en-US" sz="2400" b="1">
                <a:solidFill>
                  <a:srgbClr val="F92154"/>
                </a:solidFill>
              </a:rPr>
              <a:t>铁镍、铁铬、铁铬铝、铁铬铜等强磁性无声合金</a:t>
            </a:r>
            <a:r>
              <a:rPr lang="zh-CN" altLang="en-US" sz="2400" b="1"/>
              <a:t>，它们主要依靠磁性材料受磁场作用时会改变尺寸的磁致伸缩效应，以及受外力作用时又会产生磁致逆效应而消耗能量。在居里点下使用。</a:t>
            </a:r>
          </a:p>
          <a:p>
            <a:r>
              <a:rPr lang="zh-CN" altLang="en-US" sz="2400" b="1">
                <a:solidFill>
                  <a:srgbClr val="F92154"/>
                </a:solidFill>
              </a:rPr>
              <a:t>③依靠位错的内耗</a:t>
            </a:r>
            <a:r>
              <a:rPr lang="en-US" altLang="zh-CN" sz="2400" b="1"/>
              <a:t>   </a:t>
            </a:r>
            <a:r>
              <a:rPr lang="zh-CN" altLang="en-US" sz="2400" b="1">
                <a:solidFill>
                  <a:srgbClr val="762704"/>
                </a:solidFill>
              </a:rPr>
              <a:t>镁、镁锆、镁镍</a:t>
            </a:r>
            <a:r>
              <a:rPr lang="zh-CN" altLang="en-US" sz="2400" b="1"/>
              <a:t>等无声合金依靠的是位错运动来消耗能量，所以叫做位错型无声合金。这类合金使用温度常在</a:t>
            </a:r>
            <a:r>
              <a:rPr lang="en-US" altLang="zh-CN" sz="2400" b="1"/>
              <a:t>15℃</a:t>
            </a:r>
            <a:r>
              <a:rPr lang="zh-CN" altLang="en-US" sz="2400" b="1"/>
              <a:t>以下。</a:t>
            </a:r>
          </a:p>
          <a:p>
            <a:r>
              <a:rPr lang="zh-CN" altLang="en-US" sz="2400" b="1">
                <a:solidFill>
                  <a:srgbClr val="FF0000"/>
                </a:solidFill>
              </a:rPr>
              <a:t>④依靠孪晶的内耗   </a:t>
            </a:r>
            <a:r>
              <a:rPr lang="zh-CN" altLang="en-US" sz="2400" b="1">
                <a:solidFill>
                  <a:srgbClr val="000000"/>
                </a:solidFill>
              </a:rPr>
              <a:t>锰铜、锰铜铝、铜铝镍、镍钛</a:t>
            </a:r>
            <a:r>
              <a:rPr lang="zh-CN" altLang="en-US" sz="2400" b="1"/>
              <a:t>等属于孪晶型的无声合金，内耗主要就是在孪晶面上发生的。</a:t>
            </a:r>
          </a:p>
          <a:p>
            <a:r>
              <a:rPr lang="zh-CN" altLang="en-US" sz="2400" b="1"/>
              <a:t>总之，由于合金内部在每个应力循环过程中都有显著的能量消耗，所以能够达到无声防噪的目的。</a:t>
            </a:r>
          </a:p>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1" name="内容占位符 2"/>
          <p:cNvSpPr>
            <a:spLocks noGrp="1" noChangeArrowheads="1"/>
          </p:cNvSpPr>
          <p:nvPr>
            <p:ph idx="4294967295"/>
          </p:nvPr>
        </p:nvSpPr>
        <p:spPr>
          <a:xfrm>
            <a:off x="142875" y="1285875"/>
            <a:ext cx="8315325" cy="4071938"/>
          </a:xfrm>
          <a:ln/>
        </p:spPr>
        <p:txBody>
          <a:bodyPr/>
          <a:lstStyle/>
          <a:p>
            <a:r>
              <a:rPr lang="zh-CN" altLang="en-US" sz="2400">
                <a:solidFill>
                  <a:srgbClr val="FF0000"/>
                </a:solidFill>
              </a:rPr>
              <a:t>（</a:t>
            </a:r>
            <a:r>
              <a:rPr lang="en-US" altLang="zh-CN" sz="2400">
                <a:solidFill>
                  <a:srgbClr val="FF0000"/>
                </a:solidFill>
              </a:rPr>
              <a:t>2</a:t>
            </a:r>
            <a:r>
              <a:rPr lang="zh-CN" altLang="en-US" sz="2400">
                <a:solidFill>
                  <a:srgbClr val="FF0000"/>
                </a:solidFill>
              </a:rPr>
              <a:t>）无声合金的应用</a:t>
            </a:r>
            <a:r>
              <a:rPr lang="en-US" altLang="zh-CN" sz="2400">
                <a:solidFill>
                  <a:srgbClr val="FF0000"/>
                </a:solidFill>
                <a:latin typeface="Arial" panose="020B0604020202020204" pitchFamily="34" charset="0"/>
              </a:rPr>
              <a:t>——</a:t>
            </a:r>
            <a:r>
              <a:rPr lang="zh-CN" altLang="en-US" sz="2400">
                <a:solidFill>
                  <a:srgbClr val="FF0000"/>
                </a:solidFill>
              </a:rPr>
              <a:t>降低噪音</a:t>
            </a:r>
          </a:p>
          <a:p>
            <a:r>
              <a:rPr lang="zh-CN" altLang="en-US" sz="2400"/>
              <a:t>早在本世纪二十年代，</a:t>
            </a:r>
            <a:r>
              <a:rPr lang="zh-CN" altLang="en-US" sz="2400">
                <a:solidFill>
                  <a:srgbClr val="FF0000"/>
                </a:solidFill>
              </a:rPr>
              <a:t>铁磁性不锈钢</a:t>
            </a:r>
            <a:r>
              <a:rPr lang="zh-CN" altLang="en-US" sz="2400"/>
              <a:t>（含铬</a:t>
            </a:r>
            <a:r>
              <a:rPr lang="en-US" altLang="zh-CN" sz="2400"/>
              <a:t>12%</a:t>
            </a:r>
            <a:r>
              <a:rPr lang="zh-CN" altLang="en-US" sz="2400"/>
              <a:t>，镍</a:t>
            </a:r>
            <a:r>
              <a:rPr lang="en-US" altLang="zh-CN" sz="2400"/>
              <a:t>0.5%</a:t>
            </a:r>
            <a:r>
              <a:rPr lang="zh-CN" altLang="en-US" sz="2400"/>
              <a:t>，其余都是铁）就被应用于</a:t>
            </a:r>
            <a:r>
              <a:rPr lang="zh-CN" altLang="en-US" sz="2400">
                <a:solidFill>
                  <a:srgbClr val="FF0000"/>
                </a:solidFill>
              </a:rPr>
              <a:t>蒸汽轮机</a:t>
            </a:r>
            <a:r>
              <a:rPr lang="zh-CN" altLang="en-US" sz="2400"/>
              <a:t>，直到今天，它仍然是一种很受欢迎的减振材料。</a:t>
            </a:r>
          </a:p>
          <a:p>
            <a:r>
              <a:rPr lang="en-US" altLang="zh-CN" sz="2400">
                <a:solidFill>
                  <a:srgbClr val="FF0000"/>
                </a:solidFill>
              </a:rPr>
              <a:t>Mn-Cu-Al-Fe-Ni</a:t>
            </a:r>
            <a:r>
              <a:rPr lang="zh-CN" altLang="en-US" sz="2400">
                <a:solidFill>
                  <a:srgbClr val="FF0000"/>
                </a:solidFill>
              </a:rPr>
              <a:t>合金</a:t>
            </a:r>
            <a:r>
              <a:rPr lang="zh-CN" altLang="en-US" sz="2400"/>
              <a:t>用作潜水艇的</a:t>
            </a:r>
            <a:r>
              <a:rPr lang="zh-CN" altLang="en-US" sz="2400">
                <a:solidFill>
                  <a:srgbClr val="FF0000"/>
                </a:solidFill>
              </a:rPr>
              <a:t>螺旋桨材料</a:t>
            </a:r>
            <a:r>
              <a:rPr lang="zh-CN" altLang="en-US" sz="2400"/>
              <a:t>已经十几年了，实际证明，这种材料的减振效果特别好，使潜水艇能减少被声纳发觉的机会。</a:t>
            </a:r>
            <a:endParaRPr lang="en-US" altLang="zh-CN" sz="2400"/>
          </a:p>
          <a:p>
            <a:r>
              <a:rPr lang="zh-CN" altLang="en-US" sz="2400"/>
              <a:t>把这种合金用到链式运输机上，可使噪声降低</a:t>
            </a:r>
            <a:r>
              <a:rPr lang="en-US" altLang="zh-CN" sz="2400"/>
              <a:t>5</a:t>
            </a:r>
            <a:r>
              <a:rPr lang="zh-CN" altLang="en-US" sz="2400"/>
              <a:t>分贝，用在高速</a:t>
            </a:r>
            <a:r>
              <a:rPr lang="zh-CN" altLang="en-US" sz="2400">
                <a:solidFill>
                  <a:srgbClr val="FF0000"/>
                </a:solidFill>
              </a:rPr>
              <a:t>凿岩机</a:t>
            </a:r>
            <a:r>
              <a:rPr lang="zh-CN" altLang="en-US" sz="2400"/>
              <a:t>上可降低</a:t>
            </a:r>
            <a:r>
              <a:rPr lang="en-US" altLang="zh-CN" sz="2400"/>
              <a:t>14</a:t>
            </a:r>
            <a:r>
              <a:rPr lang="zh-CN" altLang="en-US" sz="2400"/>
              <a:t>分贝噪音，用到碎石机上可降低</a:t>
            </a:r>
            <a:r>
              <a:rPr lang="en-US" altLang="zh-CN" sz="2400"/>
              <a:t>13</a:t>
            </a:r>
            <a:r>
              <a:rPr lang="zh-CN" altLang="en-US" sz="2400"/>
              <a:t>分贝噪音。</a:t>
            </a:r>
          </a:p>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4" name="标题 1"/>
          <p:cNvSpPr>
            <a:spLocks noGrp="1" noChangeArrowheads="1"/>
          </p:cNvSpPr>
          <p:nvPr>
            <p:ph type="title" idx="4294967295"/>
          </p:nvPr>
        </p:nvSpPr>
        <p:spPr>
          <a:ln/>
        </p:spPr>
        <p:txBody>
          <a:bodyPr/>
          <a:lstStyle/>
          <a:p>
            <a:endParaRPr lang="zh-CN" altLang="zh-CN"/>
          </a:p>
        </p:txBody>
      </p:sp>
      <p:sp>
        <p:nvSpPr>
          <p:cNvPr id="2545" name="内容占位符 2"/>
          <p:cNvSpPr>
            <a:spLocks noGrp="1" noChangeArrowheads="1"/>
          </p:cNvSpPr>
          <p:nvPr>
            <p:ph idx="4294967295"/>
          </p:nvPr>
        </p:nvSpPr>
        <p:spPr>
          <a:ln/>
        </p:spPr>
        <p:txBody>
          <a:bodyPr/>
          <a:lstStyle/>
          <a:p>
            <a:r>
              <a:rPr lang="zh-CN" altLang="en-US" sz="2400"/>
              <a:t>通常用于</a:t>
            </a:r>
            <a:r>
              <a:rPr lang="zh-CN" altLang="en-US" sz="2400">
                <a:solidFill>
                  <a:srgbClr val="FF0000"/>
                </a:solidFill>
              </a:rPr>
              <a:t>木材加工的圆盘锯</a:t>
            </a:r>
            <a:r>
              <a:rPr lang="zh-CN" altLang="en-US" sz="2400"/>
              <a:t>工作时能发出斯耳的噪声，如果用</a:t>
            </a:r>
            <a:r>
              <a:rPr lang="zh-CN" altLang="en-US" sz="2400">
                <a:solidFill>
                  <a:srgbClr val="FF0000"/>
                </a:solidFill>
              </a:rPr>
              <a:t>可锻铸铁</a:t>
            </a:r>
            <a:r>
              <a:rPr lang="zh-CN" altLang="en-US" sz="2400"/>
              <a:t>来制造圆盘锯，噪声就能降低</a:t>
            </a:r>
            <a:r>
              <a:rPr lang="en-US" altLang="zh-CN" sz="2400"/>
              <a:t>10</a:t>
            </a:r>
            <a:r>
              <a:rPr lang="zh-CN" altLang="en-US" sz="2400"/>
              <a:t>分贝；而用</a:t>
            </a:r>
            <a:r>
              <a:rPr lang="zh-CN" altLang="en-US" sz="2400">
                <a:solidFill>
                  <a:srgbClr val="FF0000"/>
                </a:solidFill>
              </a:rPr>
              <a:t>锰铜铝合金制造圆盘锯</a:t>
            </a:r>
            <a:r>
              <a:rPr lang="zh-CN" altLang="en-US" sz="2400"/>
              <a:t>，可降低噪声</a:t>
            </a:r>
            <a:r>
              <a:rPr lang="en-US" altLang="zh-CN" sz="2400"/>
              <a:t>13~30</a:t>
            </a:r>
            <a:r>
              <a:rPr lang="zh-CN" altLang="en-US" sz="2400"/>
              <a:t>分贝。</a:t>
            </a:r>
          </a:p>
          <a:p>
            <a:r>
              <a:rPr lang="en-US" altLang="zh-CN" sz="2400"/>
              <a:t>    </a:t>
            </a:r>
            <a:r>
              <a:rPr lang="zh-CN" altLang="en-US" sz="2400"/>
              <a:t>在航空、宇宙技术中可用做火箭、导弹、喷气式飞机的</a:t>
            </a:r>
            <a:r>
              <a:rPr lang="zh-CN" altLang="en-US" sz="2400">
                <a:solidFill>
                  <a:srgbClr val="FF0000"/>
                </a:solidFill>
              </a:rPr>
              <a:t>控制盘或导航仪</a:t>
            </a:r>
            <a:r>
              <a:rPr lang="zh-CN" altLang="en-US" sz="2400"/>
              <a:t>等精密仪器以及发动机罩、汽轮机叶片等发动机部件。</a:t>
            </a:r>
          </a:p>
          <a:p>
            <a:r>
              <a:rPr lang="en-US" altLang="zh-CN" sz="2400"/>
              <a:t>    </a:t>
            </a:r>
            <a:r>
              <a:rPr lang="zh-CN" altLang="en-US" sz="2400"/>
              <a:t>另外，</a:t>
            </a:r>
            <a:r>
              <a:rPr lang="zh-CN" altLang="en-US" sz="2400">
                <a:solidFill>
                  <a:srgbClr val="FF0000"/>
                </a:solidFill>
              </a:rPr>
              <a:t>微晶超塑性材料</a:t>
            </a:r>
            <a:r>
              <a:rPr lang="zh-CN" altLang="en-US" sz="2400"/>
              <a:t>将来在减振材料中可能占有相当的地位，有人认为这类材料的减振机理可能是由晶体界引起的应力缓和松弛。</a:t>
            </a:r>
          </a:p>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8" name="Rectangle 2"/>
          <p:cNvSpPr>
            <a:spLocks noGrp="1" noChangeArrowheads="1"/>
          </p:cNvSpPr>
          <p:nvPr>
            <p:ph type="title" idx="4294967295"/>
          </p:nvPr>
        </p:nvSpPr>
        <p:spPr>
          <a:xfrm>
            <a:off x="685800" y="115888"/>
            <a:ext cx="7772400" cy="1143000"/>
          </a:xfrm>
          <a:ln/>
        </p:spPr>
        <p:txBody>
          <a:bodyPr/>
          <a:lstStyle/>
          <a:p>
            <a:pPr eaLnBrk="1" hangingPunct="1"/>
            <a:r>
              <a:rPr lang="zh-CN" altLang="en-US" sz="3600" b="1">
                <a:solidFill>
                  <a:srgbClr val="FF0000"/>
                </a:solidFill>
              </a:rPr>
              <a:t>第五节  梯度功能材料</a:t>
            </a:r>
          </a:p>
        </p:txBody>
      </p:sp>
      <p:sp>
        <p:nvSpPr>
          <p:cNvPr id="2549" name="Rectangle 3"/>
          <p:cNvSpPr>
            <a:spLocks noGrp="1" noChangeArrowheads="1"/>
          </p:cNvSpPr>
          <p:nvPr>
            <p:ph type="body" idx="4294967295"/>
          </p:nvPr>
        </p:nvSpPr>
        <p:spPr>
          <a:xfrm>
            <a:off x="0" y="1196974"/>
            <a:ext cx="9144000" cy="5661026"/>
          </a:xfrm>
          <a:ln/>
        </p:spPr>
        <p:txBody>
          <a:bodyPr/>
          <a:lstStyle/>
          <a:p>
            <a:pPr marL="812800" indent="-812800" eaLnBrk="1" hangingPunct="1">
              <a:lnSpc>
                <a:spcPct val="80000"/>
              </a:lnSpc>
              <a:buFontTx/>
              <a:buNone/>
            </a:pPr>
            <a:r>
              <a:rPr lang="en-US" altLang="zh-CN" sz="2800" b="1" dirty="0">
                <a:solidFill>
                  <a:srgbClr val="000000"/>
                </a:solidFill>
              </a:rPr>
              <a:t>               </a:t>
            </a:r>
            <a:r>
              <a:rPr lang="zh-CN" altLang="en-US" sz="2800" b="1" dirty="0">
                <a:solidFill>
                  <a:srgbClr val="000000"/>
                </a:solidFill>
              </a:rPr>
              <a:t>梯度功能材料是两种或多种材料复合，构成组分和结构沿（构件）截面呈连续变化的一种新型复合材料。</a:t>
            </a:r>
          </a:p>
          <a:p>
            <a:pPr marL="812800" indent="-812800"/>
            <a:r>
              <a:rPr lang="zh-CN" altLang="en-US" sz="2400" b="1" dirty="0">
                <a:solidFill>
                  <a:srgbClr val="000000"/>
                </a:solidFill>
              </a:rPr>
              <a:t>一、梯度功能材料概念的提出</a:t>
            </a:r>
            <a:endParaRPr lang="zh-CN" altLang="en-US" sz="1800" dirty="0"/>
          </a:p>
          <a:p>
            <a:pPr marL="812800" indent="-812800" algn="just"/>
            <a:r>
              <a:rPr lang="zh-CN" altLang="en-US" sz="2000" dirty="0"/>
              <a:t>当代航空航天等高技术的发展，对材料性能的要求越来越苛刻。例如，当航天飞机往返大气层，飞行速度超过</a:t>
            </a:r>
            <a:r>
              <a:rPr lang="en-US" altLang="zh-CN" sz="2000" dirty="0"/>
              <a:t>25</a:t>
            </a:r>
            <a:r>
              <a:rPr lang="zh-CN" altLang="en-US" sz="2000" dirty="0"/>
              <a:t>个马赫数时，其表面温度高达</a:t>
            </a:r>
            <a:r>
              <a:rPr lang="en-US" altLang="zh-CN" sz="2000" dirty="0"/>
              <a:t>2000</a:t>
            </a:r>
            <a:r>
              <a:rPr lang="zh-CN" altLang="en-US" sz="2000" dirty="0"/>
              <a:t>℃。而其燃烧室内燃烧气体温度可超过</a:t>
            </a:r>
            <a:r>
              <a:rPr lang="en-US" altLang="zh-CN" sz="2000" dirty="0"/>
              <a:t>2000</a:t>
            </a:r>
            <a:r>
              <a:rPr lang="zh-CN" altLang="en-US" sz="2000" dirty="0"/>
              <a:t>℃，燃烧室的热流量大于</a:t>
            </a:r>
            <a:r>
              <a:rPr lang="en-US" altLang="zh-CN" sz="2000" dirty="0"/>
              <a:t>5MW/m</a:t>
            </a:r>
            <a:r>
              <a:rPr lang="en-US" altLang="zh-CN" sz="2000" baseline="30000" dirty="0"/>
              <a:t>2</a:t>
            </a:r>
            <a:r>
              <a:rPr lang="zh-CN" altLang="en-US" sz="2000" dirty="0"/>
              <a:t>，其空气入口的前端热通量达</a:t>
            </a:r>
            <a:r>
              <a:rPr lang="en-US" altLang="zh-CN" sz="2000" dirty="0"/>
              <a:t>50 MW/m</a:t>
            </a:r>
            <a:r>
              <a:rPr lang="en-US" altLang="zh-CN" sz="2000" baseline="30000" dirty="0"/>
              <a:t>2</a:t>
            </a:r>
            <a:r>
              <a:rPr lang="zh-CN" altLang="en-US" sz="2000" dirty="0"/>
              <a:t>。对于如此巨大的热量必须采取冷却的措施。一般将用作燃料的液氢作为强制冷却的制冷剂，此时燃烧室内外温差大于</a:t>
            </a:r>
            <a:r>
              <a:rPr lang="en-US" altLang="zh-CN" sz="2000" dirty="0"/>
              <a:t>1000</a:t>
            </a:r>
            <a:r>
              <a:rPr lang="zh-CN" altLang="en-US" sz="2000" dirty="0"/>
              <a:t>℃。传统的金属材料根本无法满足这种苛刻的使用环境；而金属表面涂层陶瓷材料或金属与陶瓷复合材料在高温环境中使用时，由于二者的热膨胀系数相差较大，往往在金属和陶瓷的界面处产生较大的热应力，导致出现剥落或龟裂现象而使材料失效。为了有效解决此类极端条件下常规耐热材料的不足，日本学者新野正之、平井敏雄和渡边龙三人于</a:t>
            </a:r>
            <a:r>
              <a:rPr lang="en-US" altLang="zh-CN" sz="2000" dirty="0"/>
              <a:t>1987</a:t>
            </a:r>
            <a:r>
              <a:rPr lang="zh-CN" altLang="en-US" sz="2000" dirty="0"/>
              <a:t>年首次提出了金属和陶瓷二者梯度化结合这一新奇想法。梯度功能材料的提出，引起了世界各国的普遍重视，美国、前苏联、法国和英国等许多国家相继开展了研究。</a:t>
            </a:r>
          </a:p>
          <a:p>
            <a:pPr marL="812800" indent="-812800" eaLnBrk="1" hangingPunct="1">
              <a:lnSpc>
                <a:spcPct val="80000"/>
              </a:lnSpc>
              <a:buFontTx/>
              <a:buNone/>
            </a:pPr>
            <a:endParaRPr lang="zh-CN" altLang="en-US" sz="2400" b="1" dirty="0">
              <a:solidFill>
                <a:srgbClr val="000000"/>
              </a:solidFill>
            </a:endParaRPr>
          </a:p>
          <a:p>
            <a:pPr marL="812800" indent="-812800" eaLnBrk="1" hangingPunct="1">
              <a:lnSpc>
                <a:spcPct val="80000"/>
              </a:lnSpc>
              <a:buFontTx/>
              <a:buNone/>
            </a:pPr>
            <a:endParaRPr lang="zh-CN" altLang="en-US" sz="2400" b="1" dirty="0">
              <a:solidFill>
                <a:srgbClr val="000000"/>
              </a:solidFill>
            </a:endParaRPr>
          </a:p>
          <a:p>
            <a:pPr marL="812800" indent="-812800" eaLnBrk="1" hangingPunct="1">
              <a:lnSpc>
                <a:spcPct val="80000"/>
              </a:lnSpc>
              <a:buFontTx/>
              <a:buNone/>
            </a:pPr>
            <a:endParaRPr lang="en-US" altLang="zh-CN" sz="2800" b="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9" name="内容占位符 2"/>
          <p:cNvSpPr>
            <a:spLocks noGrp="1" noChangeArrowheads="1"/>
          </p:cNvSpPr>
          <p:nvPr>
            <p:ph idx="4294967295"/>
          </p:nvPr>
        </p:nvSpPr>
        <p:spPr>
          <a:xfrm>
            <a:off x="323528" y="928688"/>
            <a:ext cx="8496943" cy="5308624"/>
          </a:xfrm>
          <a:ln/>
        </p:spPr>
        <p:txBody>
          <a:bodyPr/>
          <a:lstStyle/>
          <a:p>
            <a:pPr marL="812800" indent="-812800" eaLnBrk="1" hangingPunct="1">
              <a:lnSpc>
                <a:spcPct val="80000"/>
              </a:lnSpc>
              <a:buFontTx/>
              <a:buNone/>
            </a:pPr>
            <a:r>
              <a:rPr lang="zh-CN" altLang="en-US" b="1" dirty="0">
                <a:solidFill>
                  <a:srgbClr val="000000"/>
                </a:solidFill>
              </a:rPr>
              <a:t>二、梯度功能材料的特点和分类 </a:t>
            </a:r>
          </a:p>
          <a:p>
            <a:pPr marL="812800" indent="-812800" eaLnBrk="1" hangingPunct="1">
              <a:lnSpc>
                <a:spcPct val="80000"/>
              </a:lnSpc>
              <a:buClr>
                <a:srgbClr val="CC0000"/>
              </a:buClr>
              <a:buFont typeface="Wingdings" panose="05000000000000000000" pitchFamily="2" charset="2"/>
              <a:buChar char="p"/>
            </a:pPr>
            <a:r>
              <a:rPr lang="zh-CN" altLang="en-US" b="1" dirty="0">
                <a:solidFill>
                  <a:srgbClr val="000000"/>
                </a:solidFill>
              </a:rPr>
              <a:t>从材料的组合方式来看，梯度功能材料可分为</a:t>
            </a:r>
            <a:r>
              <a:rPr lang="zh-CN" altLang="en-US" b="1" dirty="0">
                <a:solidFill>
                  <a:srgbClr val="FF0000"/>
                </a:solidFill>
              </a:rPr>
              <a:t>金属</a:t>
            </a:r>
            <a:r>
              <a:rPr lang="en-US" altLang="zh-CN" b="1" dirty="0">
                <a:solidFill>
                  <a:srgbClr val="FF0000"/>
                </a:solidFill>
              </a:rPr>
              <a:t>/</a:t>
            </a:r>
            <a:r>
              <a:rPr lang="zh-CN" altLang="en-US" b="1" dirty="0">
                <a:solidFill>
                  <a:srgbClr val="FF0000"/>
                </a:solidFill>
              </a:rPr>
              <a:t>陶瓷、陶瓷</a:t>
            </a:r>
            <a:r>
              <a:rPr lang="en-US" altLang="zh-CN" b="1" dirty="0">
                <a:solidFill>
                  <a:srgbClr val="FF0000"/>
                </a:solidFill>
              </a:rPr>
              <a:t>/</a:t>
            </a:r>
            <a:r>
              <a:rPr lang="zh-CN" altLang="en-US" b="1" dirty="0">
                <a:solidFill>
                  <a:srgbClr val="FF0000"/>
                </a:solidFill>
              </a:rPr>
              <a:t>陶瓷以及陶瓷</a:t>
            </a:r>
            <a:r>
              <a:rPr lang="en-US" altLang="zh-CN" b="1" dirty="0">
                <a:solidFill>
                  <a:srgbClr val="FF0000"/>
                </a:solidFill>
              </a:rPr>
              <a:t>/</a:t>
            </a:r>
            <a:r>
              <a:rPr lang="zh-CN" altLang="en-US" b="1" dirty="0">
                <a:solidFill>
                  <a:srgbClr val="FF0000"/>
                </a:solidFill>
              </a:rPr>
              <a:t>塑料</a:t>
            </a:r>
            <a:r>
              <a:rPr lang="zh-CN" altLang="en-US" b="1" dirty="0">
                <a:solidFill>
                  <a:srgbClr val="000000"/>
                </a:solidFill>
              </a:rPr>
              <a:t>等多种结合方式。</a:t>
            </a:r>
          </a:p>
          <a:p>
            <a:pPr marL="812800" indent="-812800" eaLnBrk="1" hangingPunct="1">
              <a:lnSpc>
                <a:spcPct val="80000"/>
              </a:lnSpc>
              <a:buClr>
                <a:srgbClr val="CC0000"/>
              </a:buClr>
              <a:buFont typeface="Wingdings" panose="05000000000000000000" pitchFamily="2" charset="2"/>
              <a:buChar char="p"/>
            </a:pPr>
            <a:r>
              <a:rPr lang="zh-CN" altLang="en-US" b="1" dirty="0">
                <a:solidFill>
                  <a:srgbClr val="000000"/>
                </a:solidFill>
              </a:rPr>
              <a:t>从组成变化来看，梯度功能材料可分为</a:t>
            </a:r>
            <a:r>
              <a:rPr lang="zh-CN" altLang="en-US" b="1" dirty="0">
                <a:solidFill>
                  <a:srgbClr val="FF0000"/>
                </a:solidFill>
              </a:rPr>
              <a:t>三类</a:t>
            </a:r>
            <a:r>
              <a:rPr lang="zh-CN" altLang="en-US" b="1" dirty="0">
                <a:solidFill>
                  <a:srgbClr val="000000"/>
                </a:solidFill>
              </a:rPr>
              <a:t>：</a:t>
            </a:r>
            <a:endParaRPr lang="en-US" altLang="zh-CN" b="1" dirty="0">
              <a:solidFill>
                <a:srgbClr val="000000"/>
              </a:solidFill>
            </a:endParaRPr>
          </a:p>
          <a:p>
            <a:pPr marL="812800" indent="-812800" eaLnBrk="1" hangingPunct="1">
              <a:lnSpc>
                <a:spcPct val="80000"/>
              </a:lnSpc>
              <a:buClr>
                <a:srgbClr val="CC0000"/>
              </a:buClr>
              <a:buFontTx/>
              <a:buNone/>
            </a:pPr>
            <a:r>
              <a:rPr lang="zh-CN" altLang="en-US" b="1" dirty="0">
                <a:solidFill>
                  <a:srgbClr val="000000"/>
                </a:solidFill>
              </a:rPr>
              <a:t>     </a:t>
            </a:r>
            <a:r>
              <a:rPr lang="zh-CN" altLang="en-US" b="1" dirty="0" smtClean="0">
                <a:solidFill>
                  <a:srgbClr val="000000"/>
                </a:solidFill>
              </a:rPr>
              <a:t>   梯度</a:t>
            </a:r>
            <a:r>
              <a:rPr lang="zh-CN" altLang="en-US" b="1" dirty="0">
                <a:solidFill>
                  <a:srgbClr val="000000"/>
                </a:solidFill>
              </a:rPr>
              <a:t>功能整体型（组成从一侧到另一侧呈梯度渐变的结构材料），梯度功能涂覆型（在基体材料上形成组成渐变的涂层）和梯度功能连接型（粘接两个基体间的界面层呈梯度变化）。</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 name="内容占位符 2"/>
          <p:cNvSpPr>
            <a:spLocks noGrp="1" noChangeArrowheads="1"/>
          </p:cNvSpPr>
          <p:nvPr>
            <p:ph idx="4294967295"/>
          </p:nvPr>
        </p:nvSpPr>
        <p:spPr>
          <a:xfrm>
            <a:off x="251520" y="260648"/>
            <a:ext cx="8712967" cy="6264696"/>
          </a:xfrm>
          <a:ln/>
        </p:spPr>
        <p:txBody>
          <a:bodyPr/>
          <a:lstStyle/>
          <a:p>
            <a:r>
              <a:rPr lang="zh-CN" altLang="en-US" sz="2400" b="1" dirty="0"/>
              <a:t>三、梯度功能材料的应用</a:t>
            </a:r>
            <a:endParaRPr lang="zh-CN" altLang="en-US" sz="2400" dirty="0"/>
          </a:p>
          <a:p>
            <a:r>
              <a:rPr lang="zh-CN" altLang="en-US" sz="2400" dirty="0">
                <a:solidFill>
                  <a:srgbClr val="FF0000"/>
                </a:solidFill>
              </a:rPr>
              <a:t>（</a:t>
            </a:r>
            <a:r>
              <a:rPr lang="en-US" altLang="zh-CN" sz="2400" dirty="0">
                <a:solidFill>
                  <a:srgbClr val="FF0000"/>
                </a:solidFill>
              </a:rPr>
              <a:t>1</a:t>
            </a:r>
            <a:r>
              <a:rPr lang="zh-CN" altLang="en-US" sz="2400" dirty="0">
                <a:solidFill>
                  <a:srgbClr val="FF0000"/>
                </a:solidFill>
              </a:rPr>
              <a:t>）航空航天材料和核反应堆材料</a:t>
            </a:r>
            <a:r>
              <a:rPr lang="en-US" altLang="zh-CN" sz="2400" dirty="0">
                <a:solidFill>
                  <a:srgbClr val="FF0000"/>
                </a:solidFill>
              </a:rPr>
              <a:t> </a:t>
            </a:r>
          </a:p>
          <a:p>
            <a:r>
              <a:rPr lang="en-US" altLang="zh-CN" sz="2400" dirty="0">
                <a:solidFill>
                  <a:srgbClr val="FF0000"/>
                </a:solidFill>
              </a:rPr>
              <a:t> </a:t>
            </a:r>
            <a:r>
              <a:rPr lang="zh-CN" altLang="en-US" sz="2400" dirty="0"/>
              <a:t>梯度功能材料主要应用于航天工业。航天飞机在往返大气层的过程中，机头的前段和机翼的前沿处于高温状态。过去航天飞机采用以陶瓷为主组合成的复合材料防热系统，除了重复使用性差外，整个系统的可靠性也存在很大的问题。采用热应力缓和梯度材料有可能解决上述问题。从</a:t>
            </a:r>
            <a:r>
              <a:rPr lang="en-US" altLang="zh-CN" sz="2400" dirty="0"/>
              <a:t>1987</a:t>
            </a:r>
            <a:r>
              <a:rPr lang="zh-CN" altLang="en-US" sz="2400" dirty="0"/>
              <a:t>年到</a:t>
            </a:r>
            <a:r>
              <a:rPr lang="en-US" altLang="zh-CN" sz="2400" dirty="0"/>
              <a:t>1991</a:t>
            </a:r>
            <a:r>
              <a:rPr lang="zh-CN" altLang="en-US" sz="2400" dirty="0"/>
              <a:t>年这</a:t>
            </a:r>
            <a:r>
              <a:rPr lang="en-US" altLang="zh-CN" sz="2400" dirty="0"/>
              <a:t>5</a:t>
            </a:r>
            <a:r>
              <a:rPr lang="zh-CN" altLang="en-US" sz="2400" dirty="0"/>
              <a:t>年里，日本科学家成功地开发了热应力缓和型梯度功能材料，为日本</a:t>
            </a:r>
            <a:r>
              <a:rPr lang="en-US" altLang="zh-CN" sz="2400" dirty="0"/>
              <a:t>HPOE</a:t>
            </a:r>
            <a:r>
              <a:rPr lang="zh-CN" altLang="en-US" sz="2400" dirty="0"/>
              <a:t>卫星提供小推力火箭引擎和热遮蔽材料。目前又研制出能耐</a:t>
            </a:r>
            <a:r>
              <a:rPr lang="en-US" altLang="zh-CN" sz="2400" dirty="0"/>
              <a:t>1700</a:t>
            </a:r>
            <a:r>
              <a:rPr lang="zh-CN" altLang="en-US" sz="2400" dirty="0"/>
              <a:t>℃的</a:t>
            </a:r>
            <a:r>
              <a:rPr lang="en-US" altLang="zh-CN" sz="2400" dirty="0"/>
              <a:t>ZnO</a:t>
            </a:r>
            <a:r>
              <a:rPr lang="en-US" altLang="zh-CN" sz="2400" baseline="-25000" dirty="0"/>
              <a:t>2</a:t>
            </a:r>
            <a:r>
              <a:rPr lang="en-US" altLang="zh-CN" sz="2400" dirty="0"/>
              <a:t>/Ni</a:t>
            </a:r>
            <a:r>
              <a:rPr lang="zh-CN" altLang="en-US" sz="2400" dirty="0"/>
              <a:t>梯度功能材料，准备用作马赫数大于</a:t>
            </a:r>
            <a:r>
              <a:rPr lang="en-US" altLang="zh-CN" sz="2400" dirty="0"/>
              <a:t>20</a:t>
            </a:r>
            <a:r>
              <a:rPr lang="zh-CN" altLang="en-US" sz="2400" dirty="0"/>
              <a:t>的可重复使用的航天飞机的机体材料。另外，核反应堆的内壁温度高达</a:t>
            </a:r>
            <a:r>
              <a:rPr lang="en-US" altLang="zh-CN" sz="2400" dirty="0"/>
              <a:t>6000</a:t>
            </a:r>
            <a:r>
              <a:rPr lang="zh-CN" altLang="en-US" sz="2400" dirty="0"/>
              <a:t>℃左右，原先其内壁材料采用单纯的双层结构，热传导不好，在热应力作用下有剥离的倾向。采用金属</a:t>
            </a:r>
            <a:r>
              <a:rPr lang="en-US" altLang="zh-CN" sz="2400" dirty="0"/>
              <a:t>/</a:t>
            </a:r>
            <a:r>
              <a:rPr lang="zh-CN" altLang="en-US" sz="2400" dirty="0"/>
              <a:t>陶瓷结合的梯度材料作为核反应堆材料，能消除热传递及热膨胀引起的应力，解决内层容易剥离的问题，有望替代金属</a:t>
            </a:r>
            <a:r>
              <a:rPr lang="en-US" altLang="zh-CN" sz="2400" dirty="0"/>
              <a:t>/</a:t>
            </a:r>
            <a:r>
              <a:rPr lang="zh-CN" altLang="en-US" sz="2400" dirty="0"/>
              <a:t>陶瓷复合材料。</a:t>
            </a: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 name="标题 1"/>
          <p:cNvSpPr>
            <a:spLocks noGrp="1" noChangeArrowheads="1"/>
          </p:cNvSpPr>
          <p:nvPr>
            <p:ph type="title" idx="4294967295"/>
          </p:nvPr>
        </p:nvSpPr>
        <p:spPr>
          <a:xfrm>
            <a:off x="642938" y="500063"/>
            <a:ext cx="7772400" cy="962025"/>
          </a:xfrm>
          <a:ln/>
        </p:spPr>
        <p:txBody>
          <a:bodyPr/>
          <a:lstStyle/>
          <a:p>
            <a:pPr algn="l" eaLnBrk="1" hangingPunct="1"/>
            <a:r>
              <a:rPr lang="zh-CN" altLang="en-US" sz="4000">
                <a:solidFill>
                  <a:srgbClr val="006600"/>
                </a:solidFill>
              </a:rPr>
              <a:t>形状记忆合金特征</a:t>
            </a:r>
          </a:p>
        </p:txBody>
      </p:sp>
      <p:sp>
        <p:nvSpPr>
          <p:cNvPr id="2089" name="内容占位符 2"/>
          <p:cNvSpPr>
            <a:spLocks noGrp="1" noChangeArrowheads="1"/>
          </p:cNvSpPr>
          <p:nvPr>
            <p:ph idx="4294967295"/>
          </p:nvPr>
        </p:nvSpPr>
        <p:spPr>
          <a:xfrm>
            <a:off x="714375" y="1428750"/>
            <a:ext cx="8143875" cy="4929188"/>
          </a:xfrm>
          <a:ln/>
        </p:spPr>
        <p:txBody>
          <a:bodyPr/>
          <a:lstStyle/>
          <a:p>
            <a:pPr marL="514350" indent="-514350" eaLnBrk="1" hangingPunct="1">
              <a:buFont typeface="Maiandra GD" panose="020E0502030308020204" pitchFamily="34" charset="0"/>
              <a:buAutoNum type="arabicPeriod"/>
            </a:pPr>
            <a:r>
              <a:rPr lang="zh-CN" altLang="en-US" sz="2800" b="1">
                <a:solidFill>
                  <a:srgbClr val="0000FF"/>
                </a:solidFill>
              </a:rPr>
              <a:t>一次记忆（单程）：</a:t>
            </a:r>
            <a:endParaRPr lang="en-US" altLang="zh-CN" sz="2800" b="1">
              <a:solidFill>
                <a:srgbClr val="0000FF"/>
              </a:solidFill>
            </a:endParaRPr>
          </a:p>
          <a:p>
            <a:pPr lvl="1" eaLnBrk="1" hangingPunct="1"/>
            <a:r>
              <a:rPr lang="zh-CN" altLang="en-US" sz="2400" b="1">
                <a:solidFill>
                  <a:srgbClr val="006600"/>
                </a:solidFill>
              </a:rPr>
              <a:t>材科加热恢复原形状后，再改变温度，物体不再改变形状。</a:t>
            </a:r>
          </a:p>
          <a:p>
            <a:pPr marL="514350" indent="-514350" eaLnBrk="1" hangingPunct="1">
              <a:buFont typeface="Maiandra GD" panose="020E0502030308020204" pitchFamily="34" charset="0"/>
              <a:buAutoNum type="arabicPeriod"/>
            </a:pPr>
            <a:r>
              <a:rPr lang="zh-CN" altLang="en-US" sz="2800" b="1">
                <a:solidFill>
                  <a:srgbClr val="0000FF"/>
                </a:solidFill>
              </a:rPr>
              <a:t>可逆记忆（双程）：</a:t>
            </a:r>
            <a:endParaRPr lang="en-US" altLang="zh-CN" sz="2800" b="1">
              <a:solidFill>
                <a:srgbClr val="0000FF"/>
              </a:solidFill>
            </a:endParaRPr>
          </a:p>
          <a:p>
            <a:pPr lvl="1" eaLnBrk="1" hangingPunct="1"/>
            <a:r>
              <a:rPr lang="zh-CN" altLang="en-US" sz="2400" b="1">
                <a:solidFill>
                  <a:srgbClr val="006600"/>
                </a:solidFill>
              </a:rPr>
              <a:t>物体不但能记忆高温的形状，而且能记忆低温的形状，当温度在高低温之间反复变化时，物体的形状也自动反应在两种形状间变化。</a:t>
            </a:r>
          </a:p>
          <a:p>
            <a:pPr marL="514350" indent="-514350" eaLnBrk="1" hangingPunct="1">
              <a:buFont typeface="Maiandra GD" panose="020E0502030308020204" pitchFamily="34" charset="0"/>
              <a:buAutoNum type="arabicPeriod"/>
            </a:pPr>
            <a:r>
              <a:rPr lang="zh-CN" altLang="en-US" sz="2800" b="1">
                <a:solidFill>
                  <a:srgbClr val="0000FF"/>
                </a:solidFill>
              </a:rPr>
              <a:t>全方位记忆（全程）：</a:t>
            </a:r>
            <a:endParaRPr lang="en-US" altLang="zh-CN" sz="2800" b="1">
              <a:solidFill>
                <a:srgbClr val="0000FF"/>
              </a:solidFill>
            </a:endParaRPr>
          </a:p>
          <a:p>
            <a:pPr lvl="1" eaLnBrk="1" hangingPunct="1"/>
            <a:r>
              <a:rPr lang="zh-CN" altLang="en-US" sz="2400" b="1">
                <a:solidFill>
                  <a:srgbClr val="006600"/>
                </a:solidFill>
              </a:rPr>
              <a:t>除具有可逆记忆特点外，当温度比较低时，物体的形状向与高温形状相反的方向变化。</a:t>
            </a:r>
            <a:endParaRPr lang="en-US" altLang="zh-CN" sz="2400" b="1">
              <a:solidFill>
                <a:srgbClr val="006600"/>
              </a:solidFill>
            </a:endParaRPr>
          </a:p>
          <a:p>
            <a:pPr lvl="1" eaLnBrk="1" hangingPunct="1"/>
            <a:r>
              <a:rPr lang="zh-CN" altLang="en-US" sz="2400" b="1">
                <a:solidFill>
                  <a:srgbClr val="006600"/>
                </a:solidFill>
              </a:rPr>
              <a:t>一般加热时的回复力比冷却时回复力大很多。</a:t>
            </a:r>
          </a:p>
        </p:txBody>
      </p:sp>
      <p:sp>
        <p:nvSpPr>
          <p:cNvPr id="2090" name="灯片编号占位符 5"/>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59D967E0-F0D4-40C1-A857-23A48740EEEB}" type="slidenum">
              <a:rPr kumimoji="0" lang="en-US" altLang="zh-CN" sz="1400">
                <a:latin typeface="Times New Roman" panose="02020603050405020304" pitchFamily="18" charset="0"/>
              </a:rPr>
              <a:pPr eaLnBrk="1" hangingPunct="1">
                <a:spcBef>
                  <a:spcPct val="0"/>
                </a:spcBef>
                <a:buSzPct val="100000"/>
                <a:buFontTx/>
                <a:buNone/>
              </a:pPr>
              <a:t>6</a:t>
            </a:fld>
            <a:endParaRPr kumimoji="0" lang="en-US" altLang="zh-CN" sz="1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5" name="内容占位符 2"/>
          <p:cNvSpPr>
            <a:spLocks noGrp="1" noChangeArrowheads="1"/>
          </p:cNvSpPr>
          <p:nvPr>
            <p:ph idx="4294967295"/>
          </p:nvPr>
        </p:nvSpPr>
        <p:spPr>
          <a:xfrm>
            <a:off x="285750" y="857250"/>
            <a:ext cx="8606730" cy="4114800"/>
          </a:xfrm>
          <a:ln/>
        </p:spPr>
        <p:txBody>
          <a:bodyPr/>
          <a:lstStyle/>
          <a:p>
            <a:r>
              <a:rPr lang="zh-CN" altLang="en-US" sz="2400" dirty="0">
                <a:solidFill>
                  <a:srgbClr val="FF0000"/>
                </a:solidFill>
              </a:rPr>
              <a:t>（</a:t>
            </a:r>
            <a:r>
              <a:rPr lang="en-US" altLang="zh-CN" sz="2400" dirty="0">
                <a:solidFill>
                  <a:srgbClr val="FF0000"/>
                </a:solidFill>
              </a:rPr>
              <a:t>2</a:t>
            </a:r>
            <a:r>
              <a:rPr lang="zh-CN" altLang="en-US" sz="2400" dirty="0">
                <a:solidFill>
                  <a:srgbClr val="FF0000"/>
                </a:solidFill>
              </a:rPr>
              <a:t>）生物医学材料</a:t>
            </a:r>
            <a:r>
              <a:rPr lang="en-US" altLang="zh-CN" sz="2400" dirty="0">
                <a:solidFill>
                  <a:srgbClr val="FF0000"/>
                </a:solidFill>
              </a:rPr>
              <a:t> </a:t>
            </a:r>
          </a:p>
          <a:p>
            <a:r>
              <a:rPr lang="en-US" altLang="zh-CN" sz="2400" dirty="0">
                <a:solidFill>
                  <a:srgbClr val="FF0000"/>
                </a:solidFill>
              </a:rPr>
              <a:t> </a:t>
            </a:r>
            <a:r>
              <a:rPr lang="zh-CN" altLang="en-US" sz="2400" dirty="0"/>
              <a:t>将羟基磷灰石陶瓷（</a:t>
            </a:r>
            <a:r>
              <a:rPr lang="en-US" altLang="zh-CN" sz="2400" dirty="0"/>
              <a:t>HA</a:t>
            </a:r>
            <a:r>
              <a:rPr lang="zh-CN" altLang="en-US" sz="2400" dirty="0"/>
              <a:t>）和钛或</a:t>
            </a:r>
            <a:r>
              <a:rPr lang="en-US" altLang="zh-CN" sz="2400" dirty="0"/>
              <a:t>Ti-6Al-4V</a:t>
            </a:r>
            <a:r>
              <a:rPr lang="zh-CN" altLang="en-US" sz="2400" dirty="0"/>
              <a:t>合金组成的梯度功能材料可作为仿生活性人工关节和牙齿。用梯度功能材料制成的人工牙齿（图</a:t>
            </a:r>
            <a:r>
              <a:rPr lang="en-US" altLang="zh-CN" sz="2400" dirty="0"/>
              <a:t>13-3</a:t>
            </a:r>
            <a:r>
              <a:rPr lang="zh-CN" altLang="en-US" sz="2400" dirty="0"/>
              <a:t>），完全仿照人的真实牙齿构造，齿根的外表面是布满微孔的磷灰石陶瓷，内部由钛或其合金构成。因为</a:t>
            </a:r>
            <a:r>
              <a:rPr lang="en-US" altLang="zh-CN" sz="2400" dirty="0"/>
              <a:t>HA</a:t>
            </a:r>
            <a:r>
              <a:rPr lang="zh-CN" altLang="en-US" sz="2400" dirty="0"/>
              <a:t>（解释）是生物相容性优良的生物活性陶瓷，钛及其合金是生物稳定性和亲和性好的高强度材料，采用烧结法将它们制成含有</a:t>
            </a:r>
            <a:r>
              <a:rPr lang="en-US" altLang="zh-CN" sz="2400" dirty="0"/>
              <a:t>HA</a:t>
            </a:r>
            <a:r>
              <a:rPr lang="zh-CN" altLang="en-US" sz="2400" dirty="0"/>
              <a:t>陶瓷涂层的钛基材料（</a:t>
            </a:r>
            <a:r>
              <a:rPr lang="en-US" altLang="zh-CN" sz="2400" dirty="0"/>
              <a:t>HA-G-Ti</a:t>
            </a:r>
            <a:r>
              <a:rPr lang="zh-CN" altLang="en-US" sz="2400" dirty="0"/>
              <a:t>），特别适于植入人体，在满足生物相容性的同时提供一定的支撑强度。</a:t>
            </a:r>
          </a:p>
          <a:p>
            <a:r>
              <a:rPr lang="zh-CN" altLang="en-US" sz="2400" dirty="0">
                <a:hlinkClick r:id="rId2"/>
              </a:rPr>
              <a:t>图</a:t>
            </a:r>
            <a:r>
              <a:rPr lang="en-US" altLang="zh-CN" sz="2400" dirty="0">
                <a:hlinkClick r:id="rId2"/>
              </a:rPr>
              <a:t>13-3 </a:t>
            </a:r>
            <a:r>
              <a:rPr lang="zh-CN" altLang="en-US" sz="2400" dirty="0">
                <a:hlinkClick r:id="rId2"/>
              </a:rPr>
              <a:t>梯度功能材料制成的人造牙</a:t>
            </a:r>
          </a:p>
          <a:p>
            <a:r>
              <a:rPr lang="en-US" altLang="zh-CN" sz="1800" dirty="0">
                <a:latin typeface="Arial" panose="020B0604020202020204" pitchFamily="34" charset="0"/>
                <a:hlinkClick r:id="rId2"/>
              </a:rPr>
              <a:t> </a:t>
            </a:r>
            <a:endParaRPr lang="zh-CN" altLang="en-US" sz="1800" dirty="0"/>
          </a:p>
        </p:txBody>
      </p:sp>
      <p:pic>
        <p:nvPicPr>
          <p:cNvPr id="2566"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770437"/>
            <a:ext cx="2027238" cy="208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9" name="标题 1"/>
          <p:cNvSpPr>
            <a:spLocks noGrp="1" noChangeArrowheads="1"/>
          </p:cNvSpPr>
          <p:nvPr>
            <p:ph type="title" idx="4294967295"/>
          </p:nvPr>
        </p:nvSpPr>
        <p:spPr>
          <a:ln/>
        </p:spPr>
        <p:txBody>
          <a:bodyPr/>
          <a:lstStyle/>
          <a:p>
            <a:endParaRPr lang="zh-CN" altLang="zh-CN"/>
          </a:p>
        </p:txBody>
      </p:sp>
      <p:sp>
        <p:nvSpPr>
          <p:cNvPr id="2570" name="内容占位符 2"/>
          <p:cNvSpPr>
            <a:spLocks noGrp="1" noChangeArrowheads="1"/>
          </p:cNvSpPr>
          <p:nvPr>
            <p:ph idx="4294967295"/>
          </p:nvPr>
        </p:nvSpPr>
        <p:spPr>
          <a:ln/>
        </p:spPr>
        <p:txBody>
          <a:bodyPr/>
          <a:lstStyle/>
          <a:p>
            <a:r>
              <a:rPr lang="zh-CN" altLang="en-US" sz="2800" dirty="0">
                <a:solidFill>
                  <a:srgbClr val="FF0000"/>
                </a:solidFill>
              </a:rPr>
              <a:t>（</a:t>
            </a:r>
            <a:r>
              <a:rPr lang="en-US" altLang="zh-CN" sz="2800" dirty="0">
                <a:solidFill>
                  <a:srgbClr val="FF0000"/>
                </a:solidFill>
              </a:rPr>
              <a:t>3</a:t>
            </a:r>
            <a:r>
              <a:rPr lang="zh-CN" altLang="en-US" sz="2800" dirty="0">
                <a:solidFill>
                  <a:srgbClr val="FF0000"/>
                </a:solidFill>
              </a:rPr>
              <a:t>）电子材料</a:t>
            </a:r>
            <a:r>
              <a:rPr lang="en-US" altLang="zh-CN" sz="2800" dirty="0">
                <a:solidFill>
                  <a:srgbClr val="FF0000"/>
                </a:solidFill>
              </a:rPr>
              <a:t> </a:t>
            </a:r>
          </a:p>
          <a:p>
            <a:r>
              <a:rPr lang="en-US" altLang="zh-CN" sz="2800" dirty="0">
                <a:solidFill>
                  <a:srgbClr val="FF0000"/>
                </a:solidFill>
              </a:rPr>
              <a:t> </a:t>
            </a:r>
            <a:r>
              <a:rPr lang="zh-CN" altLang="en-US" sz="2800" dirty="0"/>
              <a:t>随着电子仪器日趋轻量化、高密度化和微型化，迫切要电子元件的基本一体化、二维或三维复合型电子产品。梯度功能材料的制造技术非常适合于制造此类电子产品。例如，压电陶瓷（</a:t>
            </a:r>
            <a:r>
              <a:rPr lang="en-US" altLang="zh-CN" sz="2800" dirty="0"/>
              <a:t>PZT</a:t>
            </a:r>
            <a:r>
              <a:rPr lang="zh-CN" altLang="en-US" sz="2800" dirty="0"/>
              <a:t>）广泛用于制造超声波振子、陶瓷滤波器等电子元件，但其在温度稳定性和失真震荡方面存在问题。通过调整材料的组成，使其梯度化，就能使压电系数和温度系数等性能得到最恰当的分配，提高压电器件的性能和寿命。</a:t>
            </a:r>
            <a:r>
              <a:rPr lang="en-US" altLang="zh-CN" sz="2800" dirty="0"/>
              <a:t> </a:t>
            </a:r>
            <a:endParaRPr lang="zh-CN" altLang="en-U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 name="Rectangle 4"/>
          <p:cNvSpPr>
            <a:spLocks noChangeArrowheads="1"/>
          </p:cNvSpPr>
          <p:nvPr/>
        </p:nvSpPr>
        <p:spPr bwMode="auto">
          <a:xfrm>
            <a:off x="500063" y="2143125"/>
            <a:ext cx="7772400"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a:solidFill>
                  <a:srgbClr val="0000FF"/>
                </a:solidFill>
                <a:latin typeface="Comic Sans MS" panose="030F0902030302020204" pitchFamily="66" charset="0"/>
                <a:ea typeface="楷体_GB2312" pitchFamily="49" charset="-122"/>
              </a:rPr>
              <a:t>生物相容性</a:t>
            </a:r>
            <a:r>
              <a:rPr lang="en-US" altLang="zh-CN">
                <a:solidFill>
                  <a:srgbClr val="0000FF"/>
                </a:solidFill>
                <a:latin typeface="Comic Sans MS" panose="030F0902030302020204" pitchFamily="66" charset="0"/>
                <a:ea typeface="楷体_GB2312" pitchFamily="49" charset="-122"/>
              </a:rPr>
              <a:t>(compatibility)</a:t>
            </a:r>
          </a:p>
        </p:txBody>
      </p:sp>
      <p:sp>
        <p:nvSpPr>
          <p:cNvPr id="2574" name="Rectangle 5"/>
          <p:cNvSpPr>
            <a:spLocks noChangeArrowheads="1"/>
          </p:cNvSpPr>
          <p:nvPr/>
        </p:nvSpPr>
        <p:spPr bwMode="auto">
          <a:xfrm>
            <a:off x="642938" y="3000375"/>
            <a:ext cx="6985000" cy="180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lnSpc>
                <a:spcPct val="140000"/>
              </a:lnSpc>
            </a:pPr>
            <a:r>
              <a:rPr lang="zh-CN" altLang="en-US" sz="2800" b="1" dirty="0">
                <a:solidFill>
                  <a:srgbClr val="006600"/>
                </a:solidFill>
                <a:latin typeface="宋体" panose="02010600030101010101" pitchFamily="2" charset="-122"/>
              </a:rPr>
              <a:t>生物医用材料与人体之间相互作用产生复杂的生物、物理和化学反应的一种现象</a:t>
            </a:r>
            <a:r>
              <a:rPr lang="en-US" altLang="zh-CN" sz="2800" b="1" dirty="0">
                <a:solidFill>
                  <a:srgbClr val="006600"/>
                </a:solidFill>
                <a:latin typeface="宋体" panose="02010600030101010101" pitchFamily="2" charset="-122"/>
              </a:rPr>
              <a:t>;</a:t>
            </a:r>
          </a:p>
          <a:p>
            <a:pPr eaLnBrk="1" hangingPunct="1">
              <a:lnSpc>
                <a:spcPct val="140000"/>
              </a:lnSpc>
            </a:pPr>
            <a:r>
              <a:rPr lang="zh-CN" altLang="en-US" sz="2800" b="1" dirty="0">
                <a:solidFill>
                  <a:srgbClr val="006600"/>
                </a:solidFill>
                <a:latin typeface="宋体" panose="02010600030101010101" pitchFamily="2" charset="-122"/>
              </a:rPr>
              <a:t>也即生物材料与组织间的一种适应性</a:t>
            </a:r>
          </a:p>
        </p:txBody>
      </p:sp>
      <p:sp>
        <p:nvSpPr>
          <p:cNvPr id="2575" name="Rectangle 6"/>
          <p:cNvSpPr>
            <a:spLocks noChangeArrowheads="1"/>
          </p:cNvSpPr>
          <p:nvPr/>
        </p:nvSpPr>
        <p:spPr bwMode="auto">
          <a:xfrm>
            <a:off x="285750" y="2993997"/>
            <a:ext cx="7489825" cy="3384550"/>
          </a:xfrm>
          <a:prstGeom prst="rect">
            <a:avLst/>
          </a:prstGeom>
          <a:noFill/>
          <a:ln w="76200" cap="flat" cmpd="tri" algn="ctr">
            <a:solidFill>
              <a:srgbClr val="FFCC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
        <p:nvSpPr>
          <p:cNvPr id="2576" name="标题 10"/>
          <p:cNvSpPr>
            <a:spLocks noGrp="1" noChangeArrowheads="1"/>
          </p:cNvSpPr>
          <p:nvPr>
            <p:ph type="title" idx="4294967295"/>
          </p:nvPr>
        </p:nvSpPr>
        <p:spPr>
          <a:xfrm>
            <a:off x="285750" y="1000125"/>
            <a:ext cx="8462714" cy="1285875"/>
          </a:xfrm>
          <a:ln/>
        </p:spPr>
        <p:txBody>
          <a:bodyPr/>
          <a:lstStyle/>
          <a:p>
            <a:pPr algn="l" eaLnBrk="1" hangingPunct="1"/>
            <a:r>
              <a:rPr lang="zh-CN" altLang="en-US" sz="2800" b="1" dirty="0"/>
              <a:t>第六节  生物医学</a:t>
            </a:r>
            <a:r>
              <a:rPr lang="zh-CN" altLang="en-US" sz="2800" b="1" dirty="0" smtClean="0"/>
              <a:t>材料</a:t>
            </a:r>
            <a:r>
              <a:rPr lang="en-US" altLang="zh-CN" sz="2800" b="1" dirty="0"/>
              <a:t/>
            </a:r>
            <a:br>
              <a:rPr lang="en-US" altLang="zh-CN" sz="2800" b="1" dirty="0"/>
            </a:br>
            <a:r>
              <a:rPr lang="zh-CN" altLang="en-US" sz="2800" b="1" dirty="0"/>
              <a:t>一、</a:t>
            </a:r>
            <a:r>
              <a:rPr lang="zh-CN" altLang="en-US" sz="2800" dirty="0">
                <a:solidFill>
                  <a:srgbClr val="FF0000"/>
                </a:solidFill>
                <a:latin typeface="Comic Sans MS" panose="030F0902030302020204" pitchFamily="66" charset="0"/>
                <a:ea typeface="楷体_GB2312" pitchFamily="49" charset="-122"/>
              </a:rPr>
              <a:t>生物医用高分子</a:t>
            </a:r>
            <a:r>
              <a:rPr lang="en-US" altLang="zh-CN" sz="2800" dirty="0">
                <a:solidFill>
                  <a:srgbClr val="FF0000"/>
                </a:solidFill>
                <a:latin typeface="Comic Sans MS" panose="030F0902030302020204" pitchFamily="66" charset="0"/>
                <a:ea typeface="楷体_GB2312" pitchFamily="49" charset="-122"/>
              </a:rPr>
              <a:t/>
            </a:r>
            <a:br>
              <a:rPr lang="en-US" altLang="zh-CN" sz="2800" dirty="0">
                <a:solidFill>
                  <a:srgbClr val="FF0000"/>
                </a:solidFill>
                <a:latin typeface="Comic Sans MS" panose="030F0902030302020204" pitchFamily="66" charset="0"/>
                <a:ea typeface="楷体_GB2312" pitchFamily="49" charset="-122"/>
              </a:rPr>
            </a:br>
            <a:r>
              <a:rPr lang="en-US" altLang="zh-CN" sz="2800" dirty="0">
                <a:solidFill>
                  <a:srgbClr val="FF0000"/>
                </a:solidFill>
                <a:latin typeface="Comic Sans MS" panose="030F0902030302020204" pitchFamily="66" charset="0"/>
                <a:ea typeface="楷体_GB2312" pitchFamily="49" charset="-122"/>
              </a:rPr>
              <a:t>	 biomedical polymer</a:t>
            </a:r>
            <a:endParaRPr lang="zh-CN" alt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 name="灯片编号占位符 5"/>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FABD829C-EB0B-4DD0-8087-358C79B5AD28}" type="slidenum">
              <a:rPr kumimoji="0" lang="en-US" altLang="zh-CN" sz="1400">
                <a:latin typeface="Times New Roman" panose="02020603050405020304" pitchFamily="18" charset="0"/>
              </a:rPr>
              <a:pPr eaLnBrk="1" hangingPunct="1">
                <a:spcBef>
                  <a:spcPct val="0"/>
                </a:spcBef>
                <a:buSzPct val="100000"/>
                <a:buFontTx/>
                <a:buNone/>
              </a:pPr>
              <a:t>63</a:t>
            </a:fld>
            <a:endParaRPr kumimoji="0" lang="en-US" altLang="zh-CN" sz="1400">
              <a:latin typeface="Times New Roman" panose="02020603050405020304" pitchFamily="18" charset="0"/>
            </a:endParaRPr>
          </a:p>
        </p:txBody>
      </p:sp>
      <p:sp>
        <p:nvSpPr>
          <p:cNvPr id="2581" name="Rectangle 2"/>
          <p:cNvSpPr>
            <a:spLocks noGrp="1" noChangeArrowheads="1"/>
          </p:cNvSpPr>
          <p:nvPr>
            <p:ph type="title" idx="4294967295"/>
          </p:nvPr>
        </p:nvSpPr>
        <p:spPr>
          <a:xfrm>
            <a:off x="642938" y="571500"/>
            <a:ext cx="7772400" cy="863600"/>
          </a:xfrm>
          <a:ln/>
        </p:spPr>
        <p:txBody>
          <a:bodyPr/>
          <a:lstStyle/>
          <a:p>
            <a:pPr algn="l" eaLnBrk="1" hangingPunct="1"/>
            <a:r>
              <a:rPr lang="zh-CN" altLang="en-US" sz="3200" b="1">
                <a:solidFill>
                  <a:schemeClr val="tx1"/>
                </a:solidFill>
                <a:latin typeface="楷体_GB2312" pitchFamily="49" charset="-122"/>
                <a:ea typeface="楷体_GB2312" pitchFamily="49" charset="-122"/>
              </a:rPr>
              <a:t>引起生物医用材料变化的因素</a:t>
            </a:r>
          </a:p>
        </p:txBody>
      </p:sp>
      <p:sp>
        <p:nvSpPr>
          <p:cNvPr id="2582" name="Rectangle 3"/>
          <p:cNvSpPr>
            <a:spLocks noGrp="1" noChangeArrowheads="1"/>
          </p:cNvSpPr>
          <p:nvPr>
            <p:ph type="body" idx="4294967295"/>
          </p:nvPr>
        </p:nvSpPr>
        <p:spPr>
          <a:xfrm>
            <a:off x="571500" y="1214438"/>
            <a:ext cx="8275638" cy="4246562"/>
          </a:xfrm>
          <a:ln/>
        </p:spPr>
        <p:txBody>
          <a:bodyPr anchor="ctr"/>
          <a:lstStyle/>
          <a:p>
            <a:pPr marL="363538" indent="-363538" eaLnBrk="1" hangingPunct="1">
              <a:lnSpc>
                <a:spcPct val="120000"/>
              </a:lnSpc>
              <a:spcBef>
                <a:spcPct val="0"/>
              </a:spcBef>
            </a:pPr>
            <a:r>
              <a:rPr lang="zh-CN" altLang="en-US" sz="2800" b="1">
                <a:solidFill>
                  <a:srgbClr val="000099"/>
                </a:solidFill>
                <a:latin typeface="楷体_GB2312" pitchFamily="49" charset="-122"/>
                <a:ea typeface="楷体_GB2312" pitchFamily="49" charset="-122"/>
              </a:rPr>
              <a:t>生理活动中骨骼、关节、肌肉的力学性动态运动</a:t>
            </a:r>
            <a:r>
              <a:rPr lang="en-US" altLang="zh-CN" sz="2800" b="1">
                <a:solidFill>
                  <a:srgbClr val="000099"/>
                </a:solidFill>
                <a:latin typeface="楷体_GB2312" pitchFamily="49" charset="-122"/>
                <a:ea typeface="楷体_GB2312" pitchFamily="49" charset="-122"/>
              </a:rPr>
              <a:t>;</a:t>
            </a:r>
          </a:p>
          <a:p>
            <a:pPr marL="363538" indent="-363538" eaLnBrk="1" hangingPunct="1">
              <a:lnSpc>
                <a:spcPct val="120000"/>
              </a:lnSpc>
              <a:spcBef>
                <a:spcPct val="0"/>
              </a:spcBef>
            </a:pPr>
            <a:r>
              <a:rPr lang="zh-CN" altLang="en-US" sz="2800" b="1">
                <a:solidFill>
                  <a:srgbClr val="000099"/>
                </a:solidFill>
                <a:latin typeface="楷体_GB2312" pitchFamily="49" charset="-122"/>
                <a:ea typeface="楷体_GB2312" pitchFamily="49" charset="-122"/>
              </a:rPr>
              <a:t>细胞生物电、磁场和电解、氧化作用</a:t>
            </a:r>
            <a:r>
              <a:rPr lang="en-US" altLang="zh-CN" sz="2800" b="1">
                <a:solidFill>
                  <a:srgbClr val="000099"/>
                </a:solidFill>
                <a:latin typeface="楷体_GB2312" pitchFamily="49" charset="-122"/>
                <a:ea typeface="楷体_GB2312" pitchFamily="49" charset="-122"/>
              </a:rPr>
              <a:t>;</a:t>
            </a:r>
          </a:p>
          <a:p>
            <a:pPr marL="363538" indent="-363538" eaLnBrk="1" hangingPunct="1">
              <a:lnSpc>
                <a:spcPct val="120000"/>
              </a:lnSpc>
              <a:spcBef>
                <a:spcPct val="0"/>
              </a:spcBef>
            </a:pPr>
            <a:r>
              <a:rPr lang="zh-CN" altLang="en-US" sz="2800" b="1">
                <a:solidFill>
                  <a:srgbClr val="000099"/>
                </a:solidFill>
                <a:latin typeface="楷体_GB2312" pitchFamily="49" charset="-122"/>
                <a:ea typeface="楷体_GB2312" pitchFamily="49" charset="-122"/>
              </a:rPr>
              <a:t>新陈代谢过程中生物化学和酶催化作用</a:t>
            </a:r>
            <a:r>
              <a:rPr lang="en-US" altLang="zh-CN" sz="2800" b="1">
                <a:solidFill>
                  <a:srgbClr val="000099"/>
                </a:solidFill>
                <a:latin typeface="楷体_GB2312" pitchFamily="49" charset="-122"/>
                <a:ea typeface="楷体_GB2312" pitchFamily="49" charset="-122"/>
              </a:rPr>
              <a:t>;</a:t>
            </a:r>
          </a:p>
          <a:p>
            <a:pPr marL="363538" indent="-363538" eaLnBrk="1" hangingPunct="1">
              <a:lnSpc>
                <a:spcPct val="120000"/>
              </a:lnSpc>
              <a:spcBef>
                <a:spcPct val="0"/>
              </a:spcBef>
            </a:pPr>
            <a:r>
              <a:rPr lang="zh-CN" altLang="en-US" sz="2800" b="1">
                <a:solidFill>
                  <a:srgbClr val="000099"/>
                </a:solidFill>
                <a:latin typeface="楷体_GB2312" pitchFamily="49" charset="-122"/>
                <a:ea typeface="楷体_GB2312" pitchFamily="49" charset="-122"/>
              </a:rPr>
              <a:t>细胞黏附吞噬作用</a:t>
            </a:r>
            <a:r>
              <a:rPr lang="en-US" altLang="zh-CN" sz="2800" b="1">
                <a:solidFill>
                  <a:srgbClr val="000099"/>
                </a:solidFill>
                <a:latin typeface="楷体_GB2312" pitchFamily="49" charset="-122"/>
                <a:ea typeface="楷体_GB2312" pitchFamily="49" charset="-122"/>
              </a:rPr>
              <a:t>;</a:t>
            </a:r>
          </a:p>
          <a:p>
            <a:pPr marL="363538" indent="-363538" eaLnBrk="1" hangingPunct="1">
              <a:lnSpc>
                <a:spcPct val="120000"/>
              </a:lnSpc>
              <a:spcBef>
                <a:spcPct val="0"/>
              </a:spcBef>
            </a:pPr>
            <a:r>
              <a:rPr lang="zh-CN" altLang="en-US" sz="2800" b="1">
                <a:solidFill>
                  <a:srgbClr val="000099"/>
                </a:solidFill>
                <a:latin typeface="楷体_GB2312" pitchFamily="49" charset="-122"/>
                <a:ea typeface="楷体_GB2312" pitchFamily="49" charset="-122"/>
              </a:rPr>
              <a:t>体液中各种酶、细胞因子、蛋白质、氨基酸、多肽、自由基对材料的生物降解作用。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6" name="灯片编号占位符 5"/>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8AF4A4A6-A7A1-41A4-AF34-DFEBC6A79C28}" type="slidenum">
              <a:rPr kumimoji="0" lang="en-US" altLang="zh-CN" sz="1400">
                <a:latin typeface="Times New Roman" panose="02020603050405020304" pitchFamily="18" charset="0"/>
              </a:rPr>
              <a:pPr eaLnBrk="1" hangingPunct="1">
                <a:spcBef>
                  <a:spcPct val="0"/>
                </a:spcBef>
                <a:buSzPct val="100000"/>
                <a:buFontTx/>
                <a:buNone/>
              </a:pPr>
              <a:t>64</a:t>
            </a:fld>
            <a:endParaRPr kumimoji="0" lang="en-US" altLang="zh-CN" sz="1400">
              <a:latin typeface="Times New Roman" panose="02020603050405020304" pitchFamily="18" charset="0"/>
            </a:endParaRPr>
          </a:p>
        </p:txBody>
      </p:sp>
      <p:sp>
        <p:nvSpPr>
          <p:cNvPr id="2587" name="Rectangle 2"/>
          <p:cNvSpPr>
            <a:spLocks noGrp="1" noChangeArrowheads="1"/>
          </p:cNvSpPr>
          <p:nvPr>
            <p:ph type="title" idx="4294967295"/>
          </p:nvPr>
        </p:nvSpPr>
        <p:spPr>
          <a:xfrm>
            <a:off x="684213" y="115888"/>
            <a:ext cx="7772400" cy="1143000"/>
          </a:xfrm>
          <a:ln/>
        </p:spPr>
        <p:txBody>
          <a:bodyPr/>
          <a:lstStyle/>
          <a:p>
            <a:pPr algn="l" eaLnBrk="1" hangingPunct="1"/>
            <a:r>
              <a:rPr lang="zh-CN" altLang="en-US" sz="3200" b="1">
                <a:solidFill>
                  <a:schemeClr val="tx1"/>
                </a:solidFill>
                <a:latin typeface="楷体_GB2312" pitchFamily="49" charset="-122"/>
                <a:ea typeface="楷体_GB2312" pitchFamily="49" charset="-122"/>
              </a:rPr>
              <a:t>引起生物体反应的因素</a:t>
            </a:r>
          </a:p>
        </p:txBody>
      </p:sp>
      <p:sp>
        <p:nvSpPr>
          <p:cNvPr id="2588" name="Rectangle 3"/>
          <p:cNvSpPr>
            <a:spLocks noGrp="1" noChangeArrowheads="1"/>
          </p:cNvSpPr>
          <p:nvPr>
            <p:ph type="body" idx="4294967295"/>
          </p:nvPr>
        </p:nvSpPr>
        <p:spPr>
          <a:xfrm>
            <a:off x="1692275" y="836613"/>
            <a:ext cx="6192838" cy="4895850"/>
          </a:xfrm>
          <a:ln/>
        </p:spPr>
        <p:txBody>
          <a:bodyPr anchor="ctr"/>
          <a:lstStyle/>
          <a:p>
            <a:pPr marL="0" indent="0" eaLnBrk="1" hangingPunct="1">
              <a:lnSpc>
                <a:spcPct val="180000"/>
              </a:lnSpc>
              <a:spcBef>
                <a:spcPct val="0"/>
              </a:spcBef>
            </a:pPr>
            <a:r>
              <a:rPr lang="zh-CN" altLang="en-US" sz="2800" b="1">
                <a:solidFill>
                  <a:srgbClr val="000099"/>
                </a:solidFill>
                <a:latin typeface="楷体_GB2312" pitchFamily="49" charset="-122"/>
                <a:ea typeface="楷体_GB2312" pitchFamily="49" charset="-122"/>
              </a:rPr>
              <a:t>高分子材料中的杂质</a:t>
            </a:r>
          </a:p>
          <a:p>
            <a:pPr marL="0" indent="0" eaLnBrk="1" hangingPunct="1">
              <a:lnSpc>
                <a:spcPct val="180000"/>
              </a:lnSpc>
              <a:spcBef>
                <a:spcPct val="0"/>
              </a:spcBef>
            </a:pPr>
            <a:r>
              <a:rPr lang="zh-CN" altLang="en-US" sz="2800" b="1">
                <a:solidFill>
                  <a:srgbClr val="000099"/>
                </a:solidFill>
                <a:latin typeface="楷体_GB2312" pitchFamily="49" charset="-122"/>
                <a:ea typeface="楷体_GB2312" pitchFamily="49" charset="-122"/>
              </a:rPr>
              <a:t>物理力学性能</a:t>
            </a:r>
          </a:p>
          <a:p>
            <a:pPr marL="0" indent="0" eaLnBrk="1" hangingPunct="1">
              <a:lnSpc>
                <a:spcPct val="180000"/>
              </a:lnSpc>
              <a:spcBef>
                <a:spcPct val="0"/>
              </a:spcBef>
            </a:pPr>
            <a:r>
              <a:rPr lang="zh-CN" altLang="en-US" sz="2800" b="1">
                <a:solidFill>
                  <a:srgbClr val="000099"/>
                </a:solidFill>
                <a:latin typeface="楷体_GB2312" pitchFamily="49" charset="-122"/>
                <a:ea typeface="楷体_GB2312" pitchFamily="49" charset="-122"/>
              </a:rPr>
              <a:t>形状</a:t>
            </a:r>
          </a:p>
          <a:p>
            <a:pPr marL="0" indent="0" eaLnBrk="1" hangingPunct="1">
              <a:lnSpc>
                <a:spcPct val="180000"/>
              </a:lnSpc>
              <a:spcBef>
                <a:spcPct val="0"/>
              </a:spcBef>
            </a:pPr>
            <a:r>
              <a:rPr lang="zh-CN" altLang="en-US" sz="2800" b="1">
                <a:solidFill>
                  <a:srgbClr val="000099"/>
                </a:solidFill>
                <a:latin typeface="楷体_GB2312" pitchFamily="49" charset="-122"/>
                <a:ea typeface="楷体_GB2312" pitchFamily="49" charset="-122"/>
              </a:rPr>
              <a:t>表面结构和形貌</a:t>
            </a:r>
          </a:p>
          <a:p>
            <a:pPr marL="0" indent="0" eaLnBrk="1" hangingPunct="1">
              <a:lnSpc>
                <a:spcPct val="180000"/>
              </a:lnSpc>
              <a:spcBef>
                <a:spcPct val="0"/>
              </a:spcBef>
            </a:pPr>
            <a:r>
              <a:rPr lang="zh-CN" altLang="en-US" sz="2800" b="1">
                <a:solidFill>
                  <a:srgbClr val="000099"/>
                </a:solidFill>
                <a:latin typeface="楷体_GB2312" pitchFamily="49" charset="-122"/>
                <a:ea typeface="楷体_GB2312" pitchFamily="49" charset="-122"/>
              </a:rPr>
              <a:t>高分子本体的化学结构与性质</a:t>
            </a:r>
          </a:p>
        </p:txBody>
      </p:sp>
      <p:sp>
        <p:nvSpPr>
          <p:cNvPr id="2589" name="Rectangle 4"/>
          <p:cNvSpPr>
            <a:spLocks noChangeArrowheads="1"/>
          </p:cNvSpPr>
          <p:nvPr/>
        </p:nvSpPr>
        <p:spPr bwMode="auto">
          <a:xfrm>
            <a:off x="1116013" y="1412875"/>
            <a:ext cx="6553200" cy="4535488"/>
          </a:xfrm>
          <a:prstGeom prst="rect">
            <a:avLst/>
          </a:prstGeom>
          <a:noFill/>
          <a:ln w="76200" cap="flat" cmpd="tri" algn="ctr">
            <a:solidFill>
              <a:srgbClr val="FFCC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3" name="灯片编号占位符 5"/>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E07121B8-53A8-41DE-ABA1-12A921E21772}" type="slidenum">
              <a:rPr kumimoji="0" lang="en-US" altLang="zh-CN" sz="1400">
                <a:latin typeface="Times New Roman" panose="02020603050405020304" pitchFamily="18" charset="0"/>
              </a:rPr>
              <a:pPr eaLnBrk="1" hangingPunct="1">
                <a:spcBef>
                  <a:spcPct val="0"/>
                </a:spcBef>
                <a:buSzPct val="100000"/>
                <a:buFontTx/>
                <a:buNone/>
              </a:pPr>
              <a:t>65</a:t>
            </a:fld>
            <a:endParaRPr kumimoji="0" lang="en-US" altLang="zh-CN" sz="1400">
              <a:latin typeface="Times New Roman" panose="02020603050405020304" pitchFamily="18" charset="0"/>
            </a:endParaRPr>
          </a:p>
        </p:txBody>
      </p:sp>
      <p:sp>
        <p:nvSpPr>
          <p:cNvPr id="2594" name="Rectangle 2"/>
          <p:cNvSpPr>
            <a:spLocks noGrp="1" noChangeArrowheads="1"/>
          </p:cNvSpPr>
          <p:nvPr>
            <p:ph type="title" idx="4294967295"/>
          </p:nvPr>
        </p:nvSpPr>
        <p:spPr>
          <a:xfrm>
            <a:off x="714375" y="1285875"/>
            <a:ext cx="1428750" cy="3016250"/>
          </a:xfrm>
          <a:ln/>
        </p:spPr>
        <p:txBody>
          <a:bodyPr lIns="0" tIns="0" rIns="0" bIns="0" anchor="t">
            <a:spAutoFit/>
          </a:bodyPr>
          <a:lstStyle/>
          <a:p>
            <a:pPr marL="265113" indent="-265113" algn="l" eaLnBrk="1" hangingPunct="1">
              <a:lnSpc>
                <a:spcPct val="140000"/>
              </a:lnSpc>
              <a:buFontTx/>
              <a:buChar char="•"/>
            </a:pPr>
            <a:r>
              <a:rPr lang="zh-CN" altLang="en-US" sz="2800" b="1">
                <a:solidFill>
                  <a:schemeClr val="tx1"/>
                </a:solidFill>
                <a:latin typeface="Comic Sans MS" panose="030F0902030302020204" pitchFamily="66" charset="0"/>
                <a:ea typeface="楷体_GB2312" pitchFamily="49" charset="-122"/>
              </a:rPr>
              <a:t>几种用于人工器官的重要高分子</a:t>
            </a:r>
          </a:p>
        </p:txBody>
      </p:sp>
      <p:sp>
        <p:nvSpPr>
          <p:cNvPr id="2595" name="Text Box 3"/>
          <p:cNvSpPr>
            <a:spLocks noChangeArrowheads="1"/>
          </p:cNvSpPr>
          <p:nvPr/>
        </p:nvSpPr>
        <p:spPr bwMode="auto">
          <a:xfrm>
            <a:off x="2928938" y="1143000"/>
            <a:ext cx="5867400" cy="489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polysiloxane </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polyethylene (PE)</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polypropylene (PP)</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polyurethane (PU)</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polytetrafluoroethylene(PTFE)</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poly(vinyl chloride) (PVC)</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polyamides(PA)</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PMMA</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Polyacetal</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polycarbonate (PC)</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poly(ethylene terephthalate) (PET) polyetheretherketone(PEEK)</a:t>
            </a:r>
          </a:p>
          <a:p>
            <a:pPr eaLnBrk="1" hangingPunct="1">
              <a:spcBef>
                <a:spcPct val="0"/>
              </a:spcBef>
              <a:buClr>
                <a:schemeClr val="folHlink"/>
              </a:buClr>
              <a:buSzPct val="60000"/>
              <a:buFont typeface="Wingdings" panose="05000000000000000000" pitchFamily="2" charset="2"/>
              <a:buNone/>
            </a:pPr>
            <a:r>
              <a:rPr lang="en-US" altLang="zh-CN" sz="2400">
                <a:solidFill>
                  <a:srgbClr val="FF0000"/>
                </a:solidFill>
                <a:latin typeface="Times New Roman" panose="02020603050405020304" pitchFamily="18" charset="0"/>
              </a:rPr>
              <a:t>polysulfone (PSU)</a:t>
            </a:r>
          </a:p>
        </p:txBody>
      </p:sp>
      <p:sp>
        <p:nvSpPr>
          <p:cNvPr id="2596" name="Rectangle 4"/>
          <p:cNvSpPr>
            <a:spLocks noChangeArrowheads="1"/>
          </p:cNvSpPr>
          <p:nvPr/>
        </p:nvSpPr>
        <p:spPr bwMode="auto">
          <a:xfrm>
            <a:off x="395536" y="406401"/>
            <a:ext cx="5891212"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sz="2400" b="1" dirty="0">
                <a:solidFill>
                  <a:srgbClr val="FF0AFF"/>
                </a:solidFill>
                <a:latin typeface="Comic Sans MS" panose="030F0902030302020204" pitchFamily="66" charset="0"/>
                <a:ea typeface="楷体_GB2312" pitchFamily="49" charset="-122"/>
              </a:rPr>
              <a:t>生物惰性医用高分子及在医学领域的应用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 name="灯片编号占位符 3"/>
          <p:cNvSpPr>
            <a:spLocks noGrp="1" noChangeArrowheads="1"/>
          </p:cNvSpPr>
          <p:nvPr>
            <p:ph type="sldNum" sz="quarter" idx="12"/>
          </p:nvPr>
        </p:nvSpPr>
        <p:spPr/>
        <p:txBody>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FCE702D0-7FE2-4FD6-8B7C-8819282CF1F3}" type="slidenum">
              <a:rPr kumimoji="0" lang="en-US" altLang="zh-CN" sz="1400">
                <a:latin typeface="Times New Roman" panose="02020603050405020304" pitchFamily="18" charset="0"/>
              </a:rPr>
              <a:pPr eaLnBrk="1" hangingPunct="1">
                <a:spcBef>
                  <a:spcPct val="0"/>
                </a:spcBef>
                <a:buSzPct val="100000"/>
                <a:buFontTx/>
                <a:buNone/>
              </a:pPr>
              <a:t>66</a:t>
            </a:fld>
            <a:endParaRPr kumimoji="0" lang="en-US" altLang="zh-CN" sz="1400">
              <a:latin typeface="Times New Roman" panose="02020603050405020304" pitchFamily="18" charset="0"/>
            </a:endParaRPr>
          </a:p>
        </p:txBody>
      </p:sp>
      <p:sp>
        <p:nvSpPr>
          <p:cNvPr id="2601" name="Rectangle 12"/>
          <p:cNvSpPr>
            <a:spLocks noChangeArrowheads="1"/>
          </p:cNvSpPr>
          <p:nvPr/>
        </p:nvSpPr>
        <p:spPr bwMode="auto">
          <a:xfrm>
            <a:off x="214313" y="1643062"/>
            <a:ext cx="8678167" cy="4594249"/>
          </a:xfrm>
          <a:prstGeom prst="rect">
            <a:avLst/>
          </a:prstGeom>
          <a:solidFill>
            <a:srgbClr val="FFFF00"/>
          </a:solidFill>
          <a:ln w="76200" cap="flat" cmpd="tri" algn="ctr">
            <a:solidFill>
              <a:srgbClr val="FFCC99"/>
            </a:solidFill>
            <a:prstDash val="solid"/>
            <a:miter lim="800000"/>
            <a:headEnd type="none" w="med" len="med"/>
            <a:tailEnd type="none" w="med" len="med"/>
          </a:ln>
        </p:spPr>
        <p:txBody>
          <a:bodyPr wrap="square" lIns="0" tIns="0" rIns="0" bIns="0" anchor="ct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
        <p:nvSpPr>
          <p:cNvPr id="2602" name="Rectangle 2"/>
          <p:cNvSpPr>
            <a:spLocks noGrp="1" noChangeArrowheads="1"/>
          </p:cNvSpPr>
          <p:nvPr>
            <p:ph type="title" idx="4294967295"/>
          </p:nvPr>
        </p:nvSpPr>
        <p:spPr>
          <a:xfrm>
            <a:off x="571500" y="714375"/>
            <a:ext cx="7315200" cy="857250"/>
          </a:xfrm>
          <a:ln/>
        </p:spPr>
        <p:txBody>
          <a:bodyPr/>
          <a:lstStyle/>
          <a:p>
            <a:pPr algn="l" eaLnBrk="1" hangingPunct="1"/>
            <a:r>
              <a:rPr lang="zh-CN" altLang="en-US" sz="2400" b="1" dirty="0">
                <a:solidFill>
                  <a:srgbClr val="000099"/>
                </a:solidFill>
                <a:ea typeface="楷体_GB2312" pitchFamily="49" charset="-122"/>
              </a:rPr>
              <a:t>（</a:t>
            </a:r>
            <a:r>
              <a:rPr lang="en-US" altLang="zh-CN" sz="2400" b="1" dirty="0">
                <a:solidFill>
                  <a:srgbClr val="000099"/>
                </a:solidFill>
                <a:ea typeface="楷体_GB2312" pitchFamily="49" charset="-122"/>
              </a:rPr>
              <a:t>1</a:t>
            </a:r>
            <a:r>
              <a:rPr lang="zh-CN" altLang="en-US" sz="2400" b="1" dirty="0">
                <a:solidFill>
                  <a:srgbClr val="000099"/>
                </a:solidFill>
                <a:ea typeface="楷体_GB2312" pitchFamily="49" charset="-122"/>
              </a:rPr>
              <a:t>）聚硅氧烷 </a:t>
            </a:r>
            <a:r>
              <a:rPr lang="en-US" altLang="zh-CN" sz="2400" b="1" dirty="0" err="1">
                <a:solidFill>
                  <a:srgbClr val="000099"/>
                </a:solidFill>
                <a:ea typeface="楷体_GB2312" pitchFamily="49" charset="-122"/>
              </a:rPr>
              <a:t>polysiloxane</a:t>
            </a:r>
            <a:r>
              <a:rPr lang="zh-CN" altLang="en-US" sz="2400" b="1" dirty="0">
                <a:solidFill>
                  <a:srgbClr val="000099"/>
                </a:solidFill>
                <a:ea typeface="楷体_GB2312" pitchFamily="49" charset="-122"/>
              </a:rPr>
              <a:t/>
            </a:r>
            <a:br>
              <a:rPr lang="zh-CN" altLang="en-US" sz="2400" b="1" dirty="0">
                <a:solidFill>
                  <a:srgbClr val="000099"/>
                </a:solidFill>
                <a:ea typeface="楷体_GB2312" pitchFamily="49" charset="-122"/>
              </a:rPr>
            </a:br>
            <a:r>
              <a:rPr lang="en-US" altLang="zh-CN" sz="2400" b="1" dirty="0">
                <a:solidFill>
                  <a:srgbClr val="000099"/>
                </a:solidFill>
                <a:ea typeface="楷体_GB2312" pitchFamily="49" charset="-122"/>
              </a:rPr>
              <a:t>	</a:t>
            </a:r>
            <a:r>
              <a:rPr lang="zh-CN" altLang="en-US" sz="2400" b="1" dirty="0">
                <a:solidFill>
                  <a:srgbClr val="000099"/>
                </a:solidFill>
                <a:ea typeface="楷体_GB2312" pitchFamily="49" charset="-122"/>
              </a:rPr>
              <a:t>（结构中含有</a:t>
            </a:r>
            <a:r>
              <a:rPr lang="en-US" altLang="zh-CN" sz="2400" b="1" dirty="0">
                <a:solidFill>
                  <a:srgbClr val="000099"/>
                </a:solidFill>
                <a:ea typeface="楷体_GB2312" pitchFamily="49" charset="-122"/>
              </a:rPr>
              <a:t>-Si-O-Si-</a:t>
            </a:r>
            <a:r>
              <a:rPr lang="zh-CN" altLang="en-US" sz="2400" b="1" dirty="0">
                <a:solidFill>
                  <a:srgbClr val="000099"/>
                </a:solidFill>
                <a:ea typeface="楷体_GB2312" pitchFamily="49" charset="-122"/>
              </a:rPr>
              <a:t>的聚合物）</a:t>
            </a:r>
          </a:p>
        </p:txBody>
      </p:sp>
      <p:sp>
        <p:nvSpPr>
          <p:cNvPr id="2603" name="Rectangle 4"/>
          <p:cNvSpPr>
            <a:spLocks noChangeArrowheads="1"/>
          </p:cNvSpPr>
          <p:nvPr/>
        </p:nvSpPr>
        <p:spPr bwMode="auto">
          <a:xfrm>
            <a:off x="3148013" y="2995613"/>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graphicFrame>
        <p:nvGraphicFramePr>
          <p:cNvPr id="2604" name="Object 2"/>
          <p:cNvGraphicFramePr>
            <a:graphicFrameLocks noChangeAspect="1"/>
          </p:cNvGraphicFramePr>
          <p:nvPr/>
        </p:nvGraphicFramePr>
        <p:xfrm>
          <a:off x="611188" y="1825625"/>
          <a:ext cx="5545137" cy="1685925"/>
        </p:xfrm>
        <a:graphic>
          <a:graphicData uri="http://schemas.openxmlformats.org/presentationml/2006/ole">
            <mc:AlternateContent xmlns:mc="http://schemas.openxmlformats.org/markup-compatibility/2006">
              <mc:Choice xmlns:v="urn:schemas-microsoft-com:vml" Requires="v">
                <p:oleObj spid="_x0000_s2062" r:id="rId9" imgW="2847975" imgH="866775" progId="ChemWindow.Document">
                  <p:embed/>
                </p:oleObj>
              </mc:Choice>
              <mc:Fallback>
                <p:oleObj r:id="rId9" imgW="2847975" imgH="866775" progId="ChemWindow.Documen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1825625"/>
                        <a:ext cx="5545137" cy="168592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2605" name="Rectangle 6"/>
          <p:cNvSpPr>
            <a:spLocks noChangeArrowheads="1"/>
          </p:cNvSpPr>
          <p:nvPr/>
        </p:nvSpPr>
        <p:spPr bwMode="auto">
          <a:xfrm>
            <a:off x="3328988" y="2995613"/>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graphicFrame>
        <p:nvGraphicFramePr>
          <p:cNvPr id="2606" name="Object 3"/>
          <p:cNvGraphicFramePr>
            <a:graphicFrameLocks noChangeAspect="1"/>
          </p:cNvGraphicFramePr>
          <p:nvPr/>
        </p:nvGraphicFramePr>
        <p:xfrm>
          <a:off x="3059113" y="3986213"/>
          <a:ext cx="5010150" cy="1747837"/>
        </p:xfrm>
        <a:graphic>
          <a:graphicData uri="http://schemas.openxmlformats.org/presentationml/2006/ole">
            <mc:AlternateContent xmlns:mc="http://schemas.openxmlformats.org/markup-compatibility/2006">
              <mc:Choice xmlns:v="urn:schemas-microsoft-com:vml" Requires="v">
                <p:oleObj spid="_x0000_s2063" r:id="rId11" imgW="2486025" imgH="866775" progId="ChemWindow.Document">
                  <p:embed/>
                </p:oleObj>
              </mc:Choice>
              <mc:Fallback>
                <p:oleObj r:id="rId11" imgW="2486025" imgH="866775" progId="ChemWindow.Document">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9113" y="3986213"/>
                        <a:ext cx="5010150" cy="1747837"/>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2607" name="Rectangle 8"/>
          <p:cNvSpPr>
            <a:spLocks noChangeArrowheads="1"/>
          </p:cNvSpPr>
          <p:nvPr/>
        </p:nvSpPr>
        <p:spPr bwMode="auto">
          <a:xfrm>
            <a:off x="4200525" y="3005138"/>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4"/>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5"/>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6"/>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8"/>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graphicFrame>
        <p:nvGraphicFramePr>
          <p:cNvPr id="2608" name="Object 4"/>
          <p:cNvGraphicFramePr>
            <a:graphicFrameLocks noChangeAspect="1"/>
          </p:cNvGraphicFramePr>
          <p:nvPr/>
        </p:nvGraphicFramePr>
        <p:xfrm>
          <a:off x="6215063" y="1928813"/>
          <a:ext cx="1427162" cy="1628775"/>
        </p:xfrm>
        <a:graphic>
          <a:graphicData uri="http://schemas.openxmlformats.org/presentationml/2006/ole">
            <mc:AlternateContent xmlns:mc="http://schemas.openxmlformats.org/markup-compatibility/2006">
              <mc:Choice xmlns:v="urn:schemas-microsoft-com:vml" Requires="v">
                <p:oleObj spid="_x0000_s2064" r:id="rId13" imgW="742950" imgH="847725" progId="ChemWindow.Document">
                  <p:embed/>
                </p:oleObj>
              </mc:Choice>
              <mc:Fallback>
                <p:oleObj r:id="rId13" imgW="742950" imgH="847725" progId="ChemWindow.Document">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5063" y="1928813"/>
                        <a:ext cx="1427162" cy="162877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graphicFrame>
        <p:nvGraphicFramePr>
          <p:cNvPr id="2609" name="Object 5"/>
          <p:cNvGraphicFramePr>
            <a:graphicFrameLocks noChangeAspect="1"/>
          </p:cNvGraphicFramePr>
          <p:nvPr/>
        </p:nvGraphicFramePr>
        <p:xfrm>
          <a:off x="684213" y="4057650"/>
          <a:ext cx="1549400" cy="1533525"/>
        </p:xfrm>
        <a:graphic>
          <a:graphicData uri="http://schemas.openxmlformats.org/presentationml/2006/ole">
            <mc:AlternateContent xmlns:mc="http://schemas.openxmlformats.org/markup-compatibility/2006">
              <mc:Choice xmlns:v="urn:schemas-microsoft-com:vml" Requires="v">
                <p:oleObj spid="_x0000_s2065" r:id="rId15" imgW="866775" imgH="857250" progId="ChemWindow.Document">
                  <p:embed/>
                </p:oleObj>
              </mc:Choice>
              <mc:Fallback>
                <p:oleObj r:id="rId15" imgW="866775" imgH="857250" progId="ChemWindow.Document">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4213" y="4057650"/>
                        <a:ext cx="1549400" cy="153352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 name="灯片编号占位符 3"/>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0ACBF88B-8027-45C3-AD87-8156D5B508DE}" type="slidenum">
              <a:rPr kumimoji="0" lang="en-US" altLang="zh-CN" sz="1400">
                <a:latin typeface="Times New Roman" panose="02020603050405020304" pitchFamily="18" charset="0"/>
              </a:rPr>
              <a:pPr eaLnBrk="1" hangingPunct="1">
                <a:spcBef>
                  <a:spcPct val="0"/>
                </a:spcBef>
                <a:buSzPct val="100000"/>
                <a:buFontTx/>
                <a:buNone/>
              </a:pPr>
              <a:t>67</a:t>
            </a:fld>
            <a:endParaRPr kumimoji="0" lang="en-US" altLang="zh-CN" sz="1400">
              <a:latin typeface="Times New Roman" panose="02020603050405020304" pitchFamily="18" charset="0"/>
            </a:endParaRPr>
          </a:p>
        </p:txBody>
      </p:sp>
      <p:pic>
        <p:nvPicPr>
          <p:cNvPr id="2614" name="Picture 2"/>
          <p:cNvPicPr preferRelativeResize="0">
            <a:picLocks noChangeArrowheads="1"/>
          </p:cNvPicPr>
          <p:nvPr/>
        </p:nvPicPr>
        <p:blipFill>
          <a:blip r:embed="rId8">
            <a:lum bright="-24000" contrast="48000"/>
            <a:extLst>
              <a:ext uri="{28A0092B-C50C-407E-A947-70E740481C1C}">
                <a14:useLocalDpi xmlns:a14="http://schemas.microsoft.com/office/drawing/2010/main" val="0"/>
              </a:ext>
            </a:extLst>
          </a:blip>
          <a:srcRect t="13992" b="2344"/>
          <a:stretch>
            <a:fillRect/>
          </a:stretch>
        </p:blipFill>
        <p:spPr bwMode="auto">
          <a:xfrm>
            <a:off x="395536" y="1113892"/>
            <a:ext cx="8352928" cy="5116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5" name="Rectangle 3"/>
          <p:cNvSpPr>
            <a:spLocks noGrp="1" noChangeArrowheads="1"/>
          </p:cNvSpPr>
          <p:nvPr>
            <p:ph type="title" idx="4294967295"/>
          </p:nvPr>
        </p:nvSpPr>
        <p:spPr>
          <a:xfrm>
            <a:off x="1403648" y="260648"/>
            <a:ext cx="3986212" cy="682625"/>
          </a:xfrm>
          <a:ln/>
        </p:spPr>
        <p:txBody>
          <a:bodyPr anchor="t">
            <a:spAutoFit/>
          </a:bodyPr>
          <a:lstStyle/>
          <a:p>
            <a:pPr algn="l" eaLnBrk="1" hangingPunct="1">
              <a:lnSpc>
                <a:spcPct val="120000"/>
              </a:lnSpc>
              <a:spcBef>
                <a:spcPct val="20000"/>
              </a:spcBef>
              <a:buClr>
                <a:schemeClr val="folHlink"/>
              </a:buClr>
              <a:buSzPct val="60000"/>
              <a:buFont typeface="Wingdings" panose="05000000000000000000" pitchFamily="2" charset="2"/>
              <a:buNone/>
            </a:pPr>
            <a:r>
              <a:rPr lang="zh-CN" altLang="en-US" sz="3200" b="1" dirty="0">
                <a:solidFill>
                  <a:srgbClr val="0000FF"/>
                </a:solidFill>
                <a:ea typeface="楷体_GB2312" pitchFamily="49" charset="-122"/>
              </a:rPr>
              <a:t>医用聚硅氧烷的特性</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9" name="灯片编号占位符 5"/>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32156119-1ED1-4E7B-B0BD-5C16E8F67D64}" type="slidenum">
              <a:rPr kumimoji="0" lang="en-US" altLang="zh-CN" sz="1400">
                <a:latin typeface="Times New Roman" panose="02020603050405020304" pitchFamily="18" charset="0"/>
              </a:rPr>
              <a:pPr eaLnBrk="1" hangingPunct="1">
                <a:spcBef>
                  <a:spcPct val="0"/>
                </a:spcBef>
                <a:buSzPct val="100000"/>
                <a:buFontTx/>
                <a:buNone/>
              </a:pPr>
              <a:t>68</a:t>
            </a:fld>
            <a:endParaRPr kumimoji="0" lang="en-US" altLang="zh-CN" sz="1400">
              <a:latin typeface="Times New Roman" panose="02020603050405020304" pitchFamily="18" charset="0"/>
            </a:endParaRPr>
          </a:p>
        </p:txBody>
      </p:sp>
      <p:sp>
        <p:nvSpPr>
          <p:cNvPr id="2620" name="Rectangle 2"/>
          <p:cNvSpPr>
            <a:spLocks noGrp="1" noChangeArrowheads="1"/>
          </p:cNvSpPr>
          <p:nvPr>
            <p:ph type="title" idx="4294967295"/>
          </p:nvPr>
        </p:nvSpPr>
        <p:spPr>
          <a:xfrm>
            <a:off x="642938" y="285750"/>
            <a:ext cx="7772400" cy="1143000"/>
          </a:xfrm>
          <a:ln/>
        </p:spPr>
        <p:txBody>
          <a:bodyPr/>
          <a:lstStyle/>
          <a:p>
            <a:pPr algn="l" eaLnBrk="1" hangingPunct="1"/>
            <a:r>
              <a:rPr lang="zh-CN" altLang="en-US" sz="3200" b="1">
                <a:solidFill>
                  <a:srgbClr val="000099"/>
                </a:solidFill>
                <a:ea typeface="楷体_GB2312" pitchFamily="49" charset="-122"/>
              </a:rPr>
              <a:t>（</a:t>
            </a:r>
            <a:r>
              <a:rPr lang="en-US" altLang="zh-CN" sz="3200" b="1">
                <a:solidFill>
                  <a:srgbClr val="000099"/>
                </a:solidFill>
                <a:ea typeface="楷体_GB2312" pitchFamily="49" charset="-122"/>
              </a:rPr>
              <a:t>2</a:t>
            </a:r>
            <a:r>
              <a:rPr lang="zh-CN" altLang="en-US" sz="3200" b="1">
                <a:solidFill>
                  <a:srgbClr val="000099"/>
                </a:solidFill>
                <a:ea typeface="楷体_GB2312" pitchFamily="49" charset="-122"/>
              </a:rPr>
              <a:t>）聚氨酯材料（</a:t>
            </a:r>
            <a:r>
              <a:rPr lang="en-US" altLang="zh-CN" sz="3200" b="1">
                <a:solidFill>
                  <a:srgbClr val="000099"/>
                </a:solidFill>
                <a:ea typeface="楷体_GB2312" pitchFamily="49" charset="-122"/>
              </a:rPr>
              <a:t>PU</a:t>
            </a:r>
            <a:r>
              <a:rPr lang="zh-CN" altLang="en-US" sz="3200" b="1">
                <a:solidFill>
                  <a:srgbClr val="000099"/>
                </a:solidFill>
                <a:ea typeface="楷体_GB2312" pitchFamily="49" charset="-122"/>
              </a:rPr>
              <a:t>）</a:t>
            </a:r>
            <a:r>
              <a:rPr lang="en-US" altLang="zh-CN" sz="3200" b="1">
                <a:solidFill>
                  <a:srgbClr val="000099"/>
                </a:solidFill>
                <a:ea typeface="楷体_GB2312" pitchFamily="49" charset="-122"/>
              </a:rPr>
              <a:t/>
            </a:r>
            <a:br>
              <a:rPr lang="en-US" altLang="zh-CN" sz="3200" b="1">
                <a:solidFill>
                  <a:srgbClr val="000099"/>
                </a:solidFill>
                <a:ea typeface="楷体_GB2312" pitchFamily="49" charset="-122"/>
              </a:rPr>
            </a:br>
            <a:r>
              <a:rPr lang="en-US" altLang="zh-CN" sz="3200" b="1">
                <a:solidFill>
                  <a:srgbClr val="000099"/>
                </a:solidFill>
                <a:ea typeface="楷体_GB2312" pitchFamily="49" charset="-122"/>
              </a:rPr>
              <a:t>	 Polyurethane</a:t>
            </a:r>
            <a:endParaRPr lang="zh-CN" altLang="en-US" sz="3200" b="1">
              <a:solidFill>
                <a:srgbClr val="000099"/>
              </a:solidFill>
              <a:ea typeface="楷体_GB2312" pitchFamily="49" charset="-122"/>
            </a:endParaRPr>
          </a:p>
        </p:txBody>
      </p:sp>
      <p:sp>
        <p:nvSpPr>
          <p:cNvPr id="2621" name="Text Box 3"/>
          <p:cNvSpPr>
            <a:spLocks noChangeArrowheads="1"/>
          </p:cNvSpPr>
          <p:nvPr/>
        </p:nvSpPr>
        <p:spPr bwMode="auto">
          <a:xfrm>
            <a:off x="746125" y="1052513"/>
            <a:ext cx="7826375"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266700" indent="-266700"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50000"/>
              </a:lnSpc>
              <a:spcBef>
                <a:spcPct val="0"/>
              </a:spcBef>
              <a:buSzPct val="100000"/>
              <a:buFont typeface="Times New Roman" panose="02020603050405020304" pitchFamily="18" charset="0"/>
              <a:buBlip>
                <a:blip r:embed="rId3"/>
              </a:buBlip>
            </a:pPr>
            <a:r>
              <a:rPr lang="zh-CN" altLang="en-US" sz="2800" dirty="0">
                <a:solidFill>
                  <a:srgbClr val="000000"/>
                </a:solidFill>
                <a:latin typeface="Times New Roman" panose="02020603050405020304" pitchFamily="18" charset="0"/>
                <a:ea typeface="楷体_GB2312" pitchFamily="49" charset="-122"/>
              </a:rPr>
              <a:t>由软链段和硬链段交替镶嵌组成的、含有许多－</a:t>
            </a:r>
            <a:r>
              <a:rPr lang="en-US" altLang="zh-CN" sz="2800" dirty="0">
                <a:solidFill>
                  <a:srgbClr val="000000"/>
                </a:solidFill>
                <a:latin typeface="Times New Roman" panose="02020603050405020304" pitchFamily="18" charset="0"/>
                <a:ea typeface="楷体_GB2312" pitchFamily="49" charset="-122"/>
              </a:rPr>
              <a:t>NHCOO </a:t>
            </a:r>
            <a:r>
              <a:rPr lang="zh-CN" altLang="en-US" sz="2800" dirty="0">
                <a:solidFill>
                  <a:srgbClr val="000000"/>
                </a:solidFill>
                <a:latin typeface="Times New Roman" panose="02020603050405020304" pitchFamily="18" charset="0"/>
                <a:ea typeface="楷体_GB2312" pitchFamily="49" charset="-122"/>
              </a:rPr>
              <a:t>－基团的极性高聚物</a:t>
            </a:r>
          </a:p>
          <a:p>
            <a:pPr eaLnBrk="1" hangingPunct="1">
              <a:lnSpc>
                <a:spcPct val="150000"/>
              </a:lnSpc>
              <a:spcBef>
                <a:spcPct val="0"/>
              </a:spcBef>
              <a:buSzPct val="100000"/>
              <a:buFont typeface="Times New Roman" panose="02020603050405020304" pitchFamily="18" charset="0"/>
              <a:buBlip>
                <a:blip r:embed="rId3"/>
              </a:buBlip>
            </a:pPr>
            <a:r>
              <a:rPr lang="zh-CN" altLang="en-US" sz="2800" dirty="0">
                <a:solidFill>
                  <a:srgbClr val="000000"/>
                </a:solidFill>
                <a:latin typeface="Times New Roman" panose="02020603050405020304" pitchFamily="18" charset="0"/>
                <a:ea typeface="楷体_GB2312" pitchFamily="49" charset="-122"/>
              </a:rPr>
              <a:t>通过选择适当的软、硬链段结构及其比例</a:t>
            </a:r>
            <a:r>
              <a:rPr lang="en-US" altLang="zh-CN" sz="2800" dirty="0">
                <a:solidFill>
                  <a:srgbClr val="000000"/>
                </a:solidFill>
                <a:latin typeface="Times New Roman" panose="02020603050405020304" pitchFamily="18" charset="0"/>
                <a:ea typeface="楷体_GB2312" pitchFamily="49" charset="-122"/>
              </a:rPr>
              <a:t>, </a:t>
            </a:r>
            <a:r>
              <a:rPr lang="zh-CN" altLang="en-US" sz="2800" dirty="0">
                <a:solidFill>
                  <a:srgbClr val="000000"/>
                </a:solidFill>
                <a:latin typeface="Times New Roman" panose="02020603050405020304" pitchFamily="18" charset="0"/>
                <a:ea typeface="楷体_GB2312" pitchFamily="49" charset="-122"/>
              </a:rPr>
              <a:t>就可合成出既具有良好的物理机械性能</a:t>
            </a:r>
            <a:r>
              <a:rPr lang="en-US" altLang="zh-CN" sz="2800" dirty="0">
                <a:solidFill>
                  <a:srgbClr val="000000"/>
                </a:solidFill>
                <a:latin typeface="Times New Roman" panose="02020603050405020304" pitchFamily="18" charset="0"/>
                <a:ea typeface="楷体_GB2312" pitchFamily="49" charset="-122"/>
              </a:rPr>
              <a:t>, </a:t>
            </a:r>
            <a:r>
              <a:rPr lang="zh-CN" altLang="en-US" sz="2800" dirty="0">
                <a:solidFill>
                  <a:srgbClr val="000000"/>
                </a:solidFill>
                <a:latin typeface="Times New Roman" panose="02020603050405020304" pitchFamily="18" charset="0"/>
                <a:ea typeface="楷体_GB2312" pitchFamily="49" charset="-122"/>
              </a:rPr>
              <a:t>又具有血液相容性和生物相容性的医用高分子材料。</a:t>
            </a:r>
          </a:p>
        </p:txBody>
      </p:sp>
      <p:sp>
        <p:nvSpPr>
          <p:cNvPr id="2622" name="Rectangle 4"/>
          <p:cNvSpPr>
            <a:spLocks noChangeArrowheads="1"/>
          </p:cNvSpPr>
          <p:nvPr/>
        </p:nvSpPr>
        <p:spPr bwMode="auto">
          <a:xfrm>
            <a:off x="571500" y="1428750"/>
            <a:ext cx="8135938" cy="4895850"/>
          </a:xfrm>
          <a:prstGeom prst="rect">
            <a:avLst/>
          </a:prstGeom>
          <a:noFill/>
          <a:ln w="76200" cap="flat" cmpd="tri" algn="ctr">
            <a:solidFill>
              <a:srgbClr val="FFCC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6" name="灯片编号占位符 3"/>
          <p:cNvSpPr>
            <a:spLocks noGrp="1" noChangeArrowheads="1"/>
          </p:cNvSpPr>
          <p:nvPr>
            <p:ph type="sldNum" sz="quarter" idx="12"/>
          </p:nvPr>
        </p:nvSpPr>
        <p:spPr/>
        <p:txBody>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0EC31EED-2C2D-4CB5-A69A-F5872752D6E1}" type="slidenum">
              <a:rPr kumimoji="0" lang="en-US" altLang="zh-CN" sz="1400">
                <a:latin typeface="Times New Roman" panose="02020603050405020304" pitchFamily="18" charset="0"/>
              </a:rPr>
              <a:pPr eaLnBrk="1" hangingPunct="1">
                <a:spcBef>
                  <a:spcPct val="0"/>
                </a:spcBef>
                <a:buSzPct val="100000"/>
                <a:buFontTx/>
                <a:buNone/>
              </a:pPr>
              <a:t>69</a:t>
            </a:fld>
            <a:endParaRPr kumimoji="0" lang="en-US" altLang="zh-CN" sz="1400">
              <a:latin typeface="Times New Roman" panose="02020603050405020304" pitchFamily="18" charset="0"/>
            </a:endParaRPr>
          </a:p>
        </p:txBody>
      </p:sp>
      <p:pic>
        <p:nvPicPr>
          <p:cNvPr id="2627" name="Picture 2"/>
          <p:cNvPicPr preferRelativeResize="0">
            <a:picLocks noChangeArrowheads="1"/>
          </p:cNvPicPr>
          <p:nvPr/>
        </p:nvPicPr>
        <p:blipFill>
          <a:blip r:embed="rId8">
            <a:lum bright="-18000" contrast="36000"/>
            <a:extLst>
              <a:ext uri="{28A0092B-C50C-407E-A947-70E740481C1C}">
                <a14:useLocalDpi xmlns:a14="http://schemas.microsoft.com/office/drawing/2010/main" val="0"/>
              </a:ext>
            </a:extLst>
          </a:blip>
          <a:srcRect l="4594" t="13091" r="1791" b="3635"/>
          <a:stretch>
            <a:fillRect/>
          </a:stretch>
        </p:blipFill>
        <p:spPr bwMode="auto">
          <a:xfrm>
            <a:off x="642938" y="1500188"/>
            <a:ext cx="7891462" cy="454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8" name="Rectangle 3"/>
          <p:cNvSpPr>
            <a:spLocks noChangeArrowheads="1"/>
          </p:cNvSpPr>
          <p:nvPr/>
        </p:nvSpPr>
        <p:spPr bwMode="auto">
          <a:xfrm>
            <a:off x="500063" y="500063"/>
            <a:ext cx="7772400"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20000"/>
              </a:lnSpc>
              <a:buClr>
                <a:schemeClr val="folHlink"/>
              </a:buClr>
              <a:buSzPct val="60000"/>
              <a:buFont typeface="Wingdings" panose="05000000000000000000" pitchFamily="2" charset="2"/>
              <a:buNone/>
            </a:pPr>
            <a:r>
              <a:rPr lang="zh-CN" altLang="en-US">
                <a:solidFill>
                  <a:srgbClr val="0000FF"/>
                </a:solidFill>
                <a:latin typeface="Times New Roman" panose="02020603050405020304" pitchFamily="18" charset="0"/>
                <a:ea typeface="楷体_GB2312" pitchFamily="49" charset="-122"/>
              </a:rPr>
              <a:t>　</a:t>
            </a:r>
            <a:r>
              <a:rPr lang="en-US" altLang="zh-CN">
                <a:solidFill>
                  <a:srgbClr val="0000FF"/>
                </a:solidFill>
                <a:latin typeface="Times New Roman" panose="02020603050405020304" pitchFamily="18" charset="0"/>
                <a:ea typeface="楷体_GB2312" pitchFamily="49" charset="-122"/>
              </a:rPr>
              <a:t>PU</a:t>
            </a:r>
            <a:r>
              <a:rPr lang="zh-CN" altLang="en-US">
                <a:solidFill>
                  <a:srgbClr val="0000FF"/>
                </a:solidFill>
                <a:latin typeface="Times New Roman" panose="02020603050405020304" pitchFamily="18" charset="0"/>
                <a:ea typeface="楷体_GB2312" pitchFamily="49" charset="-122"/>
              </a:rPr>
              <a:t>弹性体的应用领域</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 name="Text Box 6"/>
          <p:cNvSpPr>
            <a:spLocks noChangeArrowheads="1"/>
          </p:cNvSpPr>
          <p:nvPr/>
        </p:nvSpPr>
        <p:spPr bwMode="auto">
          <a:xfrm>
            <a:off x="1482725" y="5778500"/>
            <a:ext cx="6303963" cy="579438"/>
          </a:xfrm>
          <a:prstGeom prst="rect">
            <a:avLst/>
          </a:prstGeom>
          <a:solidFill>
            <a:srgbClr val="FFFFFF"/>
          </a:solidFill>
          <a:ln w="25400" cap="flat" algn="ctr">
            <a:solidFill>
              <a:srgbClr val="464660"/>
            </a:solidFill>
            <a:prstDash val="solid"/>
            <a:round/>
            <a:headEnd type="none" w="med" len="med"/>
            <a:tailEnd type="none" w="med" len="med"/>
          </a:ln>
        </p:spPr>
        <p:txBody>
          <a:bodyPr wrap="none"/>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b="1">
                <a:solidFill>
                  <a:srgbClr val="545472"/>
                </a:solidFill>
                <a:latin typeface="Tahoma" panose="020B0604030504040204" pitchFamily="34" charset="0"/>
              </a:rPr>
              <a:t>单程、双程及全程记忆效应示意图</a:t>
            </a:r>
          </a:p>
        </p:txBody>
      </p:sp>
      <p:sp>
        <p:nvSpPr>
          <p:cNvPr id="209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pic>
        <p:nvPicPr>
          <p:cNvPr id="2096" name="Picture 5"/>
          <p:cNvPicPr preferRelativeResize="0">
            <a:picLocks noChangeArrowheads="1"/>
          </p:cNvPicPr>
          <p:nvPr/>
        </p:nvPicPr>
        <p:blipFill>
          <a:blip r:embed="rId7">
            <a:extLst>
              <a:ext uri="{28A0092B-C50C-407E-A947-70E740481C1C}">
                <a14:useLocalDpi xmlns:a14="http://schemas.microsoft.com/office/drawing/2010/main" val="0"/>
              </a:ext>
            </a:extLst>
          </a:blip>
          <a:srcRect b="15349"/>
          <a:stretch>
            <a:fillRect/>
          </a:stretch>
        </p:blipFill>
        <p:spPr bwMode="auto">
          <a:xfrm>
            <a:off x="1066800" y="706438"/>
            <a:ext cx="7135812" cy="5072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 name="Rectangle 4"/>
          <p:cNvSpPr>
            <a:spLocks noChangeArrowheads="1"/>
          </p:cNvSpPr>
          <p:nvPr/>
        </p:nvSpPr>
        <p:spPr bwMode="auto">
          <a:xfrm>
            <a:off x="395288" y="1125538"/>
            <a:ext cx="8675687" cy="472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452438" indent="-452438"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20000"/>
              </a:lnSpc>
              <a:spcBef>
                <a:spcPct val="0"/>
              </a:spcBef>
              <a:buSzPct val="100000"/>
            </a:pPr>
            <a:r>
              <a:rPr lang="en-US" altLang="zh-CN" sz="2800">
                <a:solidFill>
                  <a:srgbClr val="000099"/>
                </a:solidFill>
                <a:latin typeface="楷体_GB2312" pitchFamily="49" charset="-122"/>
                <a:ea typeface="楷体_GB2312" pitchFamily="49" charset="-122"/>
              </a:rPr>
              <a:t> </a:t>
            </a:r>
            <a:r>
              <a:rPr lang="zh-CN" altLang="en-US" sz="2800">
                <a:solidFill>
                  <a:srgbClr val="000099"/>
                </a:solidFill>
                <a:latin typeface="楷体_GB2312" pitchFamily="49" charset="-122"/>
                <a:ea typeface="楷体_GB2312" pitchFamily="49" charset="-122"/>
              </a:rPr>
              <a:t>具有微相分离结构的材料</a:t>
            </a:r>
          </a:p>
          <a:p>
            <a:pPr eaLnBrk="1" hangingPunct="1">
              <a:lnSpc>
                <a:spcPct val="120000"/>
              </a:lnSpc>
              <a:spcBef>
                <a:spcPct val="0"/>
              </a:spcBef>
              <a:buSzPct val="100000"/>
            </a:pPr>
            <a:r>
              <a:rPr lang="zh-CN" altLang="en-US" sz="2800">
                <a:solidFill>
                  <a:srgbClr val="000099"/>
                </a:solidFill>
                <a:latin typeface="楷体_GB2312" pitchFamily="49" charset="-122"/>
                <a:ea typeface="楷体_GB2312" pitchFamily="49" charset="-122"/>
              </a:rPr>
              <a:t> 高分子材料表面接枝改性</a:t>
            </a:r>
          </a:p>
          <a:p>
            <a:pPr eaLnBrk="1" hangingPunct="1">
              <a:lnSpc>
                <a:spcPct val="120000"/>
              </a:lnSpc>
              <a:spcBef>
                <a:spcPct val="0"/>
              </a:spcBef>
              <a:buSzPct val="100000"/>
            </a:pPr>
            <a:endParaRPr lang="zh-CN" altLang="en-US" sz="2800">
              <a:solidFill>
                <a:srgbClr val="000099"/>
              </a:solidFill>
              <a:latin typeface="楷体_GB2312" pitchFamily="49" charset="-122"/>
              <a:ea typeface="楷体_GB2312" pitchFamily="49" charset="-122"/>
            </a:endParaRPr>
          </a:p>
          <a:p>
            <a:pPr eaLnBrk="1" hangingPunct="1">
              <a:lnSpc>
                <a:spcPct val="120000"/>
              </a:lnSpc>
              <a:spcBef>
                <a:spcPct val="0"/>
              </a:spcBef>
              <a:buSzPct val="100000"/>
              <a:buFontTx/>
              <a:buNone/>
            </a:pPr>
            <a:r>
              <a:rPr lang="zh-CN" altLang="en-US" sz="2800">
                <a:solidFill>
                  <a:srgbClr val="000099"/>
                </a:solidFill>
                <a:latin typeface="楷体_GB2312" pitchFamily="49" charset="-122"/>
                <a:ea typeface="楷体_GB2312" pitchFamily="49" charset="-122"/>
              </a:rPr>
              <a:t>         化学方法（偶联，等离子体，高能辐射，  </a:t>
            </a:r>
          </a:p>
          <a:p>
            <a:pPr eaLnBrk="1" hangingPunct="1">
              <a:lnSpc>
                <a:spcPct val="120000"/>
              </a:lnSpc>
              <a:spcBef>
                <a:spcPct val="0"/>
              </a:spcBef>
              <a:buSzPct val="100000"/>
              <a:buFontTx/>
              <a:buNone/>
            </a:pPr>
            <a:r>
              <a:rPr lang="zh-CN" altLang="en-US" sz="2800">
                <a:solidFill>
                  <a:srgbClr val="000099"/>
                </a:solidFill>
                <a:latin typeface="楷体_GB2312" pitchFamily="49" charset="-122"/>
                <a:ea typeface="楷体_GB2312" pitchFamily="49" charset="-122"/>
              </a:rPr>
              <a:t>                   紫外光法等）</a:t>
            </a:r>
          </a:p>
          <a:p>
            <a:pPr eaLnBrk="1" hangingPunct="1">
              <a:lnSpc>
                <a:spcPct val="120000"/>
              </a:lnSpc>
              <a:spcBef>
                <a:spcPct val="0"/>
              </a:spcBef>
              <a:buSzPct val="100000"/>
              <a:buFontTx/>
              <a:buNone/>
            </a:pPr>
            <a:r>
              <a:rPr lang="zh-CN" altLang="en-US" sz="2800">
                <a:solidFill>
                  <a:srgbClr val="000099"/>
                </a:solidFill>
                <a:latin typeface="楷体_GB2312" pitchFamily="49" charset="-122"/>
                <a:ea typeface="楷体_GB2312" pitchFamily="49" charset="-122"/>
              </a:rPr>
              <a:t>         物理方法</a:t>
            </a:r>
          </a:p>
          <a:p>
            <a:pPr eaLnBrk="1" hangingPunct="1">
              <a:lnSpc>
                <a:spcPct val="120000"/>
              </a:lnSpc>
              <a:spcBef>
                <a:spcPct val="0"/>
              </a:spcBef>
              <a:buSzPct val="100000"/>
              <a:buFontTx/>
              <a:buNone/>
            </a:pPr>
            <a:r>
              <a:rPr lang="zh-CN" altLang="en-US" sz="2800">
                <a:solidFill>
                  <a:srgbClr val="000099"/>
                </a:solidFill>
                <a:latin typeface="楷体_GB2312" pitchFamily="49" charset="-122"/>
                <a:ea typeface="楷体_GB2312" pitchFamily="49" charset="-122"/>
              </a:rPr>
              <a:t>         肝素固定（肝素是一种防止凝血的多糖</a:t>
            </a:r>
          </a:p>
          <a:p>
            <a:pPr eaLnBrk="1" hangingPunct="1">
              <a:lnSpc>
                <a:spcPct val="120000"/>
              </a:lnSpc>
              <a:spcBef>
                <a:spcPct val="0"/>
              </a:spcBef>
              <a:buSzPct val="100000"/>
              <a:buFontTx/>
              <a:buNone/>
            </a:pPr>
            <a:r>
              <a:rPr lang="zh-CN" altLang="en-US" sz="2800">
                <a:solidFill>
                  <a:srgbClr val="000099"/>
                </a:solidFill>
                <a:latin typeface="楷体_GB2312" pitchFamily="49" charset="-122"/>
                <a:ea typeface="楷体_GB2312" pitchFamily="49" charset="-122"/>
              </a:rPr>
              <a:t>                   药物）</a:t>
            </a:r>
          </a:p>
        </p:txBody>
      </p:sp>
      <p:sp>
        <p:nvSpPr>
          <p:cNvPr id="2632" name="Rectangle 2"/>
          <p:cNvSpPr>
            <a:spLocks noGrp="1" noChangeArrowheads="1"/>
          </p:cNvSpPr>
          <p:nvPr>
            <p:ph type="title" idx="4294967295"/>
          </p:nvPr>
        </p:nvSpPr>
        <p:spPr>
          <a:xfrm>
            <a:off x="571500" y="428625"/>
            <a:ext cx="7429500" cy="693738"/>
          </a:xfrm>
          <a:ln/>
        </p:spPr>
        <p:txBody>
          <a:bodyPr/>
          <a:lstStyle/>
          <a:p>
            <a:pPr algn="l" eaLnBrk="1" hangingPunct="1"/>
            <a:r>
              <a:rPr lang="zh-CN" altLang="en-US" sz="3200" b="1">
                <a:solidFill>
                  <a:schemeClr val="tx1"/>
                </a:solidFill>
                <a:ea typeface="楷体_GB2312" pitchFamily="49" charset="-122"/>
              </a:rPr>
              <a:t>改善</a:t>
            </a:r>
            <a:r>
              <a:rPr lang="en-US" altLang="zh-CN" sz="3200" b="1">
                <a:solidFill>
                  <a:schemeClr val="tx1"/>
                </a:solidFill>
                <a:ea typeface="楷体_GB2312" pitchFamily="49" charset="-122"/>
              </a:rPr>
              <a:t>PU</a:t>
            </a:r>
            <a:r>
              <a:rPr lang="zh-CN" altLang="en-US" sz="3200" b="1">
                <a:solidFill>
                  <a:schemeClr val="tx1"/>
                </a:solidFill>
                <a:ea typeface="楷体_GB2312" pitchFamily="49" charset="-122"/>
              </a:rPr>
              <a:t>表面的抗凝血性能</a:t>
            </a:r>
          </a:p>
        </p:txBody>
      </p:sp>
      <p:sp>
        <p:nvSpPr>
          <p:cNvPr id="2633" name="AutoShape 3"/>
          <p:cNvSpPr>
            <a:spLocks noChangeArrowheads="1"/>
          </p:cNvSpPr>
          <p:nvPr/>
        </p:nvSpPr>
        <p:spPr bwMode="auto">
          <a:xfrm>
            <a:off x="1357313" y="3214688"/>
            <a:ext cx="357187" cy="1800225"/>
          </a:xfrm>
          <a:prstGeom prst="leftBrace">
            <a:avLst>
              <a:gd name="adj1" fmla="val 43073"/>
              <a:gd name="adj2" fmla="val 50000"/>
            </a:avLst>
          </a:prstGeom>
          <a:noFill/>
          <a:ln w="38100" cap="flat" algn="ctr">
            <a:solidFill>
              <a:srgbClr val="A7CCD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 name="Text Box 2"/>
          <p:cNvSpPr>
            <a:spLocks noChangeArrowheads="1"/>
          </p:cNvSpPr>
          <p:nvPr/>
        </p:nvSpPr>
        <p:spPr bwMode="auto">
          <a:xfrm>
            <a:off x="215900" y="3457575"/>
            <a:ext cx="1143000"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a:solidFill>
                  <a:srgbClr val="000099"/>
                </a:solidFill>
                <a:latin typeface="Comic Sans MS" panose="030F0902030302020204" pitchFamily="66" charset="0"/>
                <a:ea typeface="楷体_GB2312" pitchFamily="49" charset="-122"/>
              </a:rPr>
              <a:t>降解</a:t>
            </a:r>
          </a:p>
        </p:txBody>
      </p:sp>
      <p:sp>
        <p:nvSpPr>
          <p:cNvPr id="2637" name="Text Box 3"/>
          <p:cNvSpPr>
            <a:spLocks noChangeArrowheads="1"/>
          </p:cNvSpPr>
          <p:nvPr/>
        </p:nvSpPr>
        <p:spPr bwMode="auto">
          <a:xfrm>
            <a:off x="1873250" y="2411413"/>
            <a:ext cx="1295400"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a:solidFill>
                  <a:srgbClr val="000099"/>
                </a:solidFill>
                <a:latin typeface="Comic Sans MS" panose="030F0902030302020204" pitchFamily="66" charset="0"/>
                <a:ea typeface="楷体_GB2312" pitchFamily="49" charset="-122"/>
              </a:rPr>
              <a:t>化学键</a:t>
            </a:r>
          </a:p>
        </p:txBody>
      </p:sp>
      <p:sp>
        <p:nvSpPr>
          <p:cNvPr id="2638" name="Text Box 4"/>
          <p:cNvSpPr>
            <a:spLocks noChangeArrowheads="1"/>
          </p:cNvSpPr>
          <p:nvPr/>
        </p:nvSpPr>
        <p:spPr bwMode="auto">
          <a:xfrm>
            <a:off x="1584325" y="4554538"/>
            <a:ext cx="1811338"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a:solidFill>
                  <a:srgbClr val="000099"/>
                </a:solidFill>
                <a:latin typeface="Comic Sans MS" panose="030F0902030302020204" pitchFamily="66" charset="0"/>
                <a:ea typeface="楷体_GB2312" pitchFamily="49" charset="-122"/>
              </a:rPr>
              <a:t>分子间力</a:t>
            </a:r>
          </a:p>
        </p:txBody>
      </p:sp>
      <p:sp>
        <p:nvSpPr>
          <p:cNvPr id="2639" name="Text Box 5"/>
          <p:cNvSpPr>
            <a:spLocks noChangeArrowheads="1"/>
          </p:cNvSpPr>
          <p:nvPr/>
        </p:nvSpPr>
        <p:spPr bwMode="auto">
          <a:xfrm>
            <a:off x="3609975" y="2116138"/>
            <a:ext cx="5715000" cy="166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sz="2600">
                <a:solidFill>
                  <a:srgbClr val="000099"/>
                </a:solidFill>
                <a:latin typeface="Comic Sans MS" panose="030F0902030302020204" pitchFamily="66" charset="0"/>
                <a:ea typeface="楷体_GB2312" pitchFamily="49" charset="-122"/>
              </a:rPr>
              <a:t>侧链切断</a:t>
            </a:r>
            <a:r>
              <a:rPr lang="en-US" altLang="zh-CN" sz="2600">
                <a:solidFill>
                  <a:srgbClr val="000099"/>
                </a:solidFill>
                <a:latin typeface="Comic Sans MS" panose="030F0902030302020204" pitchFamily="66" charset="0"/>
                <a:ea typeface="楷体_GB2312" pitchFamily="49" charset="-122"/>
              </a:rPr>
              <a:t>——</a:t>
            </a:r>
            <a:r>
              <a:rPr lang="zh-CN" altLang="en-US" sz="2600">
                <a:solidFill>
                  <a:srgbClr val="000099"/>
                </a:solidFill>
                <a:latin typeface="Comic Sans MS" panose="030F0902030302020204" pitchFamily="66" charset="0"/>
                <a:ea typeface="楷体_GB2312" pitchFamily="49" charset="-122"/>
              </a:rPr>
              <a:t>转化为水溶性高分子</a:t>
            </a:r>
          </a:p>
          <a:p>
            <a:pPr eaLnBrk="1" hangingPunct="1">
              <a:lnSpc>
                <a:spcPct val="140000"/>
              </a:lnSpc>
              <a:spcBef>
                <a:spcPct val="0"/>
              </a:spcBef>
              <a:buSzPct val="100000"/>
              <a:buFontTx/>
              <a:buNone/>
            </a:pPr>
            <a:r>
              <a:rPr lang="zh-CN" altLang="en-US" sz="2600">
                <a:solidFill>
                  <a:srgbClr val="000099"/>
                </a:solidFill>
                <a:latin typeface="Comic Sans MS" panose="030F0902030302020204" pitchFamily="66" charset="0"/>
                <a:ea typeface="楷体_GB2312" pitchFamily="49" charset="-122"/>
              </a:rPr>
              <a:t>交联点切断</a:t>
            </a:r>
            <a:r>
              <a:rPr lang="en-US" altLang="zh-CN" sz="2600">
                <a:solidFill>
                  <a:srgbClr val="000099"/>
                </a:solidFill>
                <a:latin typeface="Comic Sans MS" panose="030F0902030302020204" pitchFamily="66" charset="0"/>
                <a:ea typeface="楷体_GB2312" pitchFamily="49" charset="-122"/>
              </a:rPr>
              <a:t>——</a:t>
            </a:r>
            <a:r>
              <a:rPr lang="zh-CN" altLang="en-US" sz="2600">
                <a:solidFill>
                  <a:srgbClr val="000099"/>
                </a:solidFill>
                <a:latin typeface="Comic Sans MS" panose="030F0902030302020204" pitchFamily="66" charset="0"/>
                <a:ea typeface="楷体_GB2312" pitchFamily="49" charset="-122"/>
              </a:rPr>
              <a:t>恢复为未交联高分子</a:t>
            </a:r>
          </a:p>
          <a:p>
            <a:pPr eaLnBrk="1" hangingPunct="1">
              <a:lnSpc>
                <a:spcPct val="140000"/>
              </a:lnSpc>
              <a:spcBef>
                <a:spcPct val="0"/>
              </a:spcBef>
              <a:buSzPct val="100000"/>
              <a:buFontTx/>
              <a:buNone/>
            </a:pPr>
            <a:r>
              <a:rPr lang="zh-CN" altLang="en-US" sz="2600">
                <a:solidFill>
                  <a:srgbClr val="000099"/>
                </a:solidFill>
                <a:latin typeface="Comic Sans MS" panose="030F0902030302020204" pitchFamily="66" charset="0"/>
                <a:ea typeface="楷体_GB2312" pitchFamily="49" charset="-122"/>
              </a:rPr>
              <a:t>主链切断</a:t>
            </a:r>
            <a:r>
              <a:rPr lang="en-US" altLang="zh-CN" sz="2600">
                <a:solidFill>
                  <a:srgbClr val="000099"/>
                </a:solidFill>
                <a:latin typeface="Comic Sans MS" panose="030F0902030302020204" pitchFamily="66" charset="0"/>
                <a:ea typeface="楷体_GB2312" pitchFamily="49" charset="-122"/>
              </a:rPr>
              <a:t>——</a:t>
            </a:r>
            <a:r>
              <a:rPr lang="zh-CN" altLang="en-US" sz="2600">
                <a:solidFill>
                  <a:srgbClr val="000099"/>
                </a:solidFill>
                <a:latin typeface="Comic Sans MS" panose="030F0902030302020204" pitchFamily="66" charset="0"/>
                <a:ea typeface="楷体_GB2312" pitchFamily="49" charset="-122"/>
              </a:rPr>
              <a:t>无规降解、拉链式</a:t>
            </a:r>
          </a:p>
        </p:txBody>
      </p:sp>
      <p:sp>
        <p:nvSpPr>
          <p:cNvPr id="2640" name="Text Box 6"/>
          <p:cNvSpPr>
            <a:spLocks noChangeArrowheads="1"/>
          </p:cNvSpPr>
          <p:nvPr/>
        </p:nvSpPr>
        <p:spPr bwMode="auto">
          <a:xfrm>
            <a:off x="3686175" y="4478338"/>
            <a:ext cx="182880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sz="2600">
                <a:solidFill>
                  <a:srgbClr val="000099"/>
                </a:solidFill>
                <a:latin typeface="Comic Sans MS" panose="030F0902030302020204" pitchFamily="66" charset="0"/>
                <a:ea typeface="楷体_GB2312" pitchFamily="49" charset="-122"/>
              </a:rPr>
              <a:t>范得华力</a:t>
            </a:r>
          </a:p>
          <a:p>
            <a:pPr eaLnBrk="1" hangingPunct="1">
              <a:lnSpc>
                <a:spcPct val="140000"/>
              </a:lnSpc>
              <a:spcBef>
                <a:spcPct val="0"/>
              </a:spcBef>
              <a:buSzPct val="100000"/>
              <a:buFontTx/>
              <a:buNone/>
            </a:pPr>
            <a:r>
              <a:rPr lang="zh-CN" altLang="en-US" sz="2600">
                <a:solidFill>
                  <a:srgbClr val="000099"/>
                </a:solidFill>
                <a:latin typeface="Comic Sans MS" panose="030F0902030302020204" pitchFamily="66" charset="0"/>
                <a:ea typeface="楷体_GB2312" pitchFamily="49" charset="-122"/>
              </a:rPr>
              <a:t>库仑力</a:t>
            </a:r>
          </a:p>
        </p:txBody>
      </p:sp>
      <p:sp>
        <p:nvSpPr>
          <p:cNvPr id="2641" name="AutoShape 7"/>
          <p:cNvSpPr>
            <a:spLocks noChangeArrowheads="1"/>
          </p:cNvSpPr>
          <p:nvPr/>
        </p:nvSpPr>
        <p:spPr bwMode="auto">
          <a:xfrm>
            <a:off x="1296988" y="2700338"/>
            <a:ext cx="381000" cy="2490787"/>
          </a:xfrm>
          <a:prstGeom prst="leftBrace">
            <a:avLst>
              <a:gd name="adj1" fmla="val 54479"/>
              <a:gd name="adj2" fmla="val 50000"/>
            </a:avLst>
          </a:prstGeom>
          <a:noFill/>
          <a:ln w="38100" cap="flat" algn="ctr">
            <a:solidFill>
              <a:srgbClr val="A7CCD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
        <p:nvSpPr>
          <p:cNvPr id="2642" name="AutoShape 8"/>
          <p:cNvSpPr>
            <a:spLocks noChangeArrowheads="1"/>
          </p:cNvSpPr>
          <p:nvPr/>
        </p:nvSpPr>
        <p:spPr bwMode="auto">
          <a:xfrm>
            <a:off x="3276600" y="2349500"/>
            <a:ext cx="228600" cy="1219200"/>
          </a:xfrm>
          <a:prstGeom prst="leftBrace">
            <a:avLst>
              <a:gd name="adj1" fmla="val 44444"/>
              <a:gd name="adj2" fmla="val 50000"/>
            </a:avLst>
          </a:prstGeom>
          <a:noFill/>
          <a:ln w="38100" cap="flat" algn="ctr">
            <a:solidFill>
              <a:srgbClr val="A7CCD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
        <p:nvSpPr>
          <p:cNvPr id="2643" name="AutoShape 9"/>
          <p:cNvSpPr>
            <a:spLocks noChangeArrowheads="1"/>
          </p:cNvSpPr>
          <p:nvPr/>
        </p:nvSpPr>
        <p:spPr bwMode="auto">
          <a:xfrm>
            <a:off x="3419475" y="4724400"/>
            <a:ext cx="193675" cy="762000"/>
          </a:xfrm>
          <a:prstGeom prst="leftBrace">
            <a:avLst>
              <a:gd name="adj1" fmla="val 32787"/>
              <a:gd name="adj2" fmla="val 42708"/>
            </a:avLst>
          </a:prstGeom>
          <a:noFill/>
          <a:ln w="38100" cap="flat" algn="ctr">
            <a:solidFill>
              <a:srgbClr val="A7CCD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
        <p:nvSpPr>
          <p:cNvPr id="2644" name="Rectangle 10"/>
          <p:cNvSpPr>
            <a:spLocks noGrp="1" noChangeArrowheads="1"/>
          </p:cNvSpPr>
          <p:nvPr>
            <p:ph type="title" idx="4294967295"/>
          </p:nvPr>
        </p:nvSpPr>
        <p:spPr>
          <a:xfrm>
            <a:off x="428625" y="1285875"/>
            <a:ext cx="6997700" cy="598488"/>
          </a:xfrm>
          <a:ln/>
        </p:spPr>
        <p:txBody>
          <a:bodyPr lIns="0" tIns="0" rIns="0" bIns="0" anchor="t">
            <a:spAutoFit/>
          </a:bodyPr>
          <a:lstStyle/>
          <a:p>
            <a:pPr algn="l" eaLnBrk="1" hangingPunct="1">
              <a:lnSpc>
                <a:spcPct val="140000"/>
              </a:lnSpc>
            </a:pPr>
            <a:r>
              <a:rPr lang="zh-CN" altLang="en-US" sz="2800" b="1">
                <a:solidFill>
                  <a:schemeClr val="tx1"/>
                </a:solidFill>
                <a:latin typeface="Comic Sans MS" panose="030F0902030302020204" pitchFamily="66" charset="0"/>
                <a:ea typeface="楷体_GB2312" pitchFamily="49" charset="-122"/>
              </a:rPr>
              <a:t>降解吸收机制</a:t>
            </a:r>
          </a:p>
        </p:txBody>
      </p:sp>
      <p:sp>
        <p:nvSpPr>
          <p:cNvPr id="2645" name="Rectangle 11"/>
          <p:cNvSpPr>
            <a:spLocks noChangeArrowheads="1"/>
          </p:cNvSpPr>
          <p:nvPr/>
        </p:nvSpPr>
        <p:spPr bwMode="auto">
          <a:xfrm>
            <a:off x="642938" y="428625"/>
            <a:ext cx="7410450"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zh-CN" altLang="en-US">
                <a:solidFill>
                  <a:srgbClr val="0000FF"/>
                </a:solidFill>
                <a:latin typeface="Comic Sans MS" panose="030F0902030302020204" pitchFamily="66" charset="0"/>
                <a:ea typeface="楷体_GB2312" pitchFamily="49" charset="-122"/>
              </a:rPr>
              <a:t>生物可吸收医用高分子</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8" name="Rectangle 2"/>
          <p:cNvSpPr>
            <a:spLocks noGrp="1" noChangeArrowheads="1"/>
          </p:cNvSpPr>
          <p:nvPr>
            <p:ph type="title" idx="4294967295"/>
          </p:nvPr>
        </p:nvSpPr>
        <p:spPr>
          <a:xfrm>
            <a:off x="1000125" y="928688"/>
            <a:ext cx="3530600" cy="688975"/>
          </a:xfrm>
          <a:ln/>
        </p:spPr>
        <p:txBody>
          <a:bodyPr lIns="0" tIns="0" rIns="0" bIns="0" anchor="t">
            <a:spAutoFit/>
          </a:bodyPr>
          <a:lstStyle/>
          <a:p>
            <a:pPr algn="l" eaLnBrk="1" hangingPunct="1">
              <a:lnSpc>
                <a:spcPct val="140000"/>
              </a:lnSpc>
            </a:pPr>
            <a:r>
              <a:rPr lang="zh-CN" altLang="en-US" sz="3200" b="1">
                <a:solidFill>
                  <a:schemeClr val="tx1"/>
                </a:solidFill>
                <a:latin typeface="Comic Sans MS" panose="030F0902030302020204" pitchFamily="66" charset="0"/>
                <a:ea typeface="楷体_GB2312" pitchFamily="49" charset="-122"/>
              </a:rPr>
              <a:t>影响降解的因素</a:t>
            </a:r>
          </a:p>
        </p:txBody>
      </p:sp>
      <p:sp>
        <p:nvSpPr>
          <p:cNvPr id="2649" name="Text Box 3"/>
          <p:cNvSpPr>
            <a:spLocks noChangeArrowheads="1"/>
          </p:cNvSpPr>
          <p:nvPr/>
        </p:nvSpPr>
        <p:spPr bwMode="auto">
          <a:xfrm>
            <a:off x="747713" y="1643063"/>
            <a:ext cx="7681912" cy="364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lnSpc>
                <a:spcPct val="140000"/>
              </a:lnSpc>
              <a:spcBef>
                <a:spcPct val="0"/>
              </a:spcBef>
              <a:buSzPct val="100000"/>
              <a:buFontTx/>
              <a:buNone/>
            </a:pPr>
            <a:r>
              <a:rPr lang="en-US" altLang="zh-CN" sz="2800">
                <a:solidFill>
                  <a:srgbClr val="000099"/>
                </a:solidFill>
                <a:latin typeface="Comic Sans MS" panose="030F0902030302020204" pitchFamily="66" charset="0"/>
                <a:ea typeface="楷体_GB2312" pitchFamily="49" charset="-122"/>
              </a:rPr>
              <a:t>——</a:t>
            </a:r>
            <a:r>
              <a:rPr lang="zh-CN" altLang="en-US" sz="2800">
                <a:solidFill>
                  <a:srgbClr val="000099"/>
                </a:solidFill>
                <a:latin typeface="Comic Sans MS" panose="030F0902030302020204" pitchFamily="66" charset="0"/>
                <a:ea typeface="楷体_GB2312" pitchFamily="49" charset="-122"/>
              </a:rPr>
              <a:t>材料：</a:t>
            </a:r>
          </a:p>
          <a:p>
            <a:pPr eaLnBrk="1" hangingPunct="1">
              <a:lnSpc>
                <a:spcPct val="140000"/>
              </a:lnSpc>
              <a:spcBef>
                <a:spcPct val="0"/>
              </a:spcBef>
              <a:buSzPct val="100000"/>
              <a:buFontTx/>
              <a:buNone/>
            </a:pPr>
            <a:r>
              <a:rPr lang="zh-CN" altLang="en-US" sz="2800">
                <a:solidFill>
                  <a:srgbClr val="000099"/>
                </a:solidFill>
                <a:latin typeface="Comic Sans MS" panose="030F0902030302020204" pitchFamily="66" charset="0"/>
                <a:ea typeface="楷体_GB2312" pitchFamily="49" charset="-122"/>
              </a:rPr>
              <a:t>    化学结构、构型、形态、分子量、形状、杂质</a:t>
            </a:r>
          </a:p>
          <a:p>
            <a:pPr eaLnBrk="1" hangingPunct="1">
              <a:lnSpc>
                <a:spcPct val="140000"/>
              </a:lnSpc>
              <a:spcBef>
                <a:spcPct val="0"/>
              </a:spcBef>
              <a:buSzPct val="100000"/>
              <a:buFontTx/>
              <a:buNone/>
            </a:pPr>
            <a:r>
              <a:rPr lang="en-US" altLang="zh-CN" sz="2800">
                <a:solidFill>
                  <a:srgbClr val="000099"/>
                </a:solidFill>
                <a:latin typeface="Comic Sans MS" panose="030F0902030302020204" pitchFamily="66" charset="0"/>
                <a:ea typeface="楷体_GB2312" pitchFamily="49" charset="-122"/>
              </a:rPr>
              <a:t>——</a:t>
            </a:r>
            <a:r>
              <a:rPr lang="zh-CN" altLang="en-US" sz="2800">
                <a:solidFill>
                  <a:srgbClr val="000099"/>
                </a:solidFill>
                <a:latin typeface="Comic Sans MS" panose="030F0902030302020204" pitchFamily="66" charset="0"/>
                <a:ea typeface="楷体_GB2312" pitchFamily="49" charset="-122"/>
              </a:rPr>
              <a:t>植入部位的环境因素：</a:t>
            </a:r>
          </a:p>
          <a:p>
            <a:pPr eaLnBrk="1" hangingPunct="1">
              <a:lnSpc>
                <a:spcPct val="140000"/>
              </a:lnSpc>
              <a:spcBef>
                <a:spcPct val="0"/>
              </a:spcBef>
              <a:buSzPct val="100000"/>
              <a:buFontTx/>
              <a:buNone/>
            </a:pPr>
            <a:r>
              <a:rPr lang="zh-CN" altLang="en-US" sz="2800">
                <a:solidFill>
                  <a:srgbClr val="000099"/>
                </a:solidFill>
                <a:latin typeface="Comic Sans MS" panose="030F0902030302020204" pitchFamily="66" charset="0"/>
                <a:ea typeface="楷体_GB2312" pitchFamily="49" charset="-122"/>
              </a:rPr>
              <a:t>    体液、酶</a:t>
            </a:r>
          </a:p>
          <a:p>
            <a:pPr eaLnBrk="1" hangingPunct="1">
              <a:lnSpc>
                <a:spcPct val="140000"/>
              </a:lnSpc>
              <a:spcBef>
                <a:spcPct val="0"/>
              </a:spcBef>
              <a:buSzPct val="100000"/>
              <a:buFontTx/>
              <a:buNone/>
            </a:pPr>
            <a:r>
              <a:rPr lang="en-US" altLang="zh-CN" sz="2800">
                <a:solidFill>
                  <a:srgbClr val="000099"/>
                </a:solidFill>
                <a:latin typeface="Comic Sans MS" panose="030F0902030302020204" pitchFamily="66" charset="0"/>
                <a:ea typeface="楷体_GB2312" pitchFamily="49" charset="-122"/>
              </a:rPr>
              <a:t>——</a:t>
            </a:r>
            <a:r>
              <a:rPr lang="zh-CN" altLang="en-US" sz="2800">
                <a:solidFill>
                  <a:srgbClr val="000099"/>
                </a:solidFill>
                <a:latin typeface="Comic Sans MS" panose="030F0902030302020204" pitchFamily="66" charset="0"/>
                <a:ea typeface="楷体_GB2312" pitchFamily="49" charset="-122"/>
              </a:rPr>
              <a:t>物理因素：</a:t>
            </a:r>
          </a:p>
          <a:p>
            <a:pPr eaLnBrk="1" hangingPunct="1">
              <a:lnSpc>
                <a:spcPct val="140000"/>
              </a:lnSpc>
              <a:spcBef>
                <a:spcPct val="0"/>
              </a:spcBef>
              <a:buSzPct val="100000"/>
              <a:buFontTx/>
              <a:buNone/>
            </a:pPr>
            <a:r>
              <a:rPr lang="zh-CN" altLang="en-US" sz="2800">
                <a:solidFill>
                  <a:srgbClr val="000099"/>
                </a:solidFill>
                <a:latin typeface="Comic Sans MS" panose="030F0902030302020204" pitchFamily="66" charset="0"/>
                <a:ea typeface="楷体_GB2312" pitchFamily="49" charset="-122"/>
              </a:rPr>
              <a:t>    外应力、消毒方法、保存历史</a:t>
            </a:r>
          </a:p>
        </p:txBody>
      </p:sp>
      <p:sp>
        <p:nvSpPr>
          <p:cNvPr id="2650" name="AutoShape 4"/>
          <p:cNvSpPr>
            <a:spLocks noChangeArrowheads="1"/>
          </p:cNvSpPr>
          <p:nvPr/>
        </p:nvSpPr>
        <p:spPr bwMode="auto">
          <a:xfrm>
            <a:off x="323850" y="1341438"/>
            <a:ext cx="8496300" cy="4392612"/>
          </a:xfrm>
          <a:prstGeom prst="foldedCorner">
            <a:avLst>
              <a:gd name="adj" fmla="val 12500"/>
            </a:avLst>
          </a:prstGeom>
          <a:noFill/>
          <a:ln w="50800" cap="flat" algn="ctr">
            <a:solidFill>
              <a:srgbClr val="FFCC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spcBef>
                <a:spcPct val="20000"/>
              </a:spcBef>
              <a:buSzPct val="90000"/>
              <a:buBlip>
                <a:blip r:embed="rId3"/>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4"/>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5"/>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7"/>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7"/>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endParaRPr lang="zh-CN" altLang="zh-CN">
              <a:solidFill>
                <a:srgbClr val="00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additive="base">
                                        <p:cTn id="6" dur="1" fill="hold">
                                          <p:stCondLst>
                                            <p:cond delay="0"/>
                                          </p:stCondLst>
                                        </p:cTn>
                                        <p:tgtEl>
                                          <p:spTgt spid="2649">
                                            <p:txEl>
                                              <p:pRg st="0" end="0"/>
                                            </p:txEl>
                                          </p:spTgt>
                                        </p:tgtEl>
                                        <p:attrNameLst>
                                          <p:attrName>style.visibility</p:attrName>
                                        </p:attrNameLst>
                                      </p:cBhvr>
                                      <p:to>
                                        <p:strVal val="visible"/>
                                      </p:to>
                                    </p:set>
                                    <p:anim calcmode="lin" valueType="num">
                                      <p:cBhvr additive="base">
                                        <p:cTn id="7" dur="500" fill="hold"/>
                                        <p:tgtEl>
                                          <p:spTgt spid="26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8" fill="hold" grpId="0" nodeType="clickEffect">
                                  <p:stCondLst>
                                    <p:cond delay="0"/>
                                  </p:stCondLst>
                                  <p:childTnLst>
                                    <p:set>
                                      <p:cBhvr additive="base">
                                        <p:cTn id="13" dur="1" fill="hold">
                                          <p:stCondLst>
                                            <p:cond delay="0"/>
                                          </p:stCondLst>
                                        </p:cTn>
                                        <p:tgtEl>
                                          <p:spTgt spid="2649">
                                            <p:txEl>
                                              <p:pRg st="1" end="1"/>
                                            </p:txEl>
                                          </p:spTgt>
                                        </p:tgtEl>
                                        <p:attrNameLst>
                                          <p:attrName>style.visibility</p:attrName>
                                        </p:attrNameLst>
                                      </p:cBhvr>
                                      <p:to>
                                        <p:strVal val="visible"/>
                                      </p:to>
                                    </p:set>
                                    <p:anim calcmode="lin" valueType="num">
                                      <p:cBhvr additive="base">
                                        <p:cTn id="14" dur="500" fill="hold"/>
                                        <p:tgtEl>
                                          <p:spTgt spid="2649">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6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8" fill="hold" grpId="0" nodeType="clickEffect">
                                  <p:stCondLst>
                                    <p:cond delay="0"/>
                                  </p:stCondLst>
                                  <p:childTnLst>
                                    <p:set>
                                      <p:cBhvr additive="base">
                                        <p:cTn id="20" dur="1" fill="hold">
                                          <p:stCondLst>
                                            <p:cond delay="0"/>
                                          </p:stCondLst>
                                        </p:cTn>
                                        <p:tgtEl>
                                          <p:spTgt spid="2649">
                                            <p:txEl>
                                              <p:pRg st="2" end="2"/>
                                            </p:txEl>
                                          </p:spTgt>
                                        </p:tgtEl>
                                        <p:attrNameLst>
                                          <p:attrName>style.visibility</p:attrName>
                                        </p:attrNameLst>
                                      </p:cBhvr>
                                      <p:to>
                                        <p:strVal val="visible"/>
                                      </p:to>
                                    </p:set>
                                    <p:anim calcmode="lin" valueType="num">
                                      <p:cBhvr additive="base">
                                        <p:cTn id="21" dur="500" fill="hold"/>
                                        <p:tgtEl>
                                          <p:spTgt spid="2649">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6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2" presetClass="entr" presetSubtype="8" fill="hold" grpId="0" nodeType="clickEffect">
                                  <p:stCondLst>
                                    <p:cond delay="0"/>
                                  </p:stCondLst>
                                  <p:childTnLst>
                                    <p:set>
                                      <p:cBhvr additive="base">
                                        <p:cTn id="27" dur="1" fill="hold">
                                          <p:stCondLst>
                                            <p:cond delay="0"/>
                                          </p:stCondLst>
                                        </p:cTn>
                                        <p:tgtEl>
                                          <p:spTgt spid="2649">
                                            <p:txEl>
                                              <p:pRg st="3" end="3"/>
                                            </p:txEl>
                                          </p:spTgt>
                                        </p:tgtEl>
                                        <p:attrNameLst>
                                          <p:attrName>style.visibility</p:attrName>
                                        </p:attrNameLst>
                                      </p:cBhvr>
                                      <p:to>
                                        <p:strVal val="visible"/>
                                      </p:to>
                                    </p:set>
                                    <p:anim calcmode="lin" valueType="num">
                                      <p:cBhvr additive="base">
                                        <p:cTn id="28" dur="500" fill="hold"/>
                                        <p:tgtEl>
                                          <p:spTgt spid="2649">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64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indefinite"/>
                            </p:stCondLst>
                          </p:cTn>
                        </p:par>
                        <p:par>
                          <p:cTn id="32" fill="hold" nodeType="afterGroup">
                            <p:stCondLst>
                              <p:cond delay="0"/>
                            </p:stCondLst>
                            <p:childTnLst>
                              <p:par>
                                <p:cTn id="33" presetID="2" presetClass="entr" presetSubtype="8" fill="hold" grpId="0" nodeType="clickEffect">
                                  <p:stCondLst>
                                    <p:cond delay="0"/>
                                  </p:stCondLst>
                                  <p:childTnLst>
                                    <p:set>
                                      <p:cBhvr additive="base">
                                        <p:cTn id="34" dur="1" fill="hold">
                                          <p:stCondLst>
                                            <p:cond delay="0"/>
                                          </p:stCondLst>
                                        </p:cTn>
                                        <p:tgtEl>
                                          <p:spTgt spid="2649">
                                            <p:txEl>
                                              <p:pRg st="4" end="4"/>
                                            </p:txEl>
                                          </p:spTgt>
                                        </p:tgtEl>
                                        <p:attrNameLst>
                                          <p:attrName>style.visibility</p:attrName>
                                        </p:attrNameLst>
                                      </p:cBhvr>
                                      <p:to>
                                        <p:strVal val="visible"/>
                                      </p:to>
                                    </p:set>
                                    <p:anim calcmode="lin" valueType="num">
                                      <p:cBhvr additive="base">
                                        <p:cTn id="35" dur="500" fill="hold"/>
                                        <p:tgtEl>
                                          <p:spTgt spid="2649">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6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indefinite"/>
                            </p:stCondLst>
                          </p:cTn>
                        </p:par>
                        <p:par>
                          <p:cTn id="39" fill="hold" nodeType="afterGroup">
                            <p:stCondLst>
                              <p:cond delay="0"/>
                            </p:stCondLst>
                            <p:childTnLst>
                              <p:par>
                                <p:cTn id="40" presetID="2" presetClass="entr" presetSubtype="8" fill="hold" grpId="0" nodeType="clickEffect">
                                  <p:stCondLst>
                                    <p:cond delay="0"/>
                                  </p:stCondLst>
                                  <p:childTnLst>
                                    <p:set>
                                      <p:cBhvr additive="base">
                                        <p:cTn id="41" dur="1" fill="hold">
                                          <p:stCondLst>
                                            <p:cond delay="0"/>
                                          </p:stCondLst>
                                        </p:cTn>
                                        <p:tgtEl>
                                          <p:spTgt spid="2649">
                                            <p:txEl>
                                              <p:pRg st="5" end="5"/>
                                            </p:txEl>
                                          </p:spTgt>
                                        </p:tgtEl>
                                        <p:attrNameLst>
                                          <p:attrName>style.visibility</p:attrName>
                                        </p:attrNameLst>
                                      </p:cBhvr>
                                      <p:to>
                                        <p:strVal val="visible"/>
                                      </p:to>
                                    </p:set>
                                    <p:anim calcmode="lin" valueType="num">
                                      <p:cBhvr additive="base">
                                        <p:cTn id="42" dur="500" fill="hold"/>
                                        <p:tgtEl>
                                          <p:spTgt spid="264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64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9"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3" name="Rectangle 2"/>
          <p:cNvSpPr>
            <a:spLocks noGrp="1" noChangeArrowheads="1"/>
          </p:cNvSpPr>
          <p:nvPr>
            <p:ph type="title" idx="4294967295"/>
          </p:nvPr>
        </p:nvSpPr>
        <p:spPr>
          <a:xfrm>
            <a:off x="684213" y="333375"/>
            <a:ext cx="7772400" cy="612775"/>
          </a:xfrm>
          <a:ln/>
        </p:spPr>
        <p:txBody>
          <a:bodyPr lIns="0" tIns="0" rIns="0" bIns="0" anchor="t">
            <a:spAutoFit/>
          </a:bodyPr>
          <a:lstStyle/>
          <a:p>
            <a:pPr algn="l" eaLnBrk="1" hangingPunct="1">
              <a:lnSpc>
                <a:spcPct val="140000"/>
              </a:lnSpc>
            </a:pPr>
            <a:r>
              <a:rPr lang="zh-CN" altLang="en-US" sz="3200" b="1">
                <a:solidFill>
                  <a:schemeClr val="tx1"/>
                </a:solidFill>
                <a:latin typeface="Comic Sans MS" panose="030F0902030302020204" pitchFamily="66" charset="0"/>
                <a:ea typeface="楷体_GB2312" pitchFamily="49" charset="-122"/>
              </a:rPr>
              <a:t>典型的可生物降解高分子</a:t>
            </a:r>
          </a:p>
        </p:txBody>
      </p:sp>
      <p:graphicFrame>
        <p:nvGraphicFramePr>
          <p:cNvPr id="2654" name="Group 55"/>
          <p:cNvGraphicFramePr>
            <a:graphicFrameLocks noGrp="1"/>
          </p:cNvGraphicFramePr>
          <p:nvPr/>
        </p:nvGraphicFramePr>
        <p:xfrm>
          <a:off x="214313" y="1214438"/>
          <a:ext cx="8786812" cy="4934599"/>
        </p:xfrm>
        <a:graphic>
          <a:graphicData uri="http://schemas.openxmlformats.org/drawingml/2006/table">
            <a:tbl>
              <a:tblPr/>
              <a:tblGrid>
                <a:gridCol w="2930525"/>
                <a:gridCol w="4760912"/>
                <a:gridCol w="1095375"/>
              </a:tblGrid>
              <a:tr h="457200">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Monomer</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Polymer</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Acron.</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413">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Glycolide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Poly(glycolic acid)</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聚羟基乙酸</a:t>
                      </a:r>
                    </a:p>
                  </a:txBody>
                  <a:tcPr marT="45722" marB="45722"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PGA</a:t>
                      </a:r>
                    </a:p>
                  </a:txBody>
                  <a:tcPr marT="45722" marB="45722"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57200">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Lactide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Poly(lactic acid)</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聚乳酸</a:t>
                      </a: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PLA</a:t>
                      </a:r>
                    </a:p>
                  </a:txBody>
                  <a:tcPr marT="45722" marB="45722" anchor="ctr" horzOverflow="overflow">
                    <a:lnL>
                      <a:noFill/>
                    </a:lnL>
                    <a:lnR>
                      <a:noFill/>
                    </a:lnR>
                    <a:lnT>
                      <a:noFill/>
                    </a:lnT>
                    <a:lnB>
                      <a:noFill/>
                    </a:lnB>
                    <a:lnTlToBr>
                      <a:noFill/>
                    </a:lnTlToBr>
                    <a:lnBlToTr>
                      <a:noFill/>
                    </a:lnBlToTr>
                    <a:noFill/>
                  </a:tcPr>
                </a:tc>
              </a:tr>
              <a:tr h="89693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ε</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-caprolactone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p>
                      <a:pPr marL="0" marR="0" lvl="0" indent="0" algn="l" defTabSz="914400" rtl="0" eaLnBrk="1" fontAlgn="base" latinLnBrk="0" hangingPunct="1">
                        <a:lnSpc>
                          <a:spcPct val="100000"/>
                        </a:lnSpc>
                        <a:spcBef>
                          <a:spcPct val="20000"/>
                        </a:spcBef>
                        <a:spcAft>
                          <a:spcPct val="0"/>
                        </a:spcAft>
                        <a:buClrTx/>
                        <a:buSzPct val="100000"/>
                        <a:buFontTx/>
                        <a:buNone/>
                        <a:tabLst/>
                      </a:pPr>
                      <a:endPar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endParaRP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a:t>
                      </a: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ε</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 caprolactone)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聚</a:t>
                      </a: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ε</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a:t>
                      </a: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己内酯</a:t>
                      </a: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PCL</a:t>
                      </a:r>
                    </a:p>
                    <a:p>
                      <a:pPr marL="0" marR="0" lvl="0" indent="0" algn="l" defTabSz="914400" rtl="0" eaLnBrk="1" fontAlgn="base" latinLnBrk="0" hangingPunct="1">
                        <a:lnSpc>
                          <a:spcPct val="100000"/>
                        </a:lnSpc>
                        <a:spcBef>
                          <a:spcPct val="20000"/>
                        </a:spcBef>
                        <a:spcAft>
                          <a:spcPct val="0"/>
                        </a:spcAft>
                        <a:buClrTx/>
                        <a:buSzPct val="100000"/>
                        <a:buFontTx/>
                        <a:buNone/>
                        <a:tabLst/>
                      </a:pPr>
                      <a:endPar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endParaRPr>
                    </a:p>
                  </a:txBody>
                  <a:tcPr marT="45722" marB="45722" anchor="ctr" horzOverflow="overflow">
                    <a:lnL>
                      <a:noFill/>
                    </a:lnL>
                    <a:lnR>
                      <a:noFill/>
                    </a:lnR>
                    <a:lnT>
                      <a:noFill/>
                    </a:lnT>
                    <a:lnB>
                      <a:noFill/>
                    </a:lnB>
                    <a:lnTlToBr>
                      <a:noFill/>
                    </a:lnTlToBr>
                    <a:lnBlToTr>
                      <a:noFill/>
                    </a:lnBlToTr>
                    <a:noFill/>
                  </a:tcPr>
                </a:tc>
              </a:tr>
              <a:tr h="89693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β</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-butyrolactone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p>
                      <a:pPr marL="0" marR="0" lvl="0" indent="0" algn="l" defTabSz="914400" rtl="0" eaLnBrk="1" fontAlgn="base" latinLnBrk="0" hangingPunct="1">
                        <a:lnSpc>
                          <a:spcPct val="100000"/>
                        </a:lnSpc>
                        <a:spcBef>
                          <a:spcPct val="20000"/>
                        </a:spcBef>
                        <a:spcAft>
                          <a:spcPct val="0"/>
                        </a:spcAft>
                        <a:buClrTx/>
                        <a:buSzPct val="100000"/>
                        <a:buFontTx/>
                        <a:buNone/>
                        <a:tabLst/>
                      </a:pPr>
                      <a:endPar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endParaRP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Poly(hydroxy butyrate)</a:t>
                      </a:r>
                    </a:p>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聚丁内酯</a:t>
                      </a: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PHB</a:t>
                      </a:r>
                    </a:p>
                    <a:p>
                      <a:pPr marL="0" marR="0" lvl="0" indent="0" algn="l" defTabSz="914400" rtl="0" eaLnBrk="1" fontAlgn="base" latinLnBrk="0" hangingPunct="1">
                        <a:lnSpc>
                          <a:spcPct val="100000"/>
                        </a:lnSpc>
                        <a:spcBef>
                          <a:spcPct val="20000"/>
                        </a:spcBef>
                        <a:spcAft>
                          <a:spcPct val="0"/>
                        </a:spcAft>
                        <a:buClrTx/>
                        <a:buSzPct val="100000"/>
                        <a:buFontTx/>
                        <a:buNone/>
                        <a:tabLst/>
                      </a:pPr>
                      <a:endPar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endParaRPr>
                    </a:p>
                  </a:txBody>
                  <a:tcPr marT="45722" marB="45722" anchor="ctr" horzOverflow="overflow">
                    <a:lnL>
                      <a:noFill/>
                    </a:lnL>
                    <a:lnR>
                      <a:noFill/>
                    </a:lnR>
                    <a:lnT>
                      <a:noFill/>
                    </a:lnT>
                    <a:lnB>
                      <a:noFill/>
                    </a:lnB>
                    <a:lnTlToBr>
                      <a:noFill/>
                    </a:lnTlToBr>
                    <a:lnBlToTr>
                      <a:noFill/>
                    </a:lnBlToTr>
                    <a:noFill/>
                  </a:tcPr>
                </a:tc>
              </a:tr>
              <a:tr h="896938">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β</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-bunzyl-</a:t>
                      </a: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β</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-malolactone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a:t>
                      </a: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β</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-malic acid)</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p>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聚</a:t>
                      </a:r>
                      <a:r>
                        <a:rPr kumimoji="0" lang="en-US" altLang="zh-CN" sz="2400" b="1" i="1" u="none" strike="noStrike" cap="none" normalizeH="0" baseline="0" smtClean="0">
                          <a:ln>
                            <a:noFill/>
                          </a:ln>
                          <a:solidFill>
                            <a:srgbClr val="000099"/>
                          </a:solidFill>
                          <a:effectLst/>
                          <a:latin typeface="Tahoma" panose="020B0604030504040204" pitchFamily="34" charset="0"/>
                          <a:ea typeface="宋体" panose="02010600030101010101" pitchFamily="2" charset="-122"/>
                        </a:rPr>
                        <a:t>β</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a:t>
                      </a: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苹果酸</a:t>
                      </a:r>
                    </a:p>
                  </a:txBody>
                  <a:tcPr marT="45722" marB="45722" anchor="ctr" horzOverflow="overflow">
                    <a:lnL>
                      <a:noFill/>
                    </a:lnL>
                    <a:lnR>
                      <a:noFill/>
                    </a:lnR>
                    <a:lnT>
                      <a:noFill/>
                    </a:lnT>
                    <a:lnB>
                      <a:noFill/>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PMLA</a:t>
                      </a:r>
                    </a:p>
                  </a:txBody>
                  <a:tcPr marT="45722" marB="45722" anchor="ctr" horzOverflow="overflow">
                    <a:lnL>
                      <a:noFill/>
                    </a:lnL>
                    <a:lnR>
                      <a:noFill/>
                    </a:lnR>
                    <a:lnT>
                      <a:noFill/>
                    </a:lnT>
                    <a:lnB>
                      <a:noFill/>
                    </a:lnB>
                    <a:lnTlToBr>
                      <a:noFill/>
                    </a:lnTlToBr>
                    <a:lnBlToTr>
                      <a:noFill/>
                    </a:lnBlToTr>
                    <a:noFill/>
                  </a:tcPr>
                </a:tc>
              </a:tr>
              <a:tr h="8223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1,4-dioxane-2-one</a:t>
                      </a:r>
                    </a:p>
                  </a:txBody>
                  <a:tcPr marT="45722" marB="45722"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cs typeface="Arial" panose="020B0604020202020204" pitchFamily="34" charset="0"/>
                        </a:rPr>
                        <a:t>Poly(dioxanone)</a:t>
                      </a: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 </a:t>
                      </a:r>
                      <a:r>
                        <a:rPr kumimoji="0" lang="zh-CN" altLang="en-US"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聚二恶烷</a:t>
                      </a:r>
                    </a:p>
                  </a:txBody>
                  <a:tcPr marT="45722" marB="45722"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pPr>
                      <a:r>
                        <a:rPr kumimoji="0" lang="en-US" altLang="zh-CN" sz="2400" b="1" i="0" u="none" strike="noStrike" cap="none" normalizeH="0" baseline="0" smtClean="0">
                          <a:ln>
                            <a:noFill/>
                          </a:ln>
                          <a:solidFill>
                            <a:srgbClr val="000099"/>
                          </a:solidFill>
                          <a:effectLst/>
                          <a:latin typeface="Tahoma" panose="020B0604030504040204" pitchFamily="34" charset="0"/>
                          <a:ea typeface="宋体" panose="02010600030101010101" pitchFamily="2" charset="-122"/>
                        </a:rPr>
                        <a:t>PDS</a:t>
                      </a:r>
                    </a:p>
                  </a:txBody>
                  <a:tcPr marT="45722" marB="45722"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0" name="Picture 2" descr="net"/>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6632"/>
            <a:ext cx="3815779" cy="3059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1" name="Picture 3" descr="net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3" y="116632"/>
            <a:ext cx="3456384" cy="3059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92" name="Text Box 4"/>
          <p:cNvSpPr>
            <a:spLocks noChangeArrowheads="1"/>
          </p:cNvSpPr>
          <p:nvPr/>
        </p:nvSpPr>
        <p:spPr bwMode="auto">
          <a:xfrm>
            <a:off x="395288" y="3429000"/>
            <a:ext cx="8451850" cy="280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SzPct val="90000"/>
              <a:buBlip>
                <a:blip r:embed="rId5"/>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6"/>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7"/>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8"/>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9"/>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9"/>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9"/>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9"/>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9"/>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en-US" altLang="zh-CN" sz="2800" dirty="0" err="1">
                <a:solidFill>
                  <a:srgbClr val="000099"/>
                </a:solidFill>
                <a:latin typeface="Comic Sans MS" panose="030F0902030302020204" pitchFamily="66" charset="0"/>
                <a:ea typeface="楷体_GB2312" pitchFamily="49" charset="-122"/>
              </a:rPr>
              <a:t>MacroPore</a:t>
            </a:r>
            <a:r>
              <a:rPr lang="en-US" altLang="zh-CN" sz="2800" dirty="0">
                <a:solidFill>
                  <a:srgbClr val="000099"/>
                </a:solidFill>
                <a:latin typeface="Comic Sans MS" panose="030F0902030302020204" pitchFamily="66" charset="0"/>
                <a:ea typeface="楷体_GB2312" pitchFamily="49" charset="-122"/>
              </a:rPr>
              <a:t> </a:t>
            </a:r>
            <a:r>
              <a:rPr lang="zh-CN" altLang="en-US" sz="2800" dirty="0">
                <a:solidFill>
                  <a:srgbClr val="000099"/>
                </a:solidFill>
                <a:latin typeface="Comic Sans MS" panose="030F0902030302020204" pitchFamily="66" charset="0"/>
                <a:ea typeface="楷体_GB2312" pitchFamily="49" charset="-122"/>
              </a:rPr>
              <a:t>是一个具有延展性，多孔的植入产品。该产品能在愈合过程中保护骨头碎片。该产品是乳酸聚合物，由</a:t>
            </a:r>
            <a:r>
              <a:rPr lang="en-US" altLang="zh-CN" sz="2800" dirty="0">
                <a:solidFill>
                  <a:srgbClr val="000099"/>
                </a:solidFill>
                <a:latin typeface="Comic Sans MS" panose="030F0902030302020204" pitchFamily="66" charset="0"/>
                <a:ea typeface="楷体_GB2312" pitchFamily="49" charset="-122"/>
              </a:rPr>
              <a:t>70</a:t>
            </a:r>
            <a:r>
              <a:rPr lang="zh-CN" altLang="en-US" sz="2800" dirty="0">
                <a:solidFill>
                  <a:srgbClr val="000099"/>
                </a:solidFill>
                <a:latin typeface="Comic Sans MS" panose="030F0902030302020204" pitchFamily="66" charset="0"/>
                <a:ea typeface="楷体_GB2312" pitchFamily="49" charset="-122"/>
              </a:rPr>
              <a:t>％左旋丙交酯和</a:t>
            </a:r>
            <a:r>
              <a:rPr lang="en-US" altLang="zh-CN" sz="2800" dirty="0">
                <a:solidFill>
                  <a:srgbClr val="000099"/>
                </a:solidFill>
                <a:latin typeface="Comic Sans MS" panose="030F0902030302020204" pitchFamily="66" charset="0"/>
                <a:ea typeface="楷体_GB2312" pitchFamily="49" charset="-122"/>
              </a:rPr>
              <a:t>30</a:t>
            </a:r>
            <a:r>
              <a:rPr lang="zh-CN" altLang="en-US" sz="2800" dirty="0">
                <a:solidFill>
                  <a:srgbClr val="000099"/>
                </a:solidFill>
                <a:latin typeface="Comic Sans MS" panose="030F0902030302020204" pitchFamily="66" charset="0"/>
                <a:ea typeface="楷体_GB2312" pitchFamily="49" charset="-122"/>
              </a:rPr>
              <a:t>％消旋丙交酯交联而成。</a:t>
            </a:r>
          </a:p>
          <a:p>
            <a:pPr eaLnBrk="1" hangingPunct="1">
              <a:spcBef>
                <a:spcPct val="0"/>
              </a:spcBef>
              <a:buSzPct val="100000"/>
              <a:buFontTx/>
              <a:buNone/>
            </a:pPr>
            <a:r>
              <a:rPr lang="en-US" altLang="zh-CN" sz="2800" dirty="0" err="1">
                <a:solidFill>
                  <a:srgbClr val="000099"/>
                </a:solidFill>
                <a:latin typeface="Comic Sans MS" panose="030F0902030302020204" pitchFamily="66" charset="0"/>
                <a:ea typeface="楷体_GB2312" pitchFamily="49" charset="-122"/>
              </a:rPr>
              <a:t>MacroPore</a:t>
            </a:r>
            <a:r>
              <a:rPr lang="zh-CN" altLang="en-US" sz="2800" dirty="0">
                <a:solidFill>
                  <a:srgbClr val="000099"/>
                </a:solidFill>
                <a:latin typeface="Comic Sans MS" panose="030F0902030302020204" pitchFamily="66" charset="0"/>
                <a:ea typeface="楷体_GB2312" pitchFamily="49" charset="-122"/>
              </a:rPr>
              <a:t>可用于外伤，颜面中部和颅面骨骼的重塑，包括颅颌骨缺损，前凹壁的粉碎性骨折，以及鼻筛骨或眼窝以下区域的粉碎性骨折。</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5" name="Object 2"/>
          <p:cNvGraphicFramePr>
            <a:graphicFrameLocks noChangeAspect="1"/>
          </p:cNvGraphicFramePr>
          <p:nvPr>
            <p:extLst>
              <p:ext uri="{D42A27DB-BD31-4B8C-83A1-F6EECF244321}">
                <p14:modId xmlns:p14="http://schemas.microsoft.com/office/powerpoint/2010/main" val="3593889609"/>
              </p:ext>
            </p:extLst>
          </p:nvPr>
        </p:nvGraphicFramePr>
        <p:xfrm>
          <a:off x="134938" y="1772817"/>
          <a:ext cx="8938862" cy="3942184"/>
        </p:xfrm>
        <a:graphic>
          <a:graphicData uri="http://schemas.openxmlformats.org/presentationml/2006/ole">
            <mc:AlternateContent xmlns:mc="http://schemas.openxmlformats.org/markup-compatibility/2006">
              <mc:Choice xmlns:v="urn:schemas-microsoft-com:vml" Requires="v">
                <p:oleObj spid="_x0000_s3077" name="Image" r:id="rId4" imgW="3794768" imgH="1673355" progId="">
                  <p:embed/>
                </p:oleObj>
              </mc:Choice>
              <mc:Fallback>
                <p:oleObj name="Image" r:id="rId4" imgW="3794768" imgH="167335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8" y="1772817"/>
                        <a:ext cx="8938862" cy="3942184"/>
                      </a:xfrm>
                      <a:prstGeom prst="rect">
                        <a:avLst/>
                      </a:prstGeom>
                      <a:noFill/>
                      <a:ln>
                        <a:noFill/>
                      </a:ln>
                    </p:spPr>
                  </p:pic>
                </p:oleObj>
              </mc:Fallback>
            </mc:AlternateContent>
          </a:graphicData>
        </a:graphic>
      </p:graphicFrame>
      <p:sp>
        <p:nvSpPr>
          <p:cNvPr id="2696" name="Rectangle 3"/>
          <p:cNvSpPr>
            <a:spLocks noGrp="1" noChangeArrowheads="1"/>
          </p:cNvSpPr>
          <p:nvPr>
            <p:ph type="title" idx="4294967295"/>
          </p:nvPr>
        </p:nvSpPr>
        <p:spPr>
          <a:ln/>
        </p:spPr>
        <p:txBody>
          <a:bodyPr/>
          <a:lstStyle/>
          <a:p>
            <a:pPr algn="l" eaLnBrk="1" hangingPunct="1"/>
            <a:r>
              <a:rPr lang="zh-CN" altLang="en-US" sz="3200" b="1">
                <a:solidFill>
                  <a:schemeClr val="tx1"/>
                </a:solidFill>
                <a:latin typeface="Comic Sans MS" panose="030F0902030302020204" pitchFamily="66" charset="0"/>
                <a:ea typeface="楷体_GB2312" pitchFamily="49" charset="-122"/>
              </a:rPr>
              <a:t>手术缝合线用</a:t>
            </a:r>
            <a:r>
              <a:rPr lang="en-US" altLang="zh-CN" sz="3200" b="1">
                <a:solidFill>
                  <a:schemeClr val="tx1"/>
                </a:solidFill>
                <a:latin typeface="Comic Sans MS" panose="030F0902030302020204" pitchFamily="66" charset="0"/>
                <a:ea typeface="楷体_GB2312" pitchFamily="49" charset="-122"/>
              </a:rPr>
              <a:t>PLA</a:t>
            </a:r>
            <a:r>
              <a:rPr lang="zh-CN" altLang="en-US" sz="3200" b="1">
                <a:solidFill>
                  <a:schemeClr val="tx1"/>
                </a:solidFill>
                <a:latin typeface="Comic Sans MS" panose="030F0902030302020204" pitchFamily="66" charset="0"/>
                <a:ea typeface="楷体_GB2312" pitchFamily="49" charset="-122"/>
              </a:rPr>
              <a:t>类材料</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9" name="标题 1"/>
          <p:cNvSpPr>
            <a:spLocks noGrp="1" noChangeArrowheads="1"/>
          </p:cNvSpPr>
          <p:nvPr>
            <p:ph type="title" idx="4294967295"/>
          </p:nvPr>
        </p:nvSpPr>
        <p:spPr>
          <a:xfrm>
            <a:off x="714375" y="1071563"/>
            <a:ext cx="7772400" cy="890587"/>
          </a:xfrm>
          <a:ln/>
        </p:spPr>
        <p:txBody>
          <a:bodyPr/>
          <a:lstStyle/>
          <a:p>
            <a:pPr algn="l" eaLnBrk="1" hangingPunct="1"/>
            <a:r>
              <a:rPr lang="en-US" altLang="zh-CN" sz="4000">
                <a:solidFill>
                  <a:schemeClr val="tx1"/>
                </a:solidFill>
              </a:rPr>
              <a:t/>
            </a:r>
            <a:br>
              <a:rPr lang="en-US" altLang="zh-CN" sz="4000">
                <a:solidFill>
                  <a:schemeClr val="tx1"/>
                </a:solidFill>
              </a:rPr>
            </a:br>
            <a:r>
              <a:rPr lang="en-US" altLang="zh-CN" sz="4000">
                <a:solidFill>
                  <a:schemeClr val="tx1"/>
                </a:solidFill>
              </a:rPr>
              <a:t>		</a:t>
            </a:r>
            <a:r>
              <a:rPr lang="zh-CN" altLang="en-US" sz="4000" b="1">
                <a:solidFill>
                  <a:srgbClr val="000000"/>
                </a:solidFill>
              </a:rPr>
              <a:t>二、生物陶瓷材料</a:t>
            </a:r>
            <a:br>
              <a:rPr lang="zh-CN" altLang="en-US" sz="4000" b="1">
                <a:solidFill>
                  <a:srgbClr val="000000"/>
                </a:solidFill>
              </a:rPr>
            </a:br>
            <a:r>
              <a:rPr lang="en-US" altLang="zh-CN" sz="4000">
                <a:solidFill>
                  <a:schemeClr val="tx1"/>
                </a:solidFill>
              </a:rPr>
              <a:t> Bioceramics</a:t>
            </a:r>
            <a:endParaRPr lang="zh-CN" altLang="en-US" sz="4000">
              <a:solidFill>
                <a:schemeClr val="tx1"/>
              </a:solidFill>
            </a:endParaRPr>
          </a:p>
        </p:txBody>
      </p:sp>
      <p:sp>
        <p:nvSpPr>
          <p:cNvPr id="2700" name="内容占位符 2"/>
          <p:cNvSpPr>
            <a:spLocks noGrp="1" noChangeArrowheads="1"/>
          </p:cNvSpPr>
          <p:nvPr>
            <p:ph idx="4294967295"/>
          </p:nvPr>
        </p:nvSpPr>
        <p:spPr>
          <a:xfrm>
            <a:off x="323528" y="2771368"/>
            <a:ext cx="4572000" cy="4071937"/>
          </a:xfrm>
          <a:ln/>
        </p:spPr>
        <p:txBody>
          <a:bodyPr/>
          <a:lstStyle/>
          <a:p>
            <a:pPr eaLnBrk="1" hangingPunct="1"/>
            <a:r>
              <a:rPr lang="zh-CN" altLang="en-US" sz="2800" b="1" dirty="0">
                <a:solidFill>
                  <a:srgbClr val="FF0000"/>
                </a:solidFill>
              </a:rPr>
              <a:t>生物陶瓷是指具有特殊生理行为的一类陶瓷材料，主要用来构成人类骨骼和牙齿的某些部分，甚至可望部分或整体地修复或替换人体的某些组织、器官，或增进其功能。</a:t>
            </a:r>
          </a:p>
        </p:txBody>
      </p:sp>
      <p:sp>
        <p:nvSpPr>
          <p:cNvPr id="2701" name="灯片编号占位符 5"/>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CC3FEFBE-C68B-4A35-9727-6757C968F060}" type="slidenum">
              <a:rPr kumimoji="0" lang="en-US" altLang="zh-CN" sz="1400">
                <a:latin typeface="Times New Roman" panose="02020603050405020304" pitchFamily="18" charset="0"/>
              </a:rPr>
              <a:pPr eaLnBrk="1" hangingPunct="1">
                <a:spcBef>
                  <a:spcPct val="0"/>
                </a:spcBef>
                <a:buSzPct val="100000"/>
                <a:buFontTx/>
                <a:buNone/>
              </a:pPr>
              <a:t>76</a:t>
            </a:fld>
            <a:endParaRPr kumimoji="0" lang="en-US" altLang="zh-CN" sz="1400">
              <a:latin typeface="Times New Roman" panose="02020603050405020304" pitchFamily="18" charset="0"/>
            </a:endParaRPr>
          </a:p>
        </p:txBody>
      </p:sp>
      <p:pic>
        <p:nvPicPr>
          <p:cNvPr id="2702" name="Picture 5" descr="shengwutaoci"/>
          <p:cNvPicPr preferRelativeResize="0">
            <a:picLocks noChangeArrowheads="1"/>
          </p:cNvPicPr>
          <p:nvPr/>
        </p:nvPicPr>
        <p:blipFill>
          <a:blip r:embed="rId7">
            <a:extLst>
              <a:ext uri="{28A0092B-C50C-407E-A947-70E740481C1C}">
                <a14:useLocalDpi xmlns:a14="http://schemas.microsoft.com/office/drawing/2010/main" val="0"/>
              </a:ext>
            </a:extLst>
          </a:blip>
          <a:srcRect l="13081" t="13290" r="8427" b="14943"/>
          <a:stretch>
            <a:fillRect/>
          </a:stretch>
        </p:blipFill>
        <p:spPr bwMode="auto">
          <a:xfrm>
            <a:off x="4895528" y="2786063"/>
            <a:ext cx="4248471" cy="3456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7" name="Text Box 4"/>
          <p:cNvSpPr>
            <a:spLocks noChangeArrowheads="1"/>
          </p:cNvSpPr>
          <p:nvPr/>
        </p:nvSpPr>
        <p:spPr bwMode="auto">
          <a:xfrm>
            <a:off x="3910521" y="5511676"/>
            <a:ext cx="125095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lgn="ctr">
                <a:solidFill>
                  <a:srgbClr val="0000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r>
              <a:rPr lang="zh-CN" altLang="en-US" sz="2800" b="1" dirty="0">
                <a:solidFill>
                  <a:srgbClr val="000000"/>
                </a:solidFill>
                <a:latin typeface="Times New Roman" panose="02020603050405020304" pitchFamily="18" charset="0"/>
              </a:rPr>
              <a:t>人工骨</a:t>
            </a:r>
          </a:p>
        </p:txBody>
      </p:sp>
      <p:pic>
        <p:nvPicPr>
          <p:cNvPr id="2708" name="Picture 6"/>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548680"/>
            <a:ext cx="7704856" cy="496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additive="base">
                                        <p:cTn id="6" dur="1" fill="hold">
                                          <p:stCondLst>
                                            <p:cond delay="0"/>
                                          </p:stCondLst>
                                        </p:cTn>
                                        <p:tgtEl>
                                          <p:spTgt spid="2707"/>
                                        </p:tgtEl>
                                        <p:attrNameLst>
                                          <p:attrName>style.visibility</p:attrName>
                                        </p:attrNameLst>
                                      </p:cBhvr>
                                      <p:to>
                                        <p:strVal val="visible"/>
                                      </p:to>
                                    </p:set>
                                    <p:animEffect transition="in" filter="box(out)">
                                      <p:cBhvr additive="base">
                                        <p:cTn id="7" dur="500"/>
                                        <p:tgtEl>
                                          <p:spTgt spid="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1" name="标题 8"/>
          <p:cNvSpPr>
            <a:spLocks noGrp="1" noChangeArrowheads="1"/>
          </p:cNvSpPr>
          <p:nvPr>
            <p:ph type="title" idx="4294967295"/>
          </p:nvPr>
        </p:nvSpPr>
        <p:spPr>
          <a:xfrm>
            <a:off x="642938" y="571500"/>
            <a:ext cx="5786437" cy="676275"/>
          </a:xfrm>
          <a:ln/>
        </p:spPr>
        <p:txBody>
          <a:bodyPr/>
          <a:lstStyle/>
          <a:p>
            <a:pPr algn="l" eaLnBrk="1" hangingPunct="1"/>
            <a:r>
              <a:rPr lang="zh-CN" altLang="en-US" sz="4000" b="1">
                <a:solidFill>
                  <a:srgbClr val="0000FF"/>
                </a:solidFill>
                <a:latin typeface="Times New Roman" panose="02020603050405020304" pitchFamily="18" charset="0"/>
                <a:ea typeface="楷体_GB2312" pitchFamily="49" charset="-122"/>
              </a:rPr>
              <a:t>对生物医用材料的要求</a:t>
            </a:r>
            <a:endParaRPr lang="zh-CN" altLang="en-US" sz="4000" b="1"/>
          </a:p>
        </p:txBody>
      </p:sp>
      <p:sp>
        <p:nvSpPr>
          <p:cNvPr id="2712" name="内容占位符 9"/>
          <p:cNvSpPr>
            <a:spLocks noGrp="1" noChangeArrowheads="1"/>
          </p:cNvSpPr>
          <p:nvPr>
            <p:ph idx="4294967295"/>
          </p:nvPr>
        </p:nvSpPr>
        <p:spPr>
          <a:xfrm>
            <a:off x="785813" y="1285875"/>
            <a:ext cx="8001000" cy="4786313"/>
          </a:xfrm>
          <a:ln/>
        </p:spPr>
        <p:txBody>
          <a:bodyPr/>
          <a:lstStyle/>
          <a:p>
            <a:pPr eaLnBrk="1" hangingPunct="1"/>
            <a:r>
              <a:rPr lang="zh-CN" altLang="en-US" sz="2800" b="1"/>
              <a:t>生物兼容性  </a:t>
            </a:r>
            <a:r>
              <a:rPr lang="en-US" altLang="zh-CN" sz="2800" b="1"/>
              <a:t>Biocompatibility </a:t>
            </a:r>
          </a:p>
          <a:p>
            <a:pPr eaLnBrk="1" hangingPunct="1"/>
            <a:r>
              <a:rPr lang="zh-CN" altLang="en-US" sz="2800" b="1"/>
              <a:t>无毒性及无致癌性 </a:t>
            </a:r>
          </a:p>
          <a:p>
            <a:pPr eaLnBrk="1" hangingPunct="1"/>
            <a:r>
              <a:rPr lang="zh-CN" altLang="en-US" sz="2800" b="1"/>
              <a:t>化学稳定性（不随时间衰退） </a:t>
            </a:r>
          </a:p>
          <a:p>
            <a:pPr eaLnBrk="1" hangingPunct="1"/>
            <a:r>
              <a:rPr lang="zh-CN" altLang="en-US" sz="2800" b="1"/>
              <a:t>充分的机械强度（对人工骨等材料）</a:t>
            </a:r>
          </a:p>
          <a:p>
            <a:pPr eaLnBrk="1" hangingPunct="1"/>
            <a:r>
              <a:rPr lang="zh-CN" altLang="en-US" sz="2800" b="1"/>
              <a:t>充分的疲劳寿命 （对人工骨等材料）</a:t>
            </a:r>
          </a:p>
          <a:p>
            <a:pPr eaLnBrk="1" hangingPunct="1"/>
            <a:r>
              <a:rPr lang="zh-CN" altLang="en-US" sz="2800" b="1"/>
              <a:t>适当的重量与密度 </a:t>
            </a:r>
          </a:p>
          <a:p>
            <a:pPr eaLnBrk="1" hangingPunct="1"/>
            <a:r>
              <a:rPr lang="zh-CN" altLang="en-US" sz="2800" b="1"/>
              <a:t>具市场竞争力，如成本低廉、再现性高、易大量制造等</a:t>
            </a:r>
          </a:p>
          <a:p>
            <a:pPr eaLnBrk="1" hangingPunct="1"/>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 name="标题 3"/>
          <p:cNvSpPr>
            <a:spLocks noGrp="1" noChangeArrowheads="1"/>
          </p:cNvSpPr>
          <p:nvPr>
            <p:ph type="title" idx="4294967295"/>
          </p:nvPr>
        </p:nvSpPr>
        <p:spPr>
          <a:xfrm>
            <a:off x="714375" y="642938"/>
            <a:ext cx="7772400" cy="890587"/>
          </a:xfrm>
          <a:ln/>
        </p:spPr>
        <p:txBody>
          <a:bodyPr/>
          <a:lstStyle/>
          <a:p>
            <a:pPr eaLnBrk="1" hangingPunct="1"/>
            <a:r>
              <a:rPr lang="zh-CN" altLang="en-US" sz="3600">
                <a:solidFill>
                  <a:srgbClr val="0000FF"/>
                </a:solidFill>
              </a:rPr>
              <a:t>各类生物材料比较</a:t>
            </a:r>
          </a:p>
        </p:txBody>
      </p:sp>
      <p:graphicFrame>
        <p:nvGraphicFramePr>
          <p:cNvPr id="2716" name="Group 3"/>
          <p:cNvGraphicFramePr>
            <a:graphicFrameLocks noGrp="1"/>
          </p:cNvGraphicFramePr>
          <p:nvPr/>
        </p:nvGraphicFramePr>
        <p:xfrm>
          <a:off x="71438" y="1447800"/>
          <a:ext cx="9001125" cy="4800602"/>
        </p:xfrm>
        <a:graphic>
          <a:graphicData uri="http://schemas.openxmlformats.org/drawingml/2006/table">
            <a:tbl>
              <a:tblPr/>
              <a:tblGrid>
                <a:gridCol w="1643062"/>
                <a:gridCol w="2897188"/>
                <a:gridCol w="1703387"/>
                <a:gridCol w="2757488"/>
              </a:tblGrid>
              <a:tr h="620713">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材料特性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金属</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高分子</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陶瓷</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64660"/>
                    </a:solidFill>
                  </a:tcPr>
                </a:tc>
              </a:tr>
              <a:tr h="571500">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生物相容性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不太好</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较好</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很好</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r>
              <a:tr h="747713">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耐侵蚀性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除贵金属外，多数不耐侵蚀，表面易变质</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化学性能稳定，耐侵蚀</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化学性能稳定，耐侵蚀，不易氧化、水解</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r>
              <a:tr h="7461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耐热性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较好，耐热冲击</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受热易变形，易老化</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热稳定性好，耐热冲击</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r>
              <a:tr h="620713">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强度</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很高</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差</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很高</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r>
              <a:tr h="746125">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耐磨性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不太好，磨损产物易污染周围组织</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不耐磨</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耐磨性好，有一定润滑性能</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r>
              <a:tr h="747713">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加工及成形性能</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64660"/>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非常好，可加工成任意形状，延展性良好</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可加工性好，有一定韧性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c>
                  <a:txBody>
                    <a:bodyPr/>
                    <a:lstStyle>
                      <a:lvl1pPr eaLnBrk="0" hangingPunct="0">
                        <a:spcBef>
                          <a:spcPct val="20000"/>
                        </a:spcBef>
                        <a:buSzPct val="90000"/>
                        <a:defRPr kumimoji="1" sz="2800">
                          <a:solidFill>
                            <a:schemeClr val="tx1"/>
                          </a:solidFill>
                          <a:latin typeface="Tahoma" panose="020B0604030504040204" pitchFamily="34" charset="0"/>
                          <a:ea typeface="宋体" panose="02010600030101010101" pitchFamily="2" charset="-122"/>
                        </a:defRPr>
                      </a:lvl1pPr>
                      <a:lvl2pPr eaLnBrk="0" hangingPunct="0">
                        <a:spcBef>
                          <a:spcPct val="20000"/>
                        </a:spcBef>
                        <a:buSzPct val="80000"/>
                        <a:defRPr kumimoji="1" sz="2400">
                          <a:solidFill>
                            <a:schemeClr val="tx1"/>
                          </a:solidFill>
                          <a:latin typeface="Tahoma" panose="020B0604030504040204" pitchFamily="34" charset="0"/>
                          <a:ea typeface="宋体" panose="02010600030101010101" pitchFamily="2" charset="-122"/>
                        </a:defRPr>
                      </a:lvl2pPr>
                      <a:lvl3pPr eaLnBrk="0" hangingPunct="0">
                        <a:spcBef>
                          <a:spcPct val="20000"/>
                        </a:spcBef>
                        <a:buSzPct val="70000"/>
                        <a:defRPr kumimoji="1" sz="2000">
                          <a:solidFill>
                            <a:schemeClr val="tx1"/>
                          </a:solidFill>
                          <a:latin typeface="Tahoma" panose="020B0604030504040204" pitchFamily="34" charset="0"/>
                          <a:ea typeface="宋体" panose="02010600030101010101" pitchFamily="2" charset="-122"/>
                        </a:defRPr>
                      </a:lvl3pPr>
                      <a:lvl4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4pPr>
                      <a:lvl5pPr eaLnBrk="0" hangingPunct="0">
                        <a:spcBef>
                          <a:spcPct val="20000"/>
                        </a:spcBef>
                        <a:buSzPct val="70000"/>
                        <a:defRPr kumimoji="1">
                          <a:solidFill>
                            <a:schemeClr val="tx1"/>
                          </a:solidFill>
                          <a:latin typeface="Tahoma" panose="020B0604030504040204" pitchFamily="34" charset="0"/>
                          <a:ea typeface="宋体" panose="02010600030101010101" pitchFamily="2" charset="-122"/>
                        </a:defRPr>
                      </a:lvl5pPr>
                      <a:lvl6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6pPr>
                      <a:lvl7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7pPr>
                      <a:lvl8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8pPr>
                      <a:lvl9pPr eaLnBrk="0" fontAlgn="base" hangingPunct="0">
                        <a:spcBef>
                          <a:spcPct val="20000"/>
                        </a:spcBef>
                        <a:spcAft>
                          <a:spcPct val="0"/>
                        </a:spcAft>
                        <a:buSzPct val="70000"/>
                        <a:defRPr kumimoji="1">
                          <a:solidFill>
                            <a:schemeClr val="tx1"/>
                          </a:solidFill>
                          <a:latin typeface="Tahoma" panose="020B060403050404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1" lang="zh-CN" altLang="en-US" sz="2000" b="1" i="0" u="none" strike="noStrike" cap="none" normalizeH="0" baseline="0" smtClean="0">
                          <a:ln>
                            <a:noFill/>
                          </a:ln>
                          <a:solidFill>
                            <a:srgbClr val="FF0000"/>
                          </a:solidFill>
                          <a:effectLst/>
                          <a:latin typeface="Tahoma" panose="020B0604030504040204" pitchFamily="34" charset="0"/>
                          <a:ea typeface="宋体" panose="02010600030101010101" pitchFamily="2" charset="-122"/>
                        </a:rPr>
                        <a:t>塑形性好，脆性大，无延展性</a:t>
                      </a:r>
                    </a:p>
                  </a:txBody>
                  <a:tcPr marL="84406" marR="844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9EA"/>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 name="标题 1"/>
          <p:cNvSpPr>
            <a:spLocks noGrp="1" noChangeArrowheads="1"/>
          </p:cNvSpPr>
          <p:nvPr>
            <p:ph type="title" idx="4294967295"/>
          </p:nvPr>
        </p:nvSpPr>
        <p:spPr>
          <a:xfrm>
            <a:off x="714375" y="500063"/>
            <a:ext cx="7772400" cy="928687"/>
          </a:xfrm>
          <a:ln/>
        </p:spPr>
        <p:txBody>
          <a:bodyPr/>
          <a:lstStyle/>
          <a:p>
            <a:pPr algn="l" eaLnBrk="1" hangingPunct="1"/>
            <a:r>
              <a:rPr lang="en-US" altLang="zh-CN" sz="4000">
                <a:solidFill>
                  <a:srgbClr val="006600"/>
                </a:solidFill>
              </a:rPr>
              <a:t> </a:t>
            </a:r>
            <a:r>
              <a:rPr lang="zh-CN" altLang="en-US" sz="4000">
                <a:solidFill>
                  <a:srgbClr val="006600"/>
                </a:solidFill>
              </a:rPr>
              <a:t>形状记忆效应机理</a:t>
            </a:r>
          </a:p>
        </p:txBody>
      </p:sp>
      <p:pic>
        <p:nvPicPr>
          <p:cNvPr id="2100" name="Picture 2"/>
          <p:cNvPicPr preferRelativeResize="0">
            <a:picLocks noChangeArrowheads="1"/>
          </p:cNvPicPr>
          <p:nvPr/>
        </p:nvPicPr>
        <p:blipFill>
          <a:blip r:embed="rId2">
            <a:extLst>
              <a:ext uri="{28A0092B-C50C-407E-A947-70E740481C1C}">
                <a14:useLocalDpi xmlns:a14="http://schemas.microsoft.com/office/drawing/2010/main" val="0"/>
              </a:ext>
            </a:extLst>
          </a:blip>
          <a:srcRect t="1549" r="9683" b="3729"/>
          <a:stretch>
            <a:fillRect/>
          </a:stretch>
        </p:blipFill>
        <p:spPr bwMode="auto">
          <a:xfrm>
            <a:off x="1691680" y="1425054"/>
            <a:ext cx="6215063" cy="535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0" name="标题 5"/>
          <p:cNvSpPr>
            <a:spLocks noGrp="1" noChangeArrowheads="1"/>
          </p:cNvSpPr>
          <p:nvPr>
            <p:ph type="title" idx="4294967295"/>
          </p:nvPr>
        </p:nvSpPr>
        <p:spPr>
          <a:xfrm>
            <a:off x="500063" y="500063"/>
            <a:ext cx="7772400" cy="1143000"/>
          </a:xfrm>
          <a:ln/>
        </p:spPr>
        <p:txBody>
          <a:bodyPr/>
          <a:lstStyle/>
          <a:p>
            <a:pPr algn="l" eaLnBrk="1" hangingPunct="1"/>
            <a:r>
              <a:rPr lang="zh-CN" altLang="en-US" sz="3600" b="1">
                <a:solidFill>
                  <a:srgbClr val="FF0000"/>
                </a:solidFill>
              </a:rPr>
              <a:t>（</a:t>
            </a:r>
            <a:r>
              <a:rPr lang="en-US" altLang="zh-CN" sz="3600" b="1">
                <a:solidFill>
                  <a:srgbClr val="FF0000"/>
                </a:solidFill>
              </a:rPr>
              <a:t>1</a:t>
            </a:r>
            <a:r>
              <a:rPr lang="zh-CN" altLang="en-US" sz="3600" b="1">
                <a:solidFill>
                  <a:srgbClr val="FF0000"/>
                </a:solidFill>
              </a:rPr>
              <a:t>）生物陶瓷分类</a:t>
            </a:r>
          </a:p>
        </p:txBody>
      </p:sp>
      <p:sp>
        <p:nvSpPr>
          <p:cNvPr id="2761" name="内容占位符 6"/>
          <p:cNvSpPr>
            <a:spLocks noGrp="1" noChangeArrowheads="1"/>
          </p:cNvSpPr>
          <p:nvPr>
            <p:ph idx="4294967295"/>
          </p:nvPr>
        </p:nvSpPr>
        <p:spPr>
          <a:xfrm>
            <a:off x="500063" y="2214563"/>
            <a:ext cx="7772400" cy="3614737"/>
          </a:xfrm>
          <a:ln/>
        </p:spPr>
        <p:txBody>
          <a:bodyPr/>
          <a:lstStyle/>
          <a:p>
            <a:pPr eaLnBrk="1" hangingPunct="1"/>
            <a:r>
              <a:rPr lang="zh-CN" altLang="en-US" b="1"/>
              <a:t>可吸收性生物陶瓷</a:t>
            </a:r>
            <a:endParaRPr lang="en-US" altLang="zh-CN" b="1"/>
          </a:p>
          <a:p>
            <a:pPr lvl="1" eaLnBrk="1" hangingPunct="1">
              <a:buFontTx/>
              <a:buNone/>
            </a:pPr>
            <a:r>
              <a:rPr lang="en-US" altLang="zh-CN" b="1"/>
              <a:t>Completely Absorbable Bioceramics</a:t>
            </a:r>
          </a:p>
          <a:p>
            <a:pPr eaLnBrk="1" hangingPunct="1"/>
            <a:r>
              <a:rPr lang="zh-CN" altLang="en-US" b="1"/>
              <a:t>近惰性生物陶瓷</a:t>
            </a:r>
            <a:endParaRPr lang="en-US" altLang="zh-CN" b="1"/>
          </a:p>
          <a:p>
            <a:pPr lvl="1" eaLnBrk="1" hangingPunct="1">
              <a:buFontTx/>
              <a:buNone/>
            </a:pPr>
            <a:r>
              <a:rPr lang="en-US" altLang="zh-CN" b="1"/>
              <a:t>Nearly Inert Bioceramics</a:t>
            </a:r>
          </a:p>
          <a:p>
            <a:pPr eaLnBrk="1" hangingPunct="1"/>
            <a:r>
              <a:rPr lang="zh-CN" altLang="en-US" b="1"/>
              <a:t>表面活性生物陶瓷</a:t>
            </a:r>
            <a:endParaRPr lang="en-US" altLang="zh-CN" b="1"/>
          </a:p>
          <a:p>
            <a:pPr lvl="1" eaLnBrk="1" hangingPunct="1">
              <a:buFontTx/>
              <a:buNone/>
            </a:pPr>
            <a:r>
              <a:rPr lang="en-US" altLang="zh-CN" b="1"/>
              <a:t>Surface-Active Bioceramics</a:t>
            </a:r>
            <a:endParaRPr lang="zh-CN" altLang="en-US" b="1"/>
          </a:p>
        </p:txBody>
      </p:sp>
      <p:sp>
        <p:nvSpPr>
          <p:cNvPr id="2762" name="椭圆形标注 7"/>
          <p:cNvSpPr>
            <a:spLocks noChangeArrowheads="1"/>
          </p:cNvSpPr>
          <p:nvPr/>
        </p:nvSpPr>
        <p:spPr bwMode="auto">
          <a:xfrm>
            <a:off x="4857750" y="928688"/>
            <a:ext cx="3571875" cy="1643062"/>
          </a:xfrm>
          <a:prstGeom prst="wedgeEllipseCallout">
            <a:avLst>
              <a:gd name="adj1" fmla="val -63625"/>
              <a:gd name="adj2" fmla="val 54963"/>
            </a:avLst>
          </a:prstGeom>
          <a:solidFill>
            <a:srgbClr val="A7CCD9"/>
          </a:solidFill>
          <a:ln w="25400" cap="flat" algn="ctr">
            <a:solidFill>
              <a:srgbClr val="7A959F"/>
            </a:solidFill>
            <a:prstDash val="solid"/>
            <a:miter lim="800000"/>
            <a:headEnd type="none" w="med" len="med"/>
            <a:tailEnd type="none" w="med" len="med"/>
          </a:ln>
        </p:spPr>
        <p:txBody>
          <a:bodyPr anchor="ct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sz="2800">
                <a:solidFill>
                  <a:srgbClr val="FF0000"/>
                </a:solidFill>
                <a:latin typeface="Tahoma" panose="020B0604030504040204" pitchFamily="34" charset="0"/>
              </a:rPr>
              <a:t>按其与动物组织间的反应程度分类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 name="Rectangle 3"/>
          <p:cNvSpPr>
            <a:spLocks noGrp="1" noChangeArrowheads="1"/>
          </p:cNvSpPr>
          <p:nvPr>
            <p:ph type="body" idx="4294967295"/>
          </p:nvPr>
        </p:nvSpPr>
        <p:spPr>
          <a:xfrm>
            <a:off x="179388" y="1339850"/>
            <a:ext cx="8713787" cy="4105275"/>
          </a:xfrm>
          <a:ln/>
        </p:spPr>
        <p:txBody>
          <a:bodyPr/>
          <a:lstStyle/>
          <a:p>
            <a:pPr eaLnBrk="1" hangingPunct="1">
              <a:lnSpc>
                <a:spcPct val="90000"/>
              </a:lnSpc>
              <a:buFontTx/>
              <a:buNone/>
            </a:pPr>
            <a:r>
              <a:rPr lang="zh-CN" altLang="en-US" sz="2800" b="1">
                <a:solidFill>
                  <a:srgbClr val="000000"/>
                </a:solidFill>
              </a:rPr>
              <a:t>根据生理环境中所发生的生物化学反应，</a:t>
            </a:r>
            <a:r>
              <a:rPr lang="zh-CN" altLang="en-US" sz="2800" b="1">
                <a:solidFill>
                  <a:srgbClr val="C00000"/>
                </a:solidFill>
              </a:rPr>
              <a:t>生物陶瓷可分为三种类型：</a:t>
            </a:r>
          </a:p>
          <a:p>
            <a:pPr eaLnBrk="1" hangingPunct="1">
              <a:lnSpc>
                <a:spcPct val="90000"/>
              </a:lnSpc>
              <a:buFontTx/>
              <a:buNone/>
            </a:pPr>
            <a:r>
              <a:rPr lang="zh-CN" altLang="en-US" sz="2800" b="1">
                <a:solidFill>
                  <a:srgbClr val="000000"/>
                </a:solidFill>
              </a:rPr>
              <a:t>    </a:t>
            </a:r>
            <a:r>
              <a:rPr lang="zh-CN" altLang="en-US" sz="2800" b="1">
                <a:solidFill>
                  <a:srgbClr val="FF0000"/>
                </a:solidFill>
              </a:rPr>
              <a:t>第一类</a:t>
            </a:r>
            <a:r>
              <a:rPr lang="zh-CN" altLang="en-US" sz="2800" b="1">
                <a:solidFill>
                  <a:srgbClr val="000000"/>
                </a:solidFill>
              </a:rPr>
              <a:t>是接近于生物惰性的陶瓷，如</a:t>
            </a:r>
            <a:r>
              <a:rPr lang="zh-CN" altLang="en-US" sz="2800" b="1">
                <a:solidFill>
                  <a:srgbClr val="FF0000"/>
                </a:solidFill>
              </a:rPr>
              <a:t>氧化铝，氧化锆及氧化钛陶瓷</a:t>
            </a:r>
            <a:r>
              <a:rPr lang="zh-CN" altLang="en-US" sz="2800" b="1">
                <a:solidFill>
                  <a:srgbClr val="000000"/>
                </a:solidFill>
              </a:rPr>
              <a:t>等；</a:t>
            </a:r>
          </a:p>
          <a:p>
            <a:pPr eaLnBrk="1" hangingPunct="1">
              <a:lnSpc>
                <a:spcPct val="90000"/>
              </a:lnSpc>
              <a:buFontTx/>
              <a:buNone/>
            </a:pPr>
            <a:r>
              <a:rPr lang="zh-CN" altLang="en-US" sz="2800" b="1">
                <a:solidFill>
                  <a:srgbClr val="000000"/>
                </a:solidFill>
              </a:rPr>
              <a:t>   </a:t>
            </a:r>
            <a:r>
              <a:rPr lang="zh-CN" altLang="en-US" sz="2800" b="1">
                <a:solidFill>
                  <a:srgbClr val="FF0000"/>
                </a:solidFill>
              </a:rPr>
              <a:t>第二类</a:t>
            </a:r>
            <a:r>
              <a:rPr lang="zh-CN" altLang="en-US" sz="2800" b="1">
                <a:solidFill>
                  <a:srgbClr val="000000"/>
                </a:solidFill>
              </a:rPr>
              <a:t>是表面活性生物陶瓷，包括</a:t>
            </a:r>
            <a:r>
              <a:rPr lang="zh-CN" altLang="en-US" sz="2800" b="1">
                <a:solidFill>
                  <a:srgbClr val="FF0000"/>
                </a:solidFill>
              </a:rPr>
              <a:t>致密羟基磷灰石陶瓷、生物活性微晶玻璃</a:t>
            </a:r>
            <a:r>
              <a:rPr lang="zh-CN" altLang="en-US" sz="2800" b="1">
                <a:solidFill>
                  <a:srgbClr val="000000"/>
                </a:solidFill>
              </a:rPr>
              <a:t>等；</a:t>
            </a:r>
          </a:p>
          <a:p>
            <a:pPr eaLnBrk="1" hangingPunct="1">
              <a:lnSpc>
                <a:spcPct val="90000"/>
              </a:lnSpc>
              <a:buFontTx/>
              <a:buNone/>
            </a:pPr>
            <a:r>
              <a:rPr lang="zh-CN" altLang="en-US" sz="2800" b="1">
                <a:solidFill>
                  <a:srgbClr val="000000"/>
                </a:solidFill>
              </a:rPr>
              <a:t>   </a:t>
            </a:r>
            <a:r>
              <a:rPr lang="zh-CN" altLang="en-US" sz="2800" b="1">
                <a:solidFill>
                  <a:srgbClr val="FF0000"/>
                </a:solidFill>
              </a:rPr>
              <a:t>第三类</a:t>
            </a:r>
            <a:r>
              <a:rPr lang="zh-CN" altLang="en-US" sz="2800" b="1">
                <a:solidFill>
                  <a:srgbClr val="000000"/>
                </a:solidFill>
              </a:rPr>
              <a:t>是可吸收生物陶瓷，如</a:t>
            </a:r>
            <a:r>
              <a:rPr lang="zh-CN" altLang="en-US" sz="2800" b="1">
                <a:solidFill>
                  <a:srgbClr val="0070C0"/>
                </a:solidFill>
              </a:rPr>
              <a:t>熟石膏、磷酸三钙及铝酸钙</a:t>
            </a:r>
            <a:r>
              <a:rPr lang="zh-CN" altLang="en-US" sz="2800" b="1">
                <a:solidFill>
                  <a:srgbClr val="000000"/>
                </a:solidFill>
              </a:rPr>
              <a:t>等。</a:t>
            </a:r>
          </a:p>
        </p:txBody>
      </p:sp>
      <p:pic>
        <p:nvPicPr>
          <p:cNvPr id="2766" name="Picture 4" descr="图片1">
            <a:hlinkClick r:id="rId2" action="ppaction://hlinksldjump"/>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6381750"/>
            <a:ext cx="5715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9" name="标题 1"/>
          <p:cNvSpPr>
            <a:spLocks noGrp="1" noChangeArrowheads="1"/>
          </p:cNvSpPr>
          <p:nvPr>
            <p:ph type="title" idx="4294967295"/>
          </p:nvPr>
        </p:nvSpPr>
        <p:spPr>
          <a:xfrm>
            <a:off x="428625" y="609600"/>
            <a:ext cx="8429625" cy="1143000"/>
          </a:xfrm>
          <a:ln/>
        </p:spPr>
        <p:txBody>
          <a:bodyPr/>
          <a:lstStyle/>
          <a:p>
            <a:pPr marL="342900" indent="-342900" algn="l" eaLnBrk="1" hangingPunct="1">
              <a:lnSpc>
                <a:spcPct val="90000"/>
              </a:lnSpc>
              <a:spcBef>
                <a:spcPct val="20000"/>
              </a:spcBef>
            </a:pPr>
            <a:r>
              <a:rPr lang="zh-CN" altLang="en-US" sz="3600">
                <a:solidFill>
                  <a:srgbClr val="0000FF"/>
                </a:solidFill>
                <a:latin typeface="宋体" panose="02010600030101010101" pitchFamily="2" charset="-122"/>
              </a:rPr>
              <a:t>表面活性生医陶瓷</a:t>
            </a:r>
            <a:br>
              <a:rPr lang="zh-CN" altLang="en-US" sz="3600">
                <a:solidFill>
                  <a:srgbClr val="0000FF"/>
                </a:solidFill>
                <a:latin typeface="宋体" panose="02010600030101010101" pitchFamily="2" charset="-122"/>
              </a:rPr>
            </a:br>
            <a:r>
              <a:rPr lang="en-US" altLang="zh-CN" sz="3600">
                <a:solidFill>
                  <a:srgbClr val="0000FF"/>
                </a:solidFill>
                <a:latin typeface="宋体" panose="02010600030101010101" pitchFamily="2" charset="-122"/>
              </a:rPr>
              <a:t>Surface-Active Bioceramics</a:t>
            </a:r>
          </a:p>
        </p:txBody>
      </p:sp>
      <p:sp>
        <p:nvSpPr>
          <p:cNvPr id="2770" name="AutoShape 8"/>
          <p:cNvSpPr>
            <a:spLocks noChangeArrowheads="1"/>
          </p:cNvSpPr>
          <p:nvPr/>
        </p:nvSpPr>
        <p:spPr bwMode="auto">
          <a:xfrm>
            <a:off x="2357438" y="2071688"/>
            <a:ext cx="5857875" cy="2000250"/>
          </a:xfrm>
          <a:prstGeom prst="cloudCallout">
            <a:avLst>
              <a:gd name="adj1" fmla="val -41824"/>
              <a:gd name="adj2" fmla="val -61153"/>
            </a:avLst>
          </a:prstGeom>
          <a:gradFill rotWithShape="0">
            <a:gsLst>
              <a:gs pos="0">
                <a:srgbClr val="FFFF99"/>
              </a:gs>
              <a:gs pos="50000">
                <a:srgbClr val="FFFFFF"/>
              </a:gs>
              <a:gs pos="100000">
                <a:srgbClr val="FFFF99"/>
              </a:gs>
            </a:gsLst>
            <a:lin ang="0"/>
          </a:gradFill>
          <a:ln w="9525" cap="flat"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61950" indent="-361950"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lnSpc>
                <a:spcPct val="90000"/>
              </a:lnSpc>
              <a:spcBef>
                <a:spcPct val="20000"/>
              </a:spcBef>
              <a:buFont typeface="Times New Roman" panose="02020603050405020304" pitchFamily="18" charset="0"/>
              <a:buChar char="•"/>
            </a:pPr>
            <a:r>
              <a:rPr lang="zh-CN" altLang="en-US" sz="3000" b="1">
                <a:solidFill>
                  <a:srgbClr val="006600"/>
                </a:solidFill>
                <a:latin typeface="楷体_GB2312" pitchFamily="49" charset="-122"/>
                <a:ea typeface="楷体_GB2312" pitchFamily="49" charset="-122"/>
              </a:rPr>
              <a:t>置于体液中会和组织形成化学键结</a:t>
            </a:r>
          </a:p>
        </p:txBody>
      </p:sp>
      <p:sp>
        <p:nvSpPr>
          <p:cNvPr id="2771" name="Rectangle 3"/>
          <p:cNvSpPr>
            <a:spLocks noChangeArrowheads="1"/>
          </p:cNvSpPr>
          <p:nvPr/>
        </p:nvSpPr>
        <p:spPr bwMode="auto">
          <a:xfrm>
            <a:off x="1143000" y="4286250"/>
            <a:ext cx="6357938" cy="1428750"/>
          </a:xfrm>
          <a:prstGeom prst="rect">
            <a:avLst/>
          </a:prstGeom>
          <a:solidFill>
            <a:srgbClr val="FFFFFF"/>
          </a:solidFill>
          <a:ln w="25400" cap="flat" algn="ctr">
            <a:solidFill>
              <a:srgbClr val="464660"/>
            </a:solidFill>
            <a:prstDash val="solid"/>
            <a:round/>
            <a:headEnd type="none" w="med" len="med"/>
            <a:tailEnd type="none" w="med" len="med"/>
          </a:ln>
        </p:spPr>
        <p:txBody>
          <a:bodyPr wrap="none" lIns="0" tIns="0" rIns="0" bIns="0"/>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lvl="1" eaLnBrk="1" hangingPunct="1">
              <a:lnSpc>
                <a:spcPct val="150000"/>
              </a:lnSpc>
            </a:pPr>
            <a:r>
              <a:rPr lang="zh-CN" altLang="en-US" sz="2600" b="1">
                <a:solidFill>
                  <a:srgbClr val="000099"/>
                </a:solidFill>
                <a:latin typeface="宋体" panose="02010600030101010101" pitchFamily="2" charset="-122"/>
              </a:rPr>
              <a:t>氢氧基磷灰石  </a:t>
            </a:r>
            <a:r>
              <a:rPr lang="en-US" altLang="zh-CN" sz="2600" b="1">
                <a:solidFill>
                  <a:srgbClr val="000099"/>
                </a:solidFill>
                <a:latin typeface="宋体" panose="02010600030101010101" pitchFamily="2" charset="-122"/>
              </a:rPr>
              <a:t>Ca</a:t>
            </a:r>
            <a:r>
              <a:rPr lang="en-US" altLang="zh-CN" sz="2600" b="1" baseline="-25000">
                <a:solidFill>
                  <a:srgbClr val="000099"/>
                </a:solidFill>
                <a:latin typeface="宋体" panose="02010600030101010101" pitchFamily="2" charset="-122"/>
              </a:rPr>
              <a:t>10</a:t>
            </a:r>
            <a:r>
              <a:rPr lang="en-US" altLang="zh-CN" sz="2600" b="1">
                <a:solidFill>
                  <a:srgbClr val="000099"/>
                </a:solidFill>
                <a:latin typeface="宋体" panose="02010600030101010101" pitchFamily="2" charset="-122"/>
              </a:rPr>
              <a:t>(PO</a:t>
            </a:r>
            <a:r>
              <a:rPr lang="en-US" altLang="zh-CN" sz="2600" b="1" baseline="-25000">
                <a:solidFill>
                  <a:srgbClr val="000099"/>
                </a:solidFill>
                <a:latin typeface="宋体" panose="02010600030101010101" pitchFamily="2" charset="-122"/>
              </a:rPr>
              <a:t>4</a:t>
            </a:r>
            <a:r>
              <a:rPr lang="en-US" altLang="zh-CN" sz="2600" b="1">
                <a:solidFill>
                  <a:srgbClr val="000099"/>
                </a:solidFill>
                <a:latin typeface="宋体" panose="02010600030101010101" pitchFamily="2" charset="-122"/>
              </a:rPr>
              <a:t>)</a:t>
            </a:r>
            <a:r>
              <a:rPr lang="en-US" altLang="zh-CN" sz="2600" b="1" baseline="-25000">
                <a:solidFill>
                  <a:srgbClr val="000099"/>
                </a:solidFill>
                <a:latin typeface="宋体" panose="02010600030101010101" pitchFamily="2" charset="-122"/>
              </a:rPr>
              <a:t>6</a:t>
            </a:r>
            <a:r>
              <a:rPr lang="en-US" altLang="zh-CN" sz="2600" b="1">
                <a:solidFill>
                  <a:srgbClr val="000099"/>
                </a:solidFill>
                <a:latin typeface="宋体" panose="02010600030101010101" pitchFamily="2" charset="-122"/>
              </a:rPr>
              <a:t>(OH)</a:t>
            </a:r>
            <a:r>
              <a:rPr lang="en-US" altLang="zh-CN" sz="2600" b="1" baseline="-25000">
                <a:solidFill>
                  <a:srgbClr val="000099"/>
                </a:solidFill>
                <a:latin typeface="宋体" panose="02010600030101010101" pitchFamily="2" charset="-122"/>
              </a:rPr>
              <a:t>2</a:t>
            </a:r>
          </a:p>
          <a:p>
            <a:pPr lvl="1" eaLnBrk="1" hangingPunct="1">
              <a:lnSpc>
                <a:spcPct val="150000"/>
              </a:lnSpc>
            </a:pPr>
            <a:r>
              <a:rPr lang="zh-CN" altLang="en-US" sz="2600" b="1">
                <a:solidFill>
                  <a:srgbClr val="000099"/>
                </a:solidFill>
                <a:latin typeface="宋体" panose="02010600030101010101" pitchFamily="2" charset="-122"/>
              </a:rPr>
              <a:t>生物玻璃，如</a:t>
            </a:r>
            <a:r>
              <a:rPr lang="en-US" altLang="zh-CN" sz="2600" b="1">
                <a:solidFill>
                  <a:srgbClr val="000099"/>
                </a:solidFill>
                <a:latin typeface="宋体" panose="02010600030101010101" pitchFamily="2" charset="-122"/>
              </a:rPr>
              <a:t>Na</a:t>
            </a:r>
            <a:r>
              <a:rPr lang="en-US" altLang="zh-CN" sz="2600" b="1" baseline="-25000">
                <a:solidFill>
                  <a:srgbClr val="000099"/>
                </a:solidFill>
                <a:latin typeface="宋体" panose="02010600030101010101" pitchFamily="2" charset="-122"/>
              </a:rPr>
              <a:t>2</a:t>
            </a:r>
            <a:r>
              <a:rPr lang="en-US" altLang="zh-CN" sz="2600" b="1">
                <a:solidFill>
                  <a:srgbClr val="000099"/>
                </a:solidFill>
                <a:latin typeface="宋体" panose="02010600030101010101" pitchFamily="2" charset="-122"/>
              </a:rPr>
              <a:t>O-CaO-P</a:t>
            </a:r>
            <a:r>
              <a:rPr lang="en-US" altLang="zh-CN" sz="2600" b="1" baseline="-25000">
                <a:solidFill>
                  <a:srgbClr val="000099"/>
                </a:solidFill>
                <a:latin typeface="宋体" panose="02010600030101010101" pitchFamily="2" charset="-122"/>
              </a:rPr>
              <a:t>2</a:t>
            </a:r>
            <a:r>
              <a:rPr lang="en-US" altLang="zh-CN" sz="2600" b="1">
                <a:solidFill>
                  <a:srgbClr val="000099"/>
                </a:solidFill>
                <a:latin typeface="宋体" panose="02010600030101010101" pitchFamily="2" charset="-122"/>
              </a:rPr>
              <a:t>O</a:t>
            </a:r>
            <a:r>
              <a:rPr lang="en-US" altLang="zh-CN" sz="2600" b="1" baseline="-25000">
                <a:solidFill>
                  <a:srgbClr val="000099"/>
                </a:solidFill>
                <a:latin typeface="宋体" panose="02010600030101010101" pitchFamily="2" charset="-122"/>
              </a:rPr>
              <a:t>5</a:t>
            </a:r>
            <a:r>
              <a:rPr lang="en-US" altLang="zh-CN" sz="2600" b="1">
                <a:solidFill>
                  <a:srgbClr val="000099"/>
                </a:solidFill>
                <a:latin typeface="宋体" panose="02010600030101010101" pitchFamily="2" charset="-122"/>
              </a:rPr>
              <a:t>-SiO</a:t>
            </a:r>
            <a:r>
              <a:rPr lang="en-US" altLang="zh-CN" sz="2600" b="1" baseline="-25000">
                <a:solidFill>
                  <a:srgbClr val="000099"/>
                </a:solidFill>
                <a:latin typeface="宋体" panose="02010600030101010101" pitchFamily="2" charset="-122"/>
              </a:rPr>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additive="base">
                                        <p:cTn id="6" dur="1" fill="hold">
                                          <p:stCondLst>
                                            <p:cond delay="0"/>
                                          </p:stCondLst>
                                        </p:cTn>
                                        <p:tgtEl>
                                          <p:spTgt spid="2771"/>
                                        </p:tgtEl>
                                        <p:attrNameLst>
                                          <p:attrName>style.visibility</p:attrName>
                                        </p:attrNameLst>
                                      </p:cBhvr>
                                      <p:to>
                                        <p:strVal val="visible"/>
                                      </p:to>
                                    </p:set>
                                    <p:animEffect transition="in" filter="randombar(vertical)">
                                      <p:cBhvr additive="base">
                                        <p:cTn id="7" dur="500"/>
                                        <p:tgtEl>
                                          <p:spTgt spid="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4" name="Picture 2" descr="http://www.bio-lu.com/image/02.jpg">
            <a:hlinkClick r:id="rId2"/>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571500"/>
            <a:ext cx="3857625" cy="494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5" name="矩形 5"/>
          <p:cNvSpPr>
            <a:spLocks noChangeArrowheads="1"/>
          </p:cNvSpPr>
          <p:nvPr/>
        </p:nvSpPr>
        <p:spPr bwMode="auto">
          <a:xfrm>
            <a:off x="428625" y="2428875"/>
            <a:ext cx="4143375" cy="3046413"/>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C00000"/>
                </a:solidFill>
                <a:latin typeface="宋体" panose="02010600030101010101" pitchFamily="2" charset="-122"/>
              </a:rPr>
              <a:t>一种可控性微结构多孔生物陶瓷。该陶瓷以</a:t>
            </a:r>
            <a:r>
              <a:rPr lang="en-US" altLang="zh-CN" b="1">
                <a:solidFill>
                  <a:srgbClr val="C00000"/>
                </a:solidFill>
                <a:latin typeface="宋体" panose="02010600030101010101" pitchFamily="2" charset="-122"/>
              </a:rPr>
              <a:t>β-</a:t>
            </a:r>
            <a:r>
              <a:rPr lang="zh-CN" altLang="en-US" b="1">
                <a:solidFill>
                  <a:srgbClr val="C00000"/>
                </a:solidFill>
                <a:latin typeface="宋体" panose="02010600030101010101" pitchFamily="2" charset="-122"/>
              </a:rPr>
              <a:t>磷酸三钙（</a:t>
            </a:r>
            <a:r>
              <a:rPr lang="en-US" altLang="zh-CN" b="1">
                <a:solidFill>
                  <a:srgbClr val="C00000"/>
                </a:solidFill>
                <a:latin typeface="宋体" panose="02010600030101010101" pitchFamily="2" charset="-122"/>
              </a:rPr>
              <a:t>β-TCP</a:t>
            </a:r>
            <a:r>
              <a:rPr lang="zh-CN" altLang="en-US" b="1">
                <a:solidFill>
                  <a:srgbClr val="C00000"/>
                </a:solidFill>
                <a:latin typeface="宋体" panose="02010600030101010101" pitchFamily="2" charset="-122"/>
              </a:rPr>
              <a:t>）为原料，经</a:t>
            </a:r>
            <a:r>
              <a:rPr lang="en-US" altLang="zh-CN" b="1">
                <a:solidFill>
                  <a:srgbClr val="C00000"/>
                </a:solidFill>
                <a:latin typeface="宋体" panose="02010600030101010101" pitchFamily="2" charset="-122"/>
              </a:rPr>
              <a:t>1100℃</a:t>
            </a:r>
            <a:r>
              <a:rPr lang="zh-CN" altLang="en-US" b="1">
                <a:solidFill>
                  <a:srgbClr val="C00000"/>
                </a:solidFill>
                <a:latin typeface="宋体" panose="02010600030101010101" pitchFamily="2" charset="-122"/>
              </a:rPr>
              <a:t>以上的高温烧结而成多孔生物陶瓷。</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8" name="标题 1"/>
          <p:cNvSpPr>
            <a:spLocks noGrp="1" noChangeArrowheads="1"/>
          </p:cNvSpPr>
          <p:nvPr>
            <p:ph type="title" idx="4294967295"/>
          </p:nvPr>
        </p:nvSpPr>
        <p:spPr>
          <a:xfrm>
            <a:off x="428625" y="609600"/>
            <a:ext cx="8429625" cy="1143000"/>
          </a:xfrm>
          <a:ln/>
        </p:spPr>
        <p:txBody>
          <a:bodyPr/>
          <a:lstStyle/>
          <a:p>
            <a:pPr marL="342900" indent="-342900" algn="l" eaLnBrk="1" hangingPunct="1">
              <a:lnSpc>
                <a:spcPct val="90000"/>
              </a:lnSpc>
              <a:spcBef>
                <a:spcPct val="20000"/>
              </a:spcBef>
            </a:pPr>
            <a:r>
              <a:rPr lang="zh-CN" altLang="en-US" sz="3600" b="1">
                <a:solidFill>
                  <a:srgbClr val="0000FF"/>
                </a:solidFill>
                <a:latin typeface="宋体" panose="02010600030101010101" pitchFamily="2" charset="-122"/>
              </a:rPr>
              <a:t>近惰性生医陶瓷</a:t>
            </a:r>
            <a:br>
              <a:rPr lang="zh-CN" altLang="en-US" sz="3600" b="1">
                <a:solidFill>
                  <a:srgbClr val="0000FF"/>
                </a:solidFill>
                <a:latin typeface="宋体" panose="02010600030101010101" pitchFamily="2" charset="-122"/>
              </a:rPr>
            </a:br>
            <a:r>
              <a:rPr lang="en-US" altLang="zh-CN" sz="3600" b="1">
                <a:solidFill>
                  <a:srgbClr val="0000FF"/>
                </a:solidFill>
                <a:latin typeface="宋体" panose="02010600030101010101" pitchFamily="2" charset="-122"/>
              </a:rPr>
              <a:t>	Nearly Inert Bioceramics</a:t>
            </a:r>
          </a:p>
        </p:txBody>
      </p:sp>
      <p:sp>
        <p:nvSpPr>
          <p:cNvPr id="2779" name="AutoShape 8"/>
          <p:cNvSpPr>
            <a:spLocks noChangeArrowheads="1"/>
          </p:cNvSpPr>
          <p:nvPr/>
        </p:nvSpPr>
        <p:spPr bwMode="auto">
          <a:xfrm>
            <a:off x="642938" y="1928813"/>
            <a:ext cx="8358187" cy="2357437"/>
          </a:xfrm>
          <a:prstGeom prst="cloudCallout">
            <a:avLst>
              <a:gd name="adj1" fmla="val -34019"/>
              <a:gd name="adj2" fmla="val -59134"/>
            </a:avLst>
          </a:prstGeom>
          <a:gradFill rotWithShape="0">
            <a:gsLst>
              <a:gs pos="0">
                <a:srgbClr val="FFFF99"/>
              </a:gs>
              <a:gs pos="50000">
                <a:srgbClr val="FFFFFF"/>
              </a:gs>
              <a:gs pos="100000">
                <a:srgbClr val="FFFF99"/>
              </a:gs>
            </a:gsLst>
            <a:lin ang="0"/>
          </a:gradFill>
          <a:ln w="9525" cap="flat"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61950" indent="-361950"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lnSpc>
                <a:spcPct val="90000"/>
              </a:lnSpc>
              <a:spcBef>
                <a:spcPct val="20000"/>
              </a:spcBef>
              <a:buFont typeface="Times New Roman" panose="02020603050405020304" pitchFamily="18" charset="0"/>
              <a:buChar char="•"/>
            </a:pPr>
            <a:r>
              <a:rPr lang="zh-CN" altLang="en-US" sz="3000" b="1">
                <a:latin typeface="楷体_GB2312" pitchFamily="49" charset="-122"/>
                <a:ea typeface="楷体_GB2312" pitchFamily="49" charset="-122"/>
              </a:rPr>
              <a:t>置于体液中非常稳定，几乎不会释出离子或与组织产生反应。</a:t>
            </a:r>
          </a:p>
          <a:p>
            <a:pPr eaLnBrk="1" hangingPunct="1">
              <a:lnSpc>
                <a:spcPct val="90000"/>
              </a:lnSpc>
              <a:spcBef>
                <a:spcPct val="20000"/>
              </a:spcBef>
              <a:buFont typeface="Times New Roman" panose="02020603050405020304" pitchFamily="18" charset="0"/>
              <a:buChar char="•"/>
            </a:pPr>
            <a:r>
              <a:rPr lang="zh-CN" altLang="en-US" sz="3000" b="1">
                <a:latin typeface="楷体_GB2312" pitchFamily="49" charset="-122"/>
                <a:ea typeface="楷体_GB2312" pitchFamily="49" charset="-122"/>
              </a:rPr>
              <a:t>又分为非孔隙性与孔隙性陶瓷</a:t>
            </a:r>
          </a:p>
        </p:txBody>
      </p:sp>
      <p:sp>
        <p:nvSpPr>
          <p:cNvPr id="2780" name="Rectangle 3"/>
          <p:cNvSpPr>
            <a:spLocks noChangeArrowheads="1"/>
          </p:cNvSpPr>
          <p:nvPr/>
        </p:nvSpPr>
        <p:spPr bwMode="auto">
          <a:xfrm>
            <a:off x="1000125" y="4500563"/>
            <a:ext cx="4000500" cy="1571625"/>
          </a:xfrm>
          <a:prstGeom prst="rect">
            <a:avLst/>
          </a:prstGeom>
          <a:solidFill>
            <a:srgbClr val="FFFFFF"/>
          </a:solidFill>
          <a:ln w="25400" cap="flat" algn="ctr">
            <a:solidFill>
              <a:srgbClr val="464660"/>
            </a:solidFill>
            <a:prstDash val="solid"/>
            <a:round/>
            <a:headEnd type="none" w="med" len="med"/>
            <a:tailEnd type="none" w="med" len="med"/>
          </a:ln>
        </p:spPr>
        <p:txBody>
          <a:bodyPr wrap="none" lIns="0" tIns="0" rIns="0" bIns="0"/>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545472"/>
                </a:solidFill>
                <a:latin typeface="Tahoma" panose="020B0604030504040204" pitchFamily="34" charset="0"/>
              </a:rPr>
              <a:t>氧化铝陶瓷</a:t>
            </a:r>
          </a:p>
          <a:p>
            <a:pPr eaLnBrk="1" hangingPunct="1"/>
            <a:r>
              <a:rPr lang="zh-CN" altLang="en-US" sz="2800" b="1">
                <a:solidFill>
                  <a:srgbClr val="545472"/>
                </a:solidFill>
                <a:latin typeface="Tahoma" panose="020B0604030504040204" pitchFamily="34" charset="0"/>
              </a:rPr>
              <a:t>氧化锆陶瓷</a:t>
            </a:r>
          </a:p>
          <a:p>
            <a:pPr eaLnBrk="1" hangingPunct="1"/>
            <a:r>
              <a:rPr lang="zh-CN" altLang="en-US" sz="2800" b="1">
                <a:solidFill>
                  <a:srgbClr val="545472"/>
                </a:solidFill>
                <a:latin typeface="Tahoma" panose="020B0604030504040204" pitchFamily="34" charset="0"/>
              </a:rPr>
              <a:t>玻璃生物陶瓷</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additive="base">
                                        <p:cTn id="6" dur="1" fill="hold">
                                          <p:stCondLst>
                                            <p:cond delay="0"/>
                                          </p:stCondLst>
                                        </p:cTn>
                                        <p:tgtEl>
                                          <p:spTgt spid="2780"/>
                                        </p:tgtEl>
                                        <p:attrNameLst>
                                          <p:attrName>style.visibility</p:attrName>
                                        </p:attrNameLst>
                                      </p:cBhvr>
                                      <p:to>
                                        <p:strVal val="visible"/>
                                      </p:to>
                                    </p:set>
                                    <p:animEffect transition="in" filter="randombar(vertical)">
                                      <p:cBhvr additive="base">
                                        <p:cTn id="7" dur="500"/>
                                        <p:tgtEl>
                                          <p:spTgt spid="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3" name="标题 1"/>
          <p:cNvSpPr>
            <a:spLocks noGrp="1" noChangeArrowheads="1"/>
          </p:cNvSpPr>
          <p:nvPr>
            <p:ph type="title" idx="4294967295"/>
          </p:nvPr>
        </p:nvSpPr>
        <p:spPr>
          <a:xfrm>
            <a:off x="428625" y="609600"/>
            <a:ext cx="8429625" cy="1143000"/>
          </a:xfrm>
          <a:ln/>
        </p:spPr>
        <p:txBody>
          <a:bodyPr/>
          <a:lstStyle/>
          <a:p>
            <a:pPr marL="342900" indent="-342900" algn="l" eaLnBrk="1" hangingPunct="1">
              <a:lnSpc>
                <a:spcPct val="90000"/>
              </a:lnSpc>
              <a:spcBef>
                <a:spcPct val="20000"/>
              </a:spcBef>
            </a:pPr>
            <a:r>
              <a:rPr lang="zh-CN" altLang="en-US" sz="3600" b="1">
                <a:solidFill>
                  <a:srgbClr val="0000FF"/>
                </a:solidFill>
                <a:latin typeface="宋体" panose="02010600030101010101" pitchFamily="2" charset="-122"/>
              </a:rPr>
              <a:t>表面活性生医陶瓷</a:t>
            </a:r>
            <a:br>
              <a:rPr lang="zh-CN" altLang="en-US" sz="3600" b="1">
                <a:solidFill>
                  <a:srgbClr val="0000FF"/>
                </a:solidFill>
                <a:latin typeface="宋体" panose="02010600030101010101" pitchFamily="2" charset="-122"/>
              </a:rPr>
            </a:br>
            <a:r>
              <a:rPr lang="en-US" altLang="zh-CN" sz="3600" b="1">
                <a:solidFill>
                  <a:srgbClr val="0000FF"/>
                </a:solidFill>
                <a:latin typeface="宋体" panose="02010600030101010101" pitchFamily="2" charset="-122"/>
              </a:rPr>
              <a:t>Surface-Active Bioceramics</a:t>
            </a:r>
          </a:p>
        </p:txBody>
      </p:sp>
      <p:sp>
        <p:nvSpPr>
          <p:cNvPr id="2784" name="AutoShape 8"/>
          <p:cNvSpPr>
            <a:spLocks noChangeArrowheads="1"/>
          </p:cNvSpPr>
          <p:nvPr/>
        </p:nvSpPr>
        <p:spPr bwMode="auto">
          <a:xfrm>
            <a:off x="2357438" y="2071688"/>
            <a:ext cx="5857875" cy="2000250"/>
          </a:xfrm>
          <a:prstGeom prst="cloudCallout">
            <a:avLst>
              <a:gd name="adj1" fmla="val -41824"/>
              <a:gd name="adj2" fmla="val -61153"/>
            </a:avLst>
          </a:prstGeom>
          <a:gradFill rotWithShape="0">
            <a:gsLst>
              <a:gs pos="0">
                <a:srgbClr val="FFFF99"/>
              </a:gs>
              <a:gs pos="50000">
                <a:srgbClr val="FFFFFF"/>
              </a:gs>
              <a:gs pos="100000">
                <a:srgbClr val="FFFF99"/>
              </a:gs>
            </a:gsLst>
            <a:lin ang="0"/>
          </a:gradFill>
          <a:ln w="9525" cap="flat"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61950" indent="-361950"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lnSpc>
                <a:spcPct val="90000"/>
              </a:lnSpc>
              <a:spcBef>
                <a:spcPct val="20000"/>
              </a:spcBef>
              <a:buFont typeface="Times New Roman" panose="02020603050405020304" pitchFamily="18" charset="0"/>
              <a:buChar char="•"/>
            </a:pPr>
            <a:r>
              <a:rPr lang="zh-CN" altLang="en-US" sz="3000" b="1">
                <a:latin typeface="楷体_GB2312" pitchFamily="49" charset="-122"/>
                <a:ea typeface="楷体_GB2312" pitchFamily="49" charset="-122"/>
              </a:rPr>
              <a:t>置于体液中会和组织形成化学键结</a:t>
            </a:r>
          </a:p>
        </p:txBody>
      </p:sp>
      <p:sp>
        <p:nvSpPr>
          <p:cNvPr id="2785" name="Rectangle 3"/>
          <p:cNvSpPr>
            <a:spLocks noChangeArrowheads="1"/>
          </p:cNvSpPr>
          <p:nvPr/>
        </p:nvSpPr>
        <p:spPr bwMode="auto">
          <a:xfrm>
            <a:off x="1000125" y="4500563"/>
            <a:ext cx="6357938" cy="1428750"/>
          </a:xfrm>
          <a:prstGeom prst="rect">
            <a:avLst/>
          </a:prstGeom>
          <a:solidFill>
            <a:srgbClr val="FFFFFF"/>
          </a:solidFill>
          <a:ln w="25400" cap="flat" algn="ctr">
            <a:solidFill>
              <a:srgbClr val="464660"/>
            </a:solidFill>
            <a:prstDash val="solid"/>
            <a:round/>
            <a:headEnd type="none" w="med" len="med"/>
            <a:tailEnd type="none" w="med" len="med"/>
          </a:ln>
        </p:spPr>
        <p:txBody>
          <a:bodyPr wrap="none" lIns="0" tIns="0" rIns="0" bIns="0"/>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lvl="1" eaLnBrk="1" hangingPunct="1">
              <a:lnSpc>
                <a:spcPct val="150000"/>
              </a:lnSpc>
            </a:pPr>
            <a:r>
              <a:rPr lang="zh-CN" altLang="en-US" sz="2600" b="1">
                <a:solidFill>
                  <a:srgbClr val="000099"/>
                </a:solidFill>
                <a:latin typeface="宋体" panose="02010600030101010101" pitchFamily="2" charset="-122"/>
              </a:rPr>
              <a:t>氢氧基磷灰石  </a:t>
            </a:r>
            <a:r>
              <a:rPr lang="en-US" altLang="zh-CN" sz="2600" b="1">
                <a:solidFill>
                  <a:srgbClr val="000099"/>
                </a:solidFill>
                <a:latin typeface="宋体" panose="02010600030101010101" pitchFamily="2" charset="-122"/>
              </a:rPr>
              <a:t>Ca</a:t>
            </a:r>
            <a:r>
              <a:rPr lang="en-US" altLang="zh-CN" sz="2600" b="1" baseline="-25000">
                <a:solidFill>
                  <a:srgbClr val="000099"/>
                </a:solidFill>
                <a:latin typeface="宋体" panose="02010600030101010101" pitchFamily="2" charset="-122"/>
              </a:rPr>
              <a:t>10</a:t>
            </a:r>
            <a:r>
              <a:rPr lang="en-US" altLang="zh-CN" sz="2600" b="1">
                <a:solidFill>
                  <a:srgbClr val="000099"/>
                </a:solidFill>
                <a:latin typeface="宋体" panose="02010600030101010101" pitchFamily="2" charset="-122"/>
              </a:rPr>
              <a:t>(PO</a:t>
            </a:r>
            <a:r>
              <a:rPr lang="en-US" altLang="zh-CN" sz="2600" b="1" baseline="-25000">
                <a:solidFill>
                  <a:srgbClr val="000099"/>
                </a:solidFill>
                <a:latin typeface="宋体" panose="02010600030101010101" pitchFamily="2" charset="-122"/>
              </a:rPr>
              <a:t>4</a:t>
            </a:r>
            <a:r>
              <a:rPr lang="en-US" altLang="zh-CN" sz="2600" b="1">
                <a:solidFill>
                  <a:srgbClr val="000099"/>
                </a:solidFill>
                <a:latin typeface="宋体" panose="02010600030101010101" pitchFamily="2" charset="-122"/>
              </a:rPr>
              <a:t>)</a:t>
            </a:r>
            <a:r>
              <a:rPr lang="en-US" altLang="zh-CN" sz="2600" b="1" baseline="-25000">
                <a:solidFill>
                  <a:srgbClr val="000099"/>
                </a:solidFill>
                <a:latin typeface="宋体" panose="02010600030101010101" pitchFamily="2" charset="-122"/>
              </a:rPr>
              <a:t>6</a:t>
            </a:r>
            <a:r>
              <a:rPr lang="en-US" altLang="zh-CN" sz="2600" b="1">
                <a:solidFill>
                  <a:srgbClr val="000099"/>
                </a:solidFill>
                <a:latin typeface="宋体" panose="02010600030101010101" pitchFamily="2" charset="-122"/>
              </a:rPr>
              <a:t>(OH)</a:t>
            </a:r>
            <a:r>
              <a:rPr lang="en-US" altLang="zh-CN" sz="2600" b="1" baseline="-25000">
                <a:solidFill>
                  <a:srgbClr val="000099"/>
                </a:solidFill>
                <a:latin typeface="宋体" panose="02010600030101010101" pitchFamily="2" charset="-122"/>
              </a:rPr>
              <a:t>2</a:t>
            </a:r>
          </a:p>
          <a:p>
            <a:pPr lvl="1" eaLnBrk="1" hangingPunct="1">
              <a:lnSpc>
                <a:spcPct val="150000"/>
              </a:lnSpc>
            </a:pPr>
            <a:r>
              <a:rPr lang="zh-CN" altLang="en-US" sz="2600" b="1">
                <a:solidFill>
                  <a:srgbClr val="000099"/>
                </a:solidFill>
                <a:latin typeface="宋体" panose="02010600030101010101" pitchFamily="2" charset="-122"/>
              </a:rPr>
              <a:t>生物玻璃，如</a:t>
            </a:r>
            <a:r>
              <a:rPr lang="en-US" altLang="zh-CN" sz="2600" b="1">
                <a:solidFill>
                  <a:srgbClr val="000099"/>
                </a:solidFill>
                <a:latin typeface="宋体" panose="02010600030101010101" pitchFamily="2" charset="-122"/>
              </a:rPr>
              <a:t>Na</a:t>
            </a:r>
            <a:r>
              <a:rPr lang="en-US" altLang="zh-CN" sz="2600" b="1" baseline="-25000">
                <a:solidFill>
                  <a:srgbClr val="000099"/>
                </a:solidFill>
                <a:latin typeface="宋体" panose="02010600030101010101" pitchFamily="2" charset="-122"/>
              </a:rPr>
              <a:t>2</a:t>
            </a:r>
            <a:r>
              <a:rPr lang="en-US" altLang="zh-CN" sz="2600" b="1">
                <a:solidFill>
                  <a:srgbClr val="000099"/>
                </a:solidFill>
                <a:latin typeface="宋体" panose="02010600030101010101" pitchFamily="2" charset="-122"/>
              </a:rPr>
              <a:t>O-CaO-P</a:t>
            </a:r>
            <a:r>
              <a:rPr lang="en-US" altLang="zh-CN" sz="2600" b="1" baseline="-25000">
                <a:solidFill>
                  <a:srgbClr val="000099"/>
                </a:solidFill>
                <a:latin typeface="宋体" panose="02010600030101010101" pitchFamily="2" charset="-122"/>
              </a:rPr>
              <a:t>2</a:t>
            </a:r>
            <a:r>
              <a:rPr lang="en-US" altLang="zh-CN" sz="2600" b="1">
                <a:solidFill>
                  <a:srgbClr val="000099"/>
                </a:solidFill>
                <a:latin typeface="宋体" panose="02010600030101010101" pitchFamily="2" charset="-122"/>
              </a:rPr>
              <a:t>O</a:t>
            </a:r>
            <a:r>
              <a:rPr lang="en-US" altLang="zh-CN" sz="2600" b="1" baseline="-25000">
                <a:solidFill>
                  <a:srgbClr val="000099"/>
                </a:solidFill>
                <a:latin typeface="宋体" panose="02010600030101010101" pitchFamily="2" charset="-122"/>
              </a:rPr>
              <a:t>5</a:t>
            </a:r>
            <a:r>
              <a:rPr lang="en-US" altLang="zh-CN" sz="2600" b="1">
                <a:solidFill>
                  <a:srgbClr val="000099"/>
                </a:solidFill>
                <a:latin typeface="宋体" panose="02010600030101010101" pitchFamily="2" charset="-122"/>
              </a:rPr>
              <a:t>-SiO</a:t>
            </a:r>
            <a:r>
              <a:rPr lang="en-US" altLang="zh-CN" sz="2600" b="1" baseline="-25000">
                <a:solidFill>
                  <a:srgbClr val="000099"/>
                </a:solidFill>
                <a:latin typeface="宋体" panose="02010600030101010101" pitchFamily="2" charset="-122"/>
              </a:rPr>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additive="base">
                                        <p:cTn id="6" dur="1" fill="hold">
                                          <p:stCondLst>
                                            <p:cond delay="0"/>
                                          </p:stCondLst>
                                        </p:cTn>
                                        <p:tgtEl>
                                          <p:spTgt spid="2785"/>
                                        </p:tgtEl>
                                        <p:attrNameLst>
                                          <p:attrName>style.visibility</p:attrName>
                                        </p:attrNameLst>
                                      </p:cBhvr>
                                      <p:to>
                                        <p:strVal val="visible"/>
                                      </p:to>
                                    </p:set>
                                    <p:animEffect transition="in" filter="randombar(vertical)">
                                      <p:cBhvr additive="base">
                                        <p:cTn id="7" dur="500"/>
                                        <p:tgtEl>
                                          <p:spTgt spid="2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 name="标题 4"/>
          <p:cNvSpPr>
            <a:spLocks noGrp="1" noChangeArrowheads="1"/>
          </p:cNvSpPr>
          <p:nvPr>
            <p:ph type="title" idx="4294967295"/>
          </p:nvPr>
        </p:nvSpPr>
        <p:spPr>
          <a:xfrm>
            <a:off x="642938" y="357188"/>
            <a:ext cx="7772400" cy="1143000"/>
          </a:xfrm>
          <a:ln/>
        </p:spPr>
        <p:txBody>
          <a:bodyPr/>
          <a:lstStyle/>
          <a:p>
            <a:pPr algn="l" eaLnBrk="1" hangingPunct="1"/>
            <a:r>
              <a:rPr lang="zh-CN" altLang="en-US" sz="4000">
                <a:solidFill>
                  <a:srgbClr val="FF0000"/>
                </a:solidFill>
              </a:rPr>
              <a:t>（</a:t>
            </a:r>
            <a:r>
              <a:rPr lang="en-US" altLang="zh-CN" sz="4000">
                <a:solidFill>
                  <a:srgbClr val="FF0000"/>
                </a:solidFill>
              </a:rPr>
              <a:t>2</a:t>
            </a:r>
            <a:r>
              <a:rPr lang="zh-CN" altLang="en-US" sz="4000">
                <a:solidFill>
                  <a:srgbClr val="FF0000"/>
                </a:solidFill>
              </a:rPr>
              <a:t>）常用生物陶瓷及其制备</a:t>
            </a:r>
          </a:p>
        </p:txBody>
      </p:sp>
      <p:sp>
        <p:nvSpPr>
          <p:cNvPr id="2789" name="内容占位符 5"/>
          <p:cNvSpPr>
            <a:spLocks noGrp="1" noChangeArrowheads="1"/>
          </p:cNvSpPr>
          <p:nvPr>
            <p:ph idx="4294967295"/>
          </p:nvPr>
        </p:nvSpPr>
        <p:spPr>
          <a:xfrm>
            <a:off x="714375" y="1357313"/>
            <a:ext cx="8172450" cy="3429000"/>
          </a:xfrm>
          <a:ln/>
        </p:spPr>
        <p:txBody>
          <a:bodyPr/>
          <a:lstStyle/>
          <a:p>
            <a:pPr eaLnBrk="1" hangingPunct="1">
              <a:buFontTx/>
              <a:buNone/>
            </a:pPr>
            <a:r>
              <a:rPr lang="zh-CN" altLang="en-US" sz="2400">
                <a:solidFill>
                  <a:srgbClr val="FF0000"/>
                </a:solidFill>
              </a:rPr>
              <a:t>① 玻璃生物陶瓷</a:t>
            </a:r>
            <a:endParaRPr lang="en-US" altLang="zh-CN" sz="2400">
              <a:solidFill>
                <a:srgbClr val="FF0000"/>
              </a:solidFill>
            </a:endParaRPr>
          </a:p>
          <a:p>
            <a:pPr lvl="1" eaLnBrk="1" hangingPunct="1"/>
            <a:r>
              <a:rPr lang="zh-CN" altLang="en-US" sz="2400"/>
              <a:t>由结晶相和玻璃相组成，无气孔</a:t>
            </a:r>
            <a:endParaRPr lang="en-US" altLang="zh-CN" sz="2400"/>
          </a:p>
          <a:p>
            <a:pPr lvl="1" eaLnBrk="1" hangingPunct="1"/>
            <a:r>
              <a:rPr lang="zh-CN" altLang="en-US" sz="2400"/>
              <a:t>结晶相含量一般为</a:t>
            </a:r>
            <a:r>
              <a:rPr lang="en-US" altLang="zh-CN" sz="2400"/>
              <a:t>50%-90%</a:t>
            </a:r>
            <a:r>
              <a:rPr lang="zh-CN" altLang="en-US" sz="2400"/>
              <a:t>，玻璃相含量一般为</a:t>
            </a:r>
            <a:r>
              <a:rPr lang="en-US" altLang="zh-CN" sz="2400"/>
              <a:t>5%-50%</a:t>
            </a:r>
            <a:r>
              <a:rPr lang="zh-CN" altLang="en-US" sz="2400"/>
              <a:t>，结晶相细小，一般小于</a:t>
            </a:r>
            <a:r>
              <a:rPr lang="en-US" altLang="zh-CN" sz="2400"/>
              <a:t>1-2/μm</a:t>
            </a:r>
            <a:r>
              <a:rPr lang="zh-CN" altLang="en-US" sz="2400"/>
              <a:t>，且分布均匀</a:t>
            </a:r>
            <a:endParaRPr lang="en-US" altLang="zh-CN" sz="2400"/>
          </a:p>
          <a:p>
            <a:pPr lvl="1" eaLnBrk="1" hangingPunct="1"/>
            <a:r>
              <a:rPr lang="zh-CN" altLang="en-US" sz="2400"/>
              <a:t>机械强度高，热性能好，耐酸、碱性强</a:t>
            </a:r>
            <a:endParaRPr lang="en-US" altLang="zh-CN" sz="2400"/>
          </a:p>
          <a:p>
            <a:pPr lvl="1" eaLnBrk="1" hangingPunct="1"/>
            <a:r>
              <a:rPr lang="zh-CN" altLang="en-US" sz="2400"/>
              <a:t>良好的生物相溶性，无异物反应</a:t>
            </a:r>
          </a:p>
        </p:txBody>
      </p:sp>
      <p:sp>
        <p:nvSpPr>
          <p:cNvPr id="2790" name="矩形 6"/>
          <p:cNvSpPr>
            <a:spLocks noChangeArrowheads="1"/>
          </p:cNvSpPr>
          <p:nvPr/>
        </p:nvSpPr>
        <p:spPr bwMode="auto">
          <a:xfrm>
            <a:off x="1714500" y="4286250"/>
            <a:ext cx="5072063" cy="1200150"/>
          </a:xfrm>
          <a:prstGeom prst="rect">
            <a:avLst/>
          </a:prstGeom>
          <a:solidFill>
            <a:srgbClr val="FFFFFF"/>
          </a:solidFill>
          <a:ln w="25400" cap="flat" algn="ctr">
            <a:solidFill>
              <a:srgbClr val="464660"/>
            </a:solidFill>
            <a:prstDash val="solid"/>
            <a:round/>
            <a:headEnd type="none" w="med" len="med"/>
            <a:tailEnd type="none" w="med" len="med"/>
          </a:ln>
        </p:spPr>
        <p:txBody>
          <a:bodyPr/>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en-US" altLang="zh-CN" sz="2400">
                <a:solidFill>
                  <a:srgbClr val="545472"/>
                </a:solidFill>
                <a:latin typeface="Tahoma" panose="020B0604030504040204" pitchFamily="34" charset="0"/>
              </a:rPr>
              <a:t>SiO</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-Na</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O-CaO-P</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O</a:t>
            </a:r>
            <a:r>
              <a:rPr lang="en-US" altLang="zh-CN" sz="2400" baseline="-25000">
                <a:solidFill>
                  <a:srgbClr val="545472"/>
                </a:solidFill>
                <a:latin typeface="Tahoma" panose="020B0604030504040204" pitchFamily="34" charset="0"/>
              </a:rPr>
              <a:t>5</a:t>
            </a:r>
            <a:r>
              <a:rPr lang="zh-CN" altLang="en-US" sz="2400">
                <a:solidFill>
                  <a:srgbClr val="545472"/>
                </a:solidFill>
                <a:latin typeface="Tahoma" panose="020B0604030504040204" pitchFamily="34" charset="0"/>
              </a:rPr>
              <a:t>系</a:t>
            </a:r>
          </a:p>
          <a:p>
            <a:pPr eaLnBrk="1" hangingPunct="1"/>
            <a:r>
              <a:rPr lang="en-US" altLang="zh-CN" sz="2400">
                <a:solidFill>
                  <a:srgbClr val="545472"/>
                </a:solidFill>
                <a:latin typeface="Tahoma" panose="020B0604030504040204" pitchFamily="34" charset="0"/>
              </a:rPr>
              <a:t>Li</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O-Al</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O</a:t>
            </a:r>
            <a:r>
              <a:rPr lang="en-US" altLang="zh-CN" sz="2400" baseline="-25000">
                <a:solidFill>
                  <a:srgbClr val="545472"/>
                </a:solidFill>
                <a:latin typeface="Tahoma" panose="020B0604030504040204" pitchFamily="34" charset="0"/>
              </a:rPr>
              <a:t>3</a:t>
            </a:r>
            <a:r>
              <a:rPr lang="en-US" altLang="zh-CN" sz="2400">
                <a:solidFill>
                  <a:srgbClr val="545472"/>
                </a:solidFill>
                <a:latin typeface="Tahoma" panose="020B0604030504040204" pitchFamily="34" charset="0"/>
              </a:rPr>
              <a:t>-SiO</a:t>
            </a:r>
            <a:r>
              <a:rPr lang="en-US" altLang="zh-CN" sz="2400" baseline="-25000">
                <a:solidFill>
                  <a:srgbClr val="545472"/>
                </a:solidFill>
                <a:latin typeface="Tahoma" panose="020B0604030504040204" pitchFamily="34" charset="0"/>
              </a:rPr>
              <a:t>2</a:t>
            </a:r>
            <a:r>
              <a:rPr lang="zh-CN" altLang="en-US" sz="2400">
                <a:solidFill>
                  <a:srgbClr val="545472"/>
                </a:solidFill>
                <a:latin typeface="Tahoma" panose="020B0604030504040204" pitchFamily="34" charset="0"/>
              </a:rPr>
              <a:t>系</a:t>
            </a:r>
          </a:p>
          <a:p>
            <a:pPr eaLnBrk="1" hangingPunct="1"/>
            <a:r>
              <a:rPr lang="en-US" altLang="zh-CN" sz="2400">
                <a:solidFill>
                  <a:srgbClr val="545472"/>
                </a:solidFill>
                <a:latin typeface="Tahoma" panose="020B0604030504040204" pitchFamily="34" charset="0"/>
              </a:rPr>
              <a:t>SiO</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-Al</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O</a:t>
            </a:r>
            <a:r>
              <a:rPr lang="en-US" altLang="zh-CN" sz="2400" baseline="-25000">
                <a:solidFill>
                  <a:srgbClr val="545472"/>
                </a:solidFill>
                <a:latin typeface="Tahoma" panose="020B0604030504040204" pitchFamily="34" charset="0"/>
              </a:rPr>
              <a:t>3</a:t>
            </a:r>
            <a:r>
              <a:rPr lang="en-US" altLang="zh-CN" sz="2400">
                <a:solidFill>
                  <a:srgbClr val="545472"/>
                </a:solidFill>
                <a:latin typeface="Tahoma" panose="020B0604030504040204" pitchFamily="34" charset="0"/>
              </a:rPr>
              <a:t>-MgO-TiO</a:t>
            </a:r>
            <a:r>
              <a:rPr lang="en-US" altLang="zh-CN" sz="2400" baseline="-25000">
                <a:solidFill>
                  <a:srgbClr val="545472"/>
                </a:solidFill>
                <a:latin typeface="Tahoma" panose="020B0604030504040204" pitchFamily="34" charset="0"/>
              </a:rPr>
              <a:t>2</a:t>
            </a:r>
            <a:r>
              <a:rPr lang="en-US" altLang="zh-CN" sz="2400">
                <a:solidFill>
                  <a:srgbClr val="545472"/>
                </a:solidFill>
                <a:latin typeface="Tahoma" panose="020B0604030504040204" pitchFamily="34" charset="0"/>
              </a:rPr>
              <a:t>-CaF</a:t>
            </a:r>
            <a:r>
              <a:rPr lang="zh-CN" altLang="en-US" sz="2400">
                <a:solidFill>
                  <a:srgbClr val="545472"/>
                </a:solidFill>
                <a:latin typeface="Tahoma" panose="020B0604030504040204" pitchFamily="34" charset="0"/>
              </a:rPr>
              <a:t>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3" name="内容占位符 7"/>
          <p:cNvSpPr>
            <a:spLocks noGrp="1" noChangeArrowheads="1"/>
          </p:cNvSpPr>
          <p:nvPr>
            <p:ph idx="4294967295"/>
          </p:nvPr>
        </p:nvSpPr>
        <p:spPr>
          <a:xfrm>
            <a:off x="685800" y="609600"/>
            <a:ext cx="7772400" cy="5486400"/>
          </a:xfrm>
          <a:ln/>
        </p:spPr>
        <p:txBody>
          <a:bodyPr/>
          <a:lstStyle/>
          <a:p>
            <a:pPr eaLnBrk="1" hangingPunct="1">
              <a:buFontTx/>
              <a:buNone/>
            </a:pPr>
            <a:r>
              <a:rPr lang="zh-CN" altLang="en-US" b="1"/>
              <a:t>②氧化铝单晶生物陶瓷</a:t>
            </a:r>
          </a:p>
          <a:p>
            <a:pPr eaLnBrk="1" hangingPunct="1"/>
            <a:r>
              <a:rPr lang="zh-CN" altLang="en-US" b="1"/>
              <a:t>用作人工关节柄</a:t>
            </a:r>
            <a:endParaRPr lang="en-US" altLang="zh-CN" b="1"/>
          </a:p>
          <a:p>
            <a:pPr lvl="1" eaLnBrk="1" hangingPunct="1"/>
            <a:r>
              <a:rPr lang="zh-CN" altLang="en-US" b="1">
                <a:solidFill>
                  <a:srgbClr val="0000FF"/>
                </a:solidFill>
              </a:rPr>
              <a:t>具有比较高的机械强度，不易折断</a:t>
            </a:r>
            <a:endParaRPr lang="en-US" altLang="zh-CN" b="1">
              <a:solidFill>
                <a:srgbClr val="0000FF"/>
              </a:solidFill>
            </a:endParaRPr>
          </a:p>
          <a:p>
            <a:pPr eaLnBrk="1" hangingPunct="1"/>
            <a:r>
              <a:rPr lang="zh-CN" altLang="en-US" b="1"/>
              <a:t>还可以作为损伤骨的固定材料</a:t>
            </a:r>
            <a:endParaRPr lang="en-US" altLang="zh-CN" b="1"/>
          </a:p>
          <a:p>
            <a:pPr lvl="1" eaLnBrk="1" hangingPunct="1"/>
            <a:r>
              <a:rPr lang="zh-CN" altLang="en-US" b="1">
                <a:solidFill>
                  <a:srgbClr val="0000FF"/>
                </a:solidFill>
              </a:rPr>
              <a:t>主要用于制作人工骨螺钉，比用金属材料制成的人工骨螺钉强度高</a:t>
            </a:r>
            <a:endParaRPr lang="en-US" altLang="zh-CN" b="1"/>
          </a:p>
          <a:p>
            <a:pPr eaLnBrk="1" hangingPunct="1"/>
            <a:r>
              <a:rPr lang="zh-CN" altLang="en-US" b="1"/>
              <a:t>可以加工成各种齿用的尺寸小、强度大的牙根</a:t>
            </a:r>
            <a:endParaRPr lang="en-US" altLang="zh-CN" b="1"/>
          </a:p>
          <a:p>
            <a:pPr lvl="1" eaLnBrk="1" hangingPunct="1"/>
            <a:r>
              <a:rPr lang="zh-CN" altLang="en-US" b="1">
                <a:solidFill>
                  <a:srgbClr val="0000FF"/>
                </a:solidFill>
              </a:rPr>
              <a:t>与人体蛋白质有良好的亲合性能，结合力强，因此有利于牙龈粘膜与异齿材料的附着</a:t>
            </a:r>
          </a:p>
        </p:txBody>
      </p:sp>
      <p:sp>
        <p:nvSpPr>
          <p:cNvPr id="2794" name="标题 4"/>
          <p:cNvSpPr>
            <a:spLocks noGrp="1" noChangeArrowheads="1"/>
          </p:cNvSpPr>
          <p:nvPr>
            <p:ph type="title" idx="4294967295"/>
          </p:nvPr>
        </p:nvSpPr>
        <p:spPr>
          <a:xfrm>
            <a:off x="0" y="357188"/>
            <a:ext cx="7772400" cy="285750"/>
          </a:xfrm>
          <a:ln/>
        </p:spPr>
        <p:txBody>
          <a:bodyPr/>
          <a:lstStyle/>
          <a:p>
            <a:pPr algn="l" eaLnBrk="1" hangingPunct="1"/>
            <a:r>
              <a:rPr lang="en-US" altLang="zh-CN" sz="4000">
                <a:solidFill>
                  <a:schemeClr val="tx1"/>
                </a:solidFill>
              </a:rPr>
              <a:t> </a:t>
            </a:r>
            <a:endParaRPr lang="zh-CN" altLang="en-US" sz="40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7" name="Picture 4"/>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069975"/>
            <a:ext cx="4318000" cy="444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8" name="Rectangle 5"/>
          <p:cNvSpPr>
            <a:spLocks noChangeArrowheads="1"/>
          </p:cNvSpPr>
          <p:nvPr/>
        </p:nvSpPr>
        <p:spPr bwMode="auto">
          <a:xfrm>
            <a:off x="2543175" y="5607050"/>
            <a:ext cx="4035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b="1">
                <a:solidFill>
                  <a:srgbClr val="000000"/>
                </a:solidFill>
                <a:latin typeface="Times New Roman" panose="02020603050405020304" pitchFamily="18" charset="0"/>
              </a:rPr>
              <a:t>图</a:t>
            </a:r>
            <a:r>
              <a:rPr lang="en-US" altLang="zh-CN" sz="2000" b="1">
                <a:solidFill>
                  <a:srgbClr val="000000"/>
                </a:solidFill>
                <a:latin typeface="Times New Roman" panose="02020603050405020304" pitchFamily="18" charset="0"/>
              </a:rPr>
              <a:t>13-3 </a:t>
            </a:r>
            <a:r>
              <a:rPr lang="zh-CN" altLang="en-US" sz="2000" b="1">
                <a:solidFill>
                  <a:srgbClr val="000000"/>
                </a:solidFill>
                <a:latin typeface="Times New Roman" panose="02020603050405020304" pitchFamily="18" charset="0"/>
              </a:rPr>
              <a:t>梯度功能材料制成的人造牙</a:t>
            </a:r>
          </a:p>
        </p:txBody>
      </p:sp>
      <p:pic>
        <p:nvPicPr>
          <p:cNvPr id="2799" name="Picture 6" descr="图片1">
            <a:hlinkClick r:id="rId3" action="ppaction://hlinksldjump"/>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1313" y="6169025"/>
            <a:ext cx="5715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2" name="Group 23"/>
          <p:cNvGraphicFramePr>
            <a:graphicFrameLocks noGrp="1"/>
          </p:cNvGraphicFramePr>
          <p:nvPr/>
        </p:nvGraphicFramePr>
        <p:xfrm>
          <a:off x="360363" y="1841500"/>
          <a:ext cx="8604250" cy="3171826"/>
        </p:xfrm>
        <a:graphic>
          <a:graphicData uri="http://schemas.openxmlformats.org/drawingml/2006/table">
            <a:tbl>
              <a:tblPr/>
              <a:tblGrid>
                <a:gridCol w="8604250"/>
              </a:tblGrid>
              <a:tr h="830263">
                <a:tc>
                  <a:txBody>
                    <a:bodyPr/>
                    <a:lstStyle>
                      <a:lvl1pPr marL="342900" indent="-342900"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状态                       氢的密度 </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原子</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·cm</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horzOverflow="overflow">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r>
              <a:tr h="2341563">
                <a:tc>
                  <a:txBody>
                    <a:bodyPr/>
                    <a:lstStyle>
                      <a:lvl1pPr marL="342900" indent="-342900" eaLnBrk="0" hangingPunct="0">
                        <a:spcBef>
                          <a:spcPct val="20000"/>
                        </a:spcBef>
                        <a:defRPr sz="2800">
                          <a:solidFill>
                            <a:schemeClr val="tx1"/>
                          </a:solidFill>
                          <a:latin typeface="Arial" panose="020B0604020202020204" pitchFamily="34" charset="0"/>
                          <a:ea typeface="宋体" panose="02010600030101010101" pitchFamily="2" charset="-122"/>
                        </a:defRPr>
                      </a:lvl1pPr>
                      <a:lvl2pPr eaLnBrk="0" hangingPunct="0">
                        <a:spcBef>
                          <a:spcPct val="20000"/>
                        </a:spcBef>
                        <a:defRPr sz="2400">
                          <a:solidFill>
                            <a:schemeClr val="tx1"/>
                          </a:solidFill>
                          <a:latin typeface="Arial" panose="020B0604020202020204" pitchFamily="34" charset="0"/>
                          <a:ea typeface="宋体" panose="02010600030101010101" pitchFamily="2" charset="-122"/>
                        </a:defRPr>
                      </a:lvl2pPr>
                      <a:lvl3pPr eaLnBrk="0" hangingPunct="0">
                        <a:spcBef>
                          <a:spcPct val="20000"/>
                        </a:spcBef>
                        <a:defRPr sz="2000">
                          <a:solidFill>
                            <a:schemeClr val="tx1"/>
                          </a:solidFill>
                          <a:latin typeface="Arial" panose="020B0604020202020204" pitchFamily="34" charset="0"/>
                          <a:ea typeface="宋体" panose="02010600030101010101" pitchFamily="2" charset="-122"/>
                        </a:defRPr>
                      </a:lvl3pPr>
                      <a:lvl4pPr eaLnBrk="0" hangingPunct="0">
                        <a:spcBef>
                          <a:spcPct val="20000"/>
                        </a:spcBef>
                        <a:defRPr>
                          <a:solidFill>
                            <a:schemeClr val="tx1"/>
                          </a:solidFill>
                          <a:latin typeface="Arial" panose="020B0604020202020204" pitchFamily="34" charset="0"/>
                          <a:ea typeface="宋体" panose="02010600030101010101" pitchFamily="2" charset="-122"/>
                        </a:defRPr>
                      </a:lvl4pPr>
                      <a:lvl5pPr eaLnBrk="0" hangingPunct="0">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SzPct val="100000"/>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气态氢</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(0.1MPa)                         5.4×10</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a:t>
                      </a:r>
                    </a:p>
                    <a:p>
                      <a:pPr marL="342900" marR="0" lvl="0" indent="-342900" algn="l" defTabSz="914400" rtl="0" eaLnBrk="0" fontAlgn="base" latinLnBrk="0" hangingPunct="0">
                        <a:lnSpc>
                          <a:spcPct val="100000"/>
                        </a:lnSpc>
                        <a:spcBef>
                          <a:spcPct val="0"/>
                        </a:spcBef>
                        <a:spcAft>
                          <a:spcPct val="0"/>
                        </a:spcAft>
                        <a:buClrTx/>
                        <a:buSzPct val="100000"/>
                        <a:buFontTx/>
                        <a:buNone/>
                        <a:tabLst/>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液态氢                                        </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4.2×10</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a:t>
                      </a:r>
                    </a:p>
                    <a:p>
                      <a:pPr marL="342900" marR="0" lvl="0" indent="-342900" algn="l" defTabSz="914400" rtl="0" eaLnBrk="0" fontAlgn="base" latinLnBrk="0" hangingPunct="0">
                        <a:lnSpc>
                          <a:spcPct val="100000"/>
                        </a:lnSpc>
                        <a:spcBef>
                          <a:spcPct val="0"/>
                        </a:spcBef>
                        <a:spcAft>
                          <a:spcPct val="0"/>
                        </a:spcAft>
                        <a:buClrTx/>
                        <a:buSzPct val="100000"/>
                        <a:buFontTx/>
                        <a:buNone/>
                        <a:tabLst/>
                      </a:pP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固态氢                                        </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5.3×10</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a:t>
                      </a:r>
                    </a:p>
                    <a:p>
                      <a:pPr marL="342900" marR="0" lvl="0" indent="-342900" algn="l" defTabSz="914400" rtl="0" eaLnBrk="0" fontAlgn="base" latinLnBrk="0" hangingPunct="0">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LaNi</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贮氢合金中的氢              </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7.6×10</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22</a:t>
                      </a:r>
                    </a:p>
                    <a:p>
                      <a:pPr marL="342900" marR="0" lvl="0" indent="-342900" algn="l" defTabSz="914400" rtl="0" eaLnBrk="0" fontAlgn="base" latinLnBrk="0" hangingPunct="0">
                        <a:lnSpc>
                          <a:spcPct val="100000"/>
                        </a:lnSpc>
                        <a:spcBef>
                          <a:spcPct val="0"/>
                        </a:spcBef>
                        <a:spcAft>
                          <a:spcPct val="0"/>
                        </a:spcAft>
                        <a:buClrTx/>
                        <a:buSzPct val="100000"/>
                        <a:buFontTx/>
                        <a:buNone/>
                        <a:tabLst/>
                      </a:pP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a:t>
                      </a:r>
                      <a:r>
                        <a:rPr kumimoji="0" lang="zh-CN" altLang="en-US"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系贮氢合金中的氢                </a:t>
                      </a:r>
                      <a:r>
                        <a:rPr kumimoji="0" lang="en-US" altLang="zh-CN" sz="24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9.1×10</a:t>
                      </a:r>
                      <a:r>
                        <a:rPr kumimoji="0" lang="en-US" altLang="zh-CN" sz="2400" b="0" i="0" u="none" strike="noStrike" cap="none" normalizeH="0" baseline="30000" smtClean="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horzOverflow="overflow">
                    <a:lnL w="47625" cap="flat" cmpd="sng" algn="ctr">
                      <a:solidFill>
                        <a:srgbClr val="000000"/>
                      </a:solidFill>
                      <a:prstDash val="solid"/>
                      <a:round/>
                      <a:headEnd type="none" w="med" len="med"/>
                      <a:tailEnd type="none" w="med" len="med"/>
                    </a:lnL>
                    <a:lnR w="476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810" name="Picture 24" descr="图片1">
            <a:hlinkClick r:id="rId2" action="ppaction://hlinksldjump"/>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0" y="6096000"/>
            <a:ext cx="5715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标题 1"/>
          <p:cNvSpPr>
            <a:spLocks noGrp="1" noChangeArrowheads="1"/>
          </p:cNvSpPr>
          <p:nvPr>
            <p:ph type="title" idx="4294967295"/>
          </p:nvPr>
        </p:nvSpPr>
        <p:spPr>
          <a:ln/>
        </p:spPr>
        <p:txBody>
          <a:bodyPr/>
          <a:lstStyle/>
          <a:p>
            <a:pPr eaLnBrk="1" hangingPunct="1"/>
            <a:r>
              <a:rPr lang="en-US" altLang="zh-CN"/>
              <a:t> </a:t>
            </a:r>
            <a:endParaRPr lang="zh-CN" altLang="en-US"/>
          </a:p>
        </p:txBody>
      </p:sp>
      <p:sp>
        <p:nvSpPr>
          <p:cNvPr id="2104" name="灯片编号占位符 4"/>
          <p:cNvSpPr>
            <a:spLocks noGrp="1" noChangeArrowheads="1"/>
          </p:cNvSpPr>
          <p:nvPr>
            <p:ph type="sldNum" sz="quarter" idx="12"/>
          </p:nvPr>
        </p:nvSpPr>
        <p:spPr/>
        <p:txBody>
          <a:bodyPr/>
          <a:lstStyle>
            <a:lvl1pPr eaLnBrk="0" hangingPunct="0">
              <a:spcBef>
                <a:spcPct val="20000"/>
              </a:spcBef>
              <a:buSzPct val="90000"/>
              <a:buBlip>
                <a:blip r:embed="rId2"/>
              </a:buBlip>
              <a:defRPr kumimoji="1" sz="3200">
                <a:solidFill>
                  <a:schemeClr val="tx1"/>
                </a:solidFill>
                <a:latin typeface="Tahoma" panose="020B0604030504040204" pitchFamily="34" charset="0"/>
                <a:ea typeface="宋体" panose="02010600030101010101" pitchFamily="2" charset="-122"/>
              </a:defRPr>
            </a:lvl1pPr>
            <a:lvl2pPr marL="742950" indent="-285750" eaLnBrk="0" hangingPunct="0">
              <a:spcBef>
                <a:spcPct val="20000"/>
              </a:spcBef>
              <a:buSzPct val="80000"/>
              <a:buBlip>
                <a:blip r:embed="rId3"/>
              </a:buBlip>
              <a:defRPr kumimoji="1" sz="2800">
                <a:solidFill>
                  <a:schemeClr val="tx1"/>
                </a:solidFill>
                <a:latin typeface="Tahoma" panose="020B0604030504040204" pitchFamily="34" charset="0"/>
                <a:ea typeface="宋体" panose="02010600030101010101" pitchFamily="2" charset="-122"/>
              </a:defRPr>
            </a:lvl2pPr>
            <a:lvl3pPr marL="1143000" indent="-228600" eaLnBrk="0" hangingPunct="0">
              <a:spcBef>
                <a:spcPct val="20000"/>
              </a:spcBef>
              <a:buSzPct val="70000"/>
              <a:buBlip>
                <a:blip r:embed="rId4"/>
              </a:buBlip>
              <a:defRPr kumimoji="1" sz="2400">
                <a:solidFill>
                  <a:schemeClr val="tx1"/>
                </a:solidFill>
                <a:latin typeface="Tahoma" panose="020B0604030504040204" pitchFamily="34" charset="0"/>
                <a:ea typeface="宋体" panose="02010600030101010101" pitchFamily="2" charset="-122"/>
              </a:defRPr>
            </a:lvl3pPr>
            <a:lvl4pPr marL="1600200" indent="-228600" eaLnBrk="0" hangingPunct="0">
              <a:spcBef>
                <a:spcPct val="20000"/>
              </a:spcBef>
              <a:buSzPct val="70000"/>
              <a:buBlip>
                <a:blip r:embed="rId5"/>
              </a:buBlip>
              <a:defRPr kumimoji="1" sz="2000">
                <a:solidFill>
                  <a:schemeClr val="tx1"/>
                </a:solidFill>
                <a:latin typeface="Tahoma" panose="020B0604030504040204" pitchFamily="34" charset="0"/>
                <a:ea typeface="宋体" panose="02010600030101010101" pitchFamily="2" charset="-122"/>
              </a:defRPr>
            </a:lvl4pPr>
            <a:lvl5pPr marL="2057400" indent="-228600" eaLnBrk="0" hangingPunct="0">
              <a:spcBef>
                <a:spcPct val="20000"/>
              </a:spcBef>
              <a:buSzPct val="70000"/>
              <a:buBlip>
                <a:blip r:embed="rId6"/>
              </a:buBlip>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SzPct val="70000"/>
              <a:buBlip>
                <a:blip r:embed="rId6"/>
              </a:buBlip>
              <a:defRPr kumimoji="1"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SzPct val="100000"/>
              <a:buFontTx/>
              <a:buNone/>
            </a:pPr>
            <a:fld id="{B523864E-6476-49C8-B4F3-AE6B5A2F7565}" type="slidenum">
              <a:rPr kumimoji="0" lang="en-US" altLang="zh-CN" sz="1400">
                <a:latin typeface="Times New Roman" panose="02020603050405020304" pitchFamily="18" charset="0"/>
              </a:rPr>
              <a:pPr eaLnBrk="1" hangingPunct="1">
                <a:spcBef>
                  <a:spcPct val="0"/>
                </a:spcBef>
                <a:buSzPct val="100000"/>
                <a:buFontTx/>
                <a:buNone/>
              </a:pPr>
              <a:t>9</a:t>
            </a:fld>
            <a:endParaRPr kumimoji="0" lang="en-US" altLang="zh-CN" sz="1400">
              <a:latin typeface="Times New Roman" panose="02020603050405020304" pitchFamily="18" charset="0"/>
            </a:endParaRPr>
          </a:p>
        </p:txBody>
      </p:sp>
      <p:pic>
        <p:nvPicPr>
          <p:cNvPr id="2105" name="Picture 2"/>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625" y="928688"/>
            <a:ext cx="6000750" cy="436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6" name="矩形 6"/>
          <p:cNvSpPr>
            <a:spLocks noChangeArrowheads="1"/>
          </p:cNvSpPr>
          <p:nvPr/>
        </p:nvSpPr>
        <p:spPr bwMode="auto">
          <a:xfrm>
            <a:off x="1571625" y="5500688"/>
            <a:ext cx="5995988" cy="584200"/>
          </a:xfrm>
          <a:prstGeom prst="rect">
            <a:avLst/>
          </a:prstGeom>
          <a:solidFill>
            <a:srgbClr val="FFFFFF"/>
          </a:solidFill>
          <a:ln w="25400" cap="flat" algn="ctr">
            <a:solidFill>
              <a:srgbClr val="464660"/>
            </a:solidFill>
            <a:prstDash val="solid"/>
            <a:round/>
            <a:headEnd type="none" w="med" len="med"/>
            <a:tailEnd type="none" w="med" len="med"/>
          </a:ln>
        </p:spPr>
        <p:txBody>
          <a:bodyPr wrap="none"/>
          <a:lstStyle>
            <a:lvl1pPr eaLnBrk="0" hangingPunct="0">
              <a:defRPr kumimoji="1" sz="3200">
                <a:solidFill>
                  <a:srgbClr val="000000"/>
                </a:solidFill>
                <a:latin typeface="Times New Roman" panose="02020603050405020304" pitchFamily="18" charset="0"/>
                <a:ea typeface="宋体" panose="02010600030101010101" pitchFamily="2" charset="-122"/>
              </a:defRPr>
            </a:lvl1pPr>
            <a:lvl2pPr eaLnBrk="0" hangingPunct="0">
              <a:defRPr kumimoji="1" sz="3200">
                <a:solidFill>
                  <a:srgbClr val="000000"/>
                </a:solidFill>
                <a:latin typeface="Times New Roman" panose="02020603050405020304" pitchFamily="18" charset="0"/>
                <a:ea typeface="宋体" panose="02010600030101010101" pitchFamily="2" charset="-122"/>
              </a:defRPr>
            </a:lvl2pPr>
            <a:lvl3pPr eaLnBrk="0" hangingPunct="0">
              <a:defRPr kumimoji="1" sz="3200">
                <a:solidFill>
                  <a:srgbClr val="000000"/>
                </a:solidFill>
                <a:latin typeface="Times New Roman" panose="02020603050405020304" pitchFamily="18" charset="0"/>
                <a:ea typeface="宋体" panose="02010600030101010101" pitchFamily="2" charset="-122"/>
              </a:defRPr>
            </a:lvl3pPr>
            <a:lvl4pPr eaLnBrk="0" hangingPunct="0">
              <a:defRPr kumimoji="1" sz="3200">
                <a:solidFill>
                  <a:srgbClr val="000000"/>
                </a:solidFill>
                <a:latin typeface="Times New Roman" panose="02020603050405020304" pitchFamily="18" charset="0"/>
                <a:ea typeface="宋体" panose="02010600030101010101" pitchFamily="2" charset="-122"/>
              </a:defRPr>
            </a:lvl4pPr>
            <a:lvl5pPr eaLnBrk="0" hangingPunct="0">
              <a:defRPr kumimoji="1" sz="3200">
                <a:solidFill>
                  <a:srgbClr val="00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SzPct val="100000"/>
              <a:defRPr kumimoji="1" sz="3200">
                <a:solidFill>
                  <a:srgbClr val="000000"/>
                </a:solidFill>
                <a:latin typeface="Times New Roman" panose="02020603050405020304" pitchFamily="18" charset="0"/>
                <a:ea typeface="宋体" panose="02010600030101010101" pitchFamily="2" charset="-122"/>
              </a:defRPr>
            </a:lvl9pPr>
          </a:lstStyle>
          <a:p>
            <a:pPr eaLnBrk="1" hangingPunct="1"/>
            <a:r>
              <a:rPr lang="en-US" altLang="zh-CN">
                <a:solidFill>
                  <a:srgbClr val="545472"/>
                </a:solidFill>
                <a:latin typeface="Tahoma" panose="020B0604030504040204" pitchFamily="34" charset="0"/>
              </a:rPr>
              <a:t>Ni-Ti</a:t>
            </a:r>
            <a:r>
              <a:rPr lang="zh-CN" altLang="en-US">
                <a:solidFill>
                  <a:srgbClr val="545472"/>
                </a:solidFill>
                <a:latin typeface="Tahoma" panose="020B0604030504040204" pitchFamily="34" charset="0"/>
              </a:rPr>
              <a:t>合金的马氏体和奥氏体结构</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3" name="Rectangle 5"/>
          <p:cNvSpPr>
            <a:spLocks noChangeArrowheads="1"/>
          </p:cNvSpPr>
          <p:nvPr/>
        </p:nvSpPr>
        <p:spPr bwMode="auto">
          <a:xfrm>
            <a:off x="0" y="2600325"/>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kumimoji="1" lang="zh-CN" altLang="zh-CN">
              <a:solidFill>
                <a:srgbClr val="000000"/>
              </a:solidFill>
              <a:latin typeface="Times New Roman" panose="02020603050405020304" pitchFamily="18" charset="0"/>
            </a:endParaRPr>
          </a:p>
        </p:txBody>
      </p:sp>
      <p:pic>
        <p:nvPicPr>
          <p:cNvPr id="2814" name="Picture 4"/>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8785225"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15" name="Rectangle 6"/>
          <p:cNvSpPr>
            <a:spLocks noChangeArrowheads="1"/>
          </p:cNvSpPr>
          <p:nvPr/>
        </p:nvSpPr>
        <p:spPr bwMode="auto">
          <a:xfrm>
            <a:off x="0" y="4257675"/>
            <a:ext cx="91440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1800"/>
          </a:p>
        </p:txBody>
      </p:sp>
      <p:sp>
        <p:nvSpPr>
          <p:cNvPr id="2816" name="Text Box 7"/>
          <p:cNvSpPr>
            <a:spLocks noChangeArrowheads="1"/>
          </p:cNvSpPr>
          <p:nvPr/>
        </p:nvSpPr>
        <p:spPr bwMode="auto">
          <a:xfrm>
            <a:off x="827088" y="5610225"/>
            <a:ext cx="75215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SzPct val="10000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1800" b="1">
                <a:solidFill>
                  <a:srgbClr val="000000"/>
                </a:solidFill>
                <a:latin typeface="Times New Roman" panose="02020603050405020304" pitchFamily="18" charset="0"/>
              </a:rPr>
              <a:t>图</a:t>
            </a:r>
            <a:r>
              <a:rPr kumimoji="1" lang="en-US" altLang="zh-CN" sz="1800" b="1">
                <a:solidFill>
                  <a:srgbClr val="000000"/>
                </a:solidFill>
                <a:latin typeface="Times New Roman" panose="02020603050405020304" pitchFamily="18" charset="0"/>
              </a:rPr>
              <a:t>13-1  </a:t>
            </a:r>
            <a:r>
              <a:rPr kumimoji="1" lang="zh-CN" altLang="en-US" sz="1800" b="1">
                <a:solidFill>
                  <a:srgbClr val="000000"/>
                </a:solidFill>
                <a:latin typeface="Times New Roman" panose="02020603050405020304" pitchFamily="18" charset="0"/>
              </a:rPr>
              <a:t>人造卫星天线     图</a:t>
            </a:r>
            <a:r>
              <a:rPr kumimoji="1" lang="en-US" altLang="zh-CN" sz="1800" b="1">
                <a:solidFill>
                  <a:srgbClr val="000000"/>
                </a:solidFill>
                <a:latin typeface="Times New Roman" panose="02020603050405020304" pitchFamily="18" charset="0"/>
              </a:rPr>
              <a:t>13-2  </a:t>
            </a:r>
            <a:r>
              <a:rPr kumimoji="1" lang="zh-CN" altLang="en-US" sz="1800" b="1">
                <a:solidFill>
                  <a:srgbClr val="000000"/>
                </a:solidFill>
                <a:latin typeface="Times New Roman" panose="02020603050405020304" pitchFamily="18" charset="0"/>
              </a:rPr>
              <a:t>形状记忆合金月面天线的自动展开示意图</a:t>
            </a:r>
          </a:p>
        </p:txBody>
      </p:sp>
      <p:pic>
        <p:nvPicPr>
          <p:cNvPr id="2817" name="Picture 8" descr="图片1">
            <a:hlinkClick r:id="rId3" action="ppaction://hlinksldjump"/>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6850" y="6240463"/>
            <a:ext cx="5715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12"/>
          </p:nvPr>
        </p:nvSpPr>
        <p:spPr/>
        <p:txBody>
          <a:bodyPr/>
          <a:lstStyle/>
          <a:p>
            <a:pPr>
              <a:defRPr/>
            </a:pPr>
            <a:fld id="{DA5E2CF0-16EA-4B4A-BD8D-783DE9222764}" type="slidenum">
              <a:rPr lang="en-US" altLang="zh-CN"/>
              <a:pPr>
                <a:defRPr/>
              </a:pPr>
              <a:t>91</a:t>
            </a:fld>
            <a:endParaRPr lang="en-US" altLang="zh-CN"/>
          </a:p>
        </p:txBody>
      </p:sp>
      <p:sp>
        <p:nvSpPr>
          <p:cNvPr id="12291" name="TextBox 7"/>
          <p:cNvSpPr txBox="1">
            <a:spLocks noChangeArrowheads="1"/>
          </p:cNvSpPr>
          <p:nvPr/>
        </p:nvSpPr>
        <p:spPr bwMode="auto">
          <a:xfrm>
            <a:off x="1116013" y="7953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790700" algn="l"/>
              </a:tabLst>
              <a:defRPr>
                <a:solidFill>
                  <a:schemeClr val="tx1"/>
                </a:solidFill>
                <a:latin typeface="Arial" pitchFamily="34" charset="0"/>
                <a:ea typeface="宋体" pitchFamily="2" charset="-122"/>
              </a:defRPr>
            </a:lvl1pPr>
            <a:lvl2pPr marL="742950" indent="-285750" eaLnBrk="0" hangingPunct="0">
              <a:tabLst>
                <a:tab pos="1790700" algn="l"/>
              </a:tabLst>
              <a:defRPr>
                <a:solidFill>
                  <a:schemeClr val="tx1"/>
                </a:solidFill>
                <a:latin typeface="Arial" pitchFamily="34" charset="0"/>
                <a:ea typeface="宋体" pitchFamily="2" charset="-122"/>
              </a:defRPr>
            </a:lvl2pPr>
            <a:lvl3pPr marL="1143000" indent="-228600" eaLnBrk="0" hangingPunct="0">
              <a:tabLst>
                <a:tab pos="1790700" algn="l"/>
              </a:tabLst>
              <a:defRPr>
                <a:solidFill>
                  <a:schemeClr val="tx1"/>
                </a:solidFill>
                <a:latin typeface="Arial" pitchFamily="34" charset="0"/>
                <a:ea typeface="宋体" pitchFamily="2" charset="-122"/>
              </a:defRPr>
            </a:lvl3pPr>
            <a:lvl4pPr marL="1600200" indent="-228600" eaLnBrk="0" hangingPunct="0">
              <a:tabLst>
                <a:tab pos="1790700" algn="l"/>
              </a:tabLst>
              <a:defRPr>
                <a:solidFill>
                  <a:schemeClr val="tx1"/>
                </a:solidFill>
                <a:latin typeface="Arial" pitchFamily="34" charset="0"/>
                <a:ea typeface="宋体" pitchFamily="2" charset="-122"/>
              </a:defRPr>
            </a:lvl4pPr>
            <a:lvl5pPr marL="2057400" indent="-228600" eaLnBrk="0" hangingPunct="0">
              <a:tabLst>
                <a:tab pos="17907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17907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17907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17907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1790700" algn="l"/>
              </a:tabLst>
              <a:defRPr>
                <a:solidFill>
                  <a:schemeClr val="tx1"/>
                </a:solidFill>
                <a:latin typeface="Arial" pitchFamily="34" charset="0"/>
                <a:ea typeface="宋体" pitchFamily="2" charset="-122"/>
              </a:defRPr>
            </a:lvl9pPr>
          </a:lstStyle>
          <a:p>
            <a:pPr algn="ctr" eaLnBrk="1" hangingPunct="1"/>
            <a:r>
              <a:rPr lang="zh-CN" altLang="en-US" sz="4400" dirty="0" smtClean="0">
                <a:solidFill>
                  <a:srgbClr val="FF0066"/>
                </a:solidFill>
                <a:latin typeface="+mj-ea"/>
                <a:ea typeface="+mj-ea"/>
                <a:cs typeface="Times New Roman" pitchFamily="18" charset="0"/>
              </a:rPr>
              <a:t>第二章 </a:t>
            </a:r>
            <a:r>
              <a:rPr lang="zh-CN" altLang="en-US" sz="4400" dirty="0">
                <a:solidFill>
                  <a:srgbClr val="FF0066"/>
                </a:solidFill>
                <a:latin typeface="+mj-ea"/>
                <a:ea typeface="+mj-ea"/>
                <a:cs typeface="Times New Roman" pitchFamily="18" charset="0"/>
              </a:rPr>
              <a:t>高性能结构材料</a:t>
            </a:r>
          </a:p>
        </p:txBody>
      </p:sp>
      <p:sp>
        <p:nvSpPr>
          <p:cNvPr id="12292" name="Text Box 8"/>
          <p:cNvSpPr txBox="1">
            <a:spLocks noChangeArrowheads="1"/>
          </p:cNvSpPr>
          <p:nvPr/>
        </p:nvSpPr>
        <p:spPr bwMode="auto">
          <a:xfrm>
            <a:off x="2195513" y="2565400"/>
            <a:ext cx="5327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a:t>
            </a:r>
            <a:r>
              <a:rPr lang="en-US" altLang="zh-CN" b="1"/>
              <a:t>  </a:t>
            </a:r>
            <a:r>
              <a:rPr lang="zh-CN" altLang="en-US" sz="2800" b="1">
                <a:ea typeface="华文中宋" pitchFamily="2" charset="-122"/>
              </a:rPr>
              <a:t>新型金属结构材料</a:t>
            </a:r>
          </a:p>
        </p:txBody>
      </p:sp>
      <p:sp>
        <p:nvSpPr>
          <p:cNvPr id="12293" name="Text Box 9"/>
          <p:cNvSpPr txBox="1">
            <a:spLocks noChangeArrowheads="1"/>
          </p:cNvSpPr>
          <p:nvPr/>
        </p:nvSpPr>
        <p:spPr bwMode="auto">
          <a:xfrm>
            <a:off x="2193925" y="3213100"/>
            <a:ext cx="5473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§2.3</a:t>
            </a:r>
            <a:r>
              <a:rPr lang="en-US" altLang="zh-CN" b="1"/>
              <a:t>  </a:t>
            </a:r>
            <a:r>
              <a:rPr lang="zh-CN" altLang="en-US" sz="2800" b="1">
                <a:ea typeface="华文中宋" pitchFamily="2" charset="-122"/>
              </a:rPr>
              <a:t>新型无机非金属结构材料</a:t>
            </a:r>
          </a:p>
        </p:txBody>
      </p:sp>
      <p:sp>
        <p:nvSpPr>
          <p:cNvPr id="12294" name="Text Box 10"/>
          <p:cNvSpPr txBox="1">
            <a:spLocks noChangeArrowheads="1"/>
          </p:cNvSpPr>
          <p:nvPr/>
        </p:nvSpPr>
        <p:spPr bwMode="auto">
          <a:xfrm>
            <a:off x="2195513" y="3860800"/>
            <a:ext cx="4608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§2.4</a:t>
            </a:r>
            <a:r>
              <a:rPr lang="en-US" altLang="zh-CN" b="1"/>
              <a:t>  </a:t>
            </a:r>
            <a:r>
              <a:rPr lang="zh-CN" altLang="en-US" sz="2800" b="1">
                <a:ea typeface="华文中宋" pitchFamily="2" charset="-122"/>
              </a:rPr>
              <a:t>新型高分子材料</a:t>
            </a:r>
          </a:p>
        </p:txBody>
      </p:sp>
      <p:sp>
        <p:nvSpPr>
          <p:cNvPr id="12295" name="Text Box 11"/>
          <p:cNvSpPr txBox="1">
            <a:spLocks noChangeArrowheads="1"/>
          </p:cNvSpPr>
          <p:nvPr/>
        </p:nvSpPr>
        <p:spPr bwMode="auto">
          <a:xfrm>
            <a:off x="2195513" y="1916113"/>
            <a:ext cx="4895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§2.1</a:t>
            </a:r>
            <a:r>
              <a:rPr lang="en-US" altLang="zh-CN" b="1"/>
              <a:t>  </a:t>
            </a:r>
            <a:r>
              <a:rPr lang="zh-CN" altLang="en-US" sz="2800" b="1">
                <a:ea typeface="华文中宋" pitchFamily="2" charset="-122"/>
              </a:rPr>
              <a:t>高性能结构材料概述</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灯片编号占位符 1"/>
          <p:cNvSpPr>
            <a:spLocks noGrp="1"/>
          </p:cNvSpPr>
          <p:nvPr>
            <p:ph type="sldNum" sz="quarter" idx="12"/>
          </p:nvPr>
        </p:nvSpPr>
        <p:spPr/>
        <p:txBody>
          <a:bodyPr/>
          <a:lstStyle/>
          <a:p>
            <a:pPr>
              <a:defRPr/>
            </a:pPr>
            <a:fld id="{ACB18BEC-E004-4C50-8E30-7E3CC09DFC20}" type="slidenum">
              <a:rPr lang="en-US" altLang="zh-CN"/>
              <a:pPr>
                <a:defRPr/>
              </a:pPr>
              <a:t>92</a:t>
            </a:fld>
            <a:endParaRPr lang="en-US" altLang="zh-CN"/>
          </a:p>
        </p:txBody>
      </p:sp>
      <p:pic>
        <p:nvPicPr>
          <p:cNvPr id="13315" name="Picture 1"/>
          <p:cNvPicPr>
            <a:picLocks noChangeAspect="1" noChangeArrowheads="1"/>
          </p:cNvPicPr>
          <p:nvPr/>
        </p:nvPicPr>
        <p:blipFill>
          <a:blip r:embed="rId2">
            <a:extLst>
              <a:ext uri="{28A0092B-C50C-407E-A947-70E740481C1C}">
                <a14:useLocalDpi xmlns:a14="http://schemas.microsoft.com/office/drawing/2010/main" val="0"/>
              </a:ext>
            </a:extLst>
          </a:blip>
          <a:srcRect l="3513" t="10432" b="51454"/>
          <a:stretch>
            <a:fillRect/>
          </a:stretch>
        </p:blipFill>
        <p:spPr bwMode="auto">
          <a:xfrm>
            <a:off x="203420" y="1422352"/>
            <a:ext cx="8737159" cy="223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p:cNvSpPr txBox="1">
            <a:spLocks noChangeArrowheads="1"/>
          </p:cNvSpPr>
          <p:nvPr/>
        </p:nvSpPr>
        <p:spPr bwMode="auto">
          <a:xfrm>
            <a:off x="2051050" y="692150"/>
            <a:ext cx="6048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3200" b="1">
                <a:latin typeface="Times New Roman" pitchFamily="18" charset="0"/>
                <a:ea typeface="华文中宋" pitchFamily="2" charset="-122"/>
              </a:rPr>
              <a:t>§2.1  </a:t>
            </a:r>
            <a:r>
              <a:rPr lang="zh-CN" altLang="en-US" sz="3200" b="1">
                <a:latin typeface="Times New Roman" pitchFamily="18" charset="0"/>
                <a:ea typeface="华文中宋" pitchFamily="2" charset="-122"/>
              </a:rPr>
              <a:t>高性能结构材料概述</a:t>
            </a:r>
          </a:p>
        </p:txBody>
      </p:sp>
      <p:sp>
        <p:nvSpPr>
          <p:cNvPr id="13317" name="Text Box 7"/>
          <p:cNvSpPr txBox="1">
            <a:spLocks noChangeArrowheads="1"/>
          </p:cNvSpPr>
          <p:nvPr/>
        </p:nvSpPr>
        <p:spPr bwMode="auto">
          <a:xfrm>
            <a:off x="1114425" y="4219575"/>
            <a:ext cx="77787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ea typeface="华文中宋" pitchFamily="2" charset="-122"/>
              </a:rPr>
              <a:t>       </a:t>
            </a:r>
            <a:r>
              <a:rPr lang="zh-CN" altLang="en-US" sz="2400">
                <a:ea typeface="华文中宋" pitchFamily="2" charset="-122"/>
              </a:rPr>
              <a:t>结构材料是社会生活和国民经济建设的重要的物质基础。</a:t>
            </a:r>
            <a:r>
              <a:rPr lang="zh-CN" altLang="en-US" sz="2400">
                <a:solidFill>
                  <a:srgbClr val="FF0000"/>
                </a:solidFill>
                <a:ea typeface="华文中宋" pitchFamily="2" charset="-122"/>
              </a:rPr>
              <a:t>金属</a:t>
            </a:r>
            <a:r>
              <a:rPr lang="zh-CN" altLang="en-US" sz="2400">
                <a:ea typeface="华文中宋" pitchFamily="2" charset="-122"/>
              </a:rPr>
              <a:t>、</a:t>
            </a:r>
            <a:r>
              <a:rPr lang="zh-CN" altLang="en-US" sz="2400">
                <a:solidFill>
                  <a:srgbClr val="FF0000"/>
                </a:solidFill>
                <a:ea typeface="华文中宋" pitchFamily="2" charset="-122"/>
              </a:rPr>
              <a:t>陶瓷</a:t>
            </a:r>
            <a:r>
              <a:rPr lang="zh-CN" altLang="en-US" sz="2400">
                <a:ea typeface="华文中宋" pitchFamily="2" charset="-122"/>
              </a:rPr>
              <a:t>和</a:t>
            </a:r>
            <a:r>
              <a:rPr lang="zh-CN" altLang="en-US" sz="2400">
                <a:solidFill>
                  <a:srgbClr val="FF0000"/>
                </a:solidFill>
                <a:ea typeface="华文中宋" pitchFamily="2" charset="-122"/>
              </a:rPr>
              <a:t>高分子</a:t>
            </a:r>
            <a:r>
              <a:rPr lang="zh-CN" altLang="en-US" sz="2400">
                <a:ea typeface="华文中宋" pitchFamily="2" charset="-122"/>
              </a:rPr>
              <a:t>材料长期以来是</a:t>
            </a:r>
            <a:r>
              <a:rPr lang="zh-CN" altLang="en-US" sz="2400">
                <a:solidFill>
                  <a:srgbClr val="FF0000"/>
                </a:solidFill>
                <a:ea typeface="华文中宋" pitchFamily="2" charset="-122"/>
              </a:rPr>
              <a:t>三大传统的工程结构材料</a:t>
            </a:r>
            <a:r>
              <a:rPr lang="zh-CN" altLang="en-US" sz="2400">
                <a:ea typeface="华文中宋" pitchFamily="2" charset="-122"/>
              </a:rPr>
              <a:t>。随着工业化的迅速推进，对工程结构材料的性能提出了越来越高的要求，也推动了发展新一代</a:t>
            </a:r>
            <a:r>
              <a:rPr lang="zh-CN" altLang="en-US" sz="2400">
                <a:solidFill>
                  <a:srgbClr val="FF0000"/>
                </a:solidFill>
                <a:ea typeface="华文中宋" pitchFamily="2" charset="-122"/>
              </a:rPr>
              <a:t>高性能结构材料</a:t>
            </a:r>
            <a:r>
              <a:rPr lang="zh-CN" altLang="en-US" sz="2400">
                <a:ea typeface="华文中宋" pitchFamily="2" charset="-122"/>
              </a:rPr>
              <a:t>。</a:t>
            </a:r>
          </a:p>
        </p:txBody>
      </p:sp>
      <p:sp>
        <p:nvSpPr>
          <p:cNvPr id="13318" name="Text Box 8"/>
          <p:cNvSpPr txBox="1">
            <a:spLocks noChangeArrowheads="1"/>
          </p:cNvSpPr>
          <p:nvPr/>
        </p:nvSpPr>
        <p:spPr bwMode="auto">
          <a:xfrm>
            <a:off x="1116013" y="3692525"/>
            <a:ext cx="360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华文中宋" pitchFamily="2" charset="-122"/>
                <a:ea typeface="华文中宋" pitchFamily="2" charset="-122"/>
              </a:rPr>
              <a:t>——</a:t>
            </a:r>
            <a:r>
              <a:rPr lang="zh-CN" altLang="en-US" sz="2400" dirty="0">
                <a:latin typeface="华文中宋" pitchFamily="2" charset="-122"/>
                <a:ea typeface="华文中宋" pitchFamily="2" charset="-122"/>
              </a:rPr>
              <a:t>对应</a:t>
            </a:r>
            <a:r>
              <a:rPr lang="en-US" altLang="zh-CN" sz="2400" b="1" dirty="0">
                <a:latin typeface="华文中宋" pitchFamily="2" charset="-122"/>
                <a:ea typeface="华文中宋" pitchFamily="2" charset="-122"/>
              </a:rPr>
              <a:t>--</a:t>
            </a:r>
            <a:r>
              <a:rPr lang="zh-CN" altLang="en-US" sz="2400" dirty="0">
                <a:solidFill>
                  <a:srgbClr val="0000CC"/>
                </a:solidFill>
                <a:latin typeface="华文中宋" pitchFamily="2" charset="-122"/>
                <a:ea typeface="华文中宋" pitchFamily="2" charset="-122"/>
              </a:rPr>
              <a:t>功能材料</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灯片编号占位符 1"/>
          <p:cNvSpPr>
            <a:spLocks noGrp="1"/>
          </p:cNvSpPr>
          <p:nvPr>
            <p:ph type="sldNum" sz="quarter" idx="12"/>
          </p:nvPr>
        </p:nvSpPr>
        <p:spPr/>
        <p:txBody>
          <a:bodyPr/>
          <a:lstStyle/>
          <a:p>
            <a:pPr>
              <a:defRPr/>
            </a:pPr>
            <a:fld id="{6492749A-829B-4E7A-AB72-72F85A40227C}" type="slidenum">
              <a:rPr lang="en-US" altLang="zh-CN"/>
              <a:pPr>
                <a:defRPr/>
              </a:pPr>
              <a:t>93</a:t>
            </a:fld>
            <a:endParaRPr lang="en-US" altLang="zh-CN"/>
          </a:p>
        </p:txBody>
      </p:sp>
      <p:sp>
        <p:nvSpPr>
          <p:cNvPr id="14339" name="Rectangle 2"/>
          <p:cNvSpPr>
            <a:spLocks noChangeArrowheads="1"/>
          </p:cNvSpPr>
          <p:nvPr/>
        </p:nvSpPr>
        <p:spPr bwMode="auto">
          <a:xfrm>
            <a:off x="827088" y="765175"/>
            <a:ext cx="315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FF0066"/>
                </a:solidFill>
              </a:rPr>
              <a:t>◆</a:t>
            </a:r>
            <a:r>
              <a:rPr lang="zh-CN" altLang="en-US" sz="2400" b="1">
                <a:solidFill>
                  <a:srgbClr val="0000CC"/>
                </a:solidFill>
                <a:latin typeface="Times New Roman" pitchFamily="18" charset="0"/>
                <a:ea typeface="华文中宋" pitchFamily="2" charset="-122"/>
              </a:rPr>
              <a:t>材料原因导致的灾难</a:t>
            </a:r>
          </a:p>
        </p:txBody>
      </p:sp>
      <p:sp>
        <p:nvSpPr>
          <p:cNvPr id="14340" name="Text Box 3"/>
          <p:cNvSpPr txBox="1">
            <a:spLocks noChangeArrowheads="1"/>
          </p:cNvSpPr>
          <p:nvPr/>
        </p:nvSpPr>
        <p:spPr bwMode="auto">
          <a:xfrm>
            <a:off x="971550" y="1341438"/>
            <a:ext cx="770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en-US">
                <a:solidFill>
                  <a:srgbClr val="FF0000"/>
                </a:solidFill>
              </a:rPr>
              <a:t>●</a:t>
            </a:r>
            <a:r>
              <a:rPr lang="en-US" altLang="zh-CN" sz="2400">
                <a:latin typeface="Times New Roman" pitchFamily="18" charset="0"/>
                <a:ea typeface="华文中宋" pitchFamily="2" charset="-122"/>
              </a:rPr>
              <a:t>1912</a:t>
            </a:r>
            <a:r>
              <a:rPr lang="zh-CN" altLang="en-US" sz="2400">
                <a:latin typeface="Times New Roman" pitchFamily="18" charset="0"/>
                <a:ea typeface="华文中宋" pitchFamily="2" charset="-122"/>
              </a:rPr>
              <a:t>年</a:t>
            </a:r>
            <a:r>
              <a:rPr lang="zh-CN" altLang="en-US" sz="2400">
                <a:solidFill>
                  <a:srgbClr val="0000CC"/>
                </a:solidFill>
                <a:latin typeface="Times New Roman" pitchFamily="18" charset="0"/>
                <a:ea typeface="华文中宋" pitchFamily="2" charset="-122"/>
              </a:rPr>
              <a:t>泰坦尼克</a:t>
            </a:r>
            <a:r>
              <a:rPr lang="zh-CN" altLang="en-US" sz="2400">
                <a:latin typeface="Times New Roman" pitchFamily="18" charset="0"/>
                <a:ea typeface="华文中宋" pitchFamily="2" charset="-122"/>
              </a:rPr>
              <a:t>号沉没原因：钢材含硫高，脆性断裂</a:t>
            </a:r>
            <a:r>
              <a:rPr kumimoji="1" lang="zh-CN" altLang="en-US" b="1"/>
              <a:t>。</a:t>
            </a:r>
          </a:p>
        </p:txBody>
      </p:sp>
      <p:sp>
        <p:nvSpPr>
          <p:cNvPr id="17412" name="Text Box 4"/>
          <p:cNvSpPr txBox="1">
            <a:spLocks noChangeArrowheads="1"/>
          </p:cNvSpPr>
          <p:nvPr/>
        </p:nvSpPr>
        <p:spPr bwMode="auto">
          <a:xfrm>
            <a:off x="438150" y="1844675"/>
            <a:ext cx="83534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4863" indent="-27305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50000"/>
              </a:spcBef>
            </a:pPr>
            <a:r>
              <a:rPr lang="en-US" altLang="en-US">
                <a:solidFill>
                  <a:srgbClr val="FF0000"/>
                </a:solidFill>
              </a:rPr>
              <a:t>●</a:t>
            </a:r>
            <a:r>
              <a:rPr lang="en-US" altLang="zh-CN" sz="2400">
                <a:latin typeface="Times New Roman" pitchFamily="18" charset="0"/>
                <a:ea typeface="华文中宋" pitchFamily="2" charset="-122"/>
              </a:rPr>
              <a:t>1986</a:t>
            </a:r>
            <a:r>
              <a:rPr lang="zh-CN" altLang="en-US" sz="2400">
                <a:latin typeface="Times New Roman" pitchFamily="18" charset="0"/>
                <a:ea typeface="华文中宋" pitchFamily="2" charset="-122"/>
              </a:rPr>
              <a:t>年</a:t>
            </a:r>
            <a:r>
              <a:rPr lang="zh-CN" altLang="en-US" sz="2400">
                <a:solidFill>
                  <a:srgbClr val="0000CC"/>
                </a:solidFill>
                <a:latin typeface="Times New Roman" pitchFamily="18" charset="0"/>
                <a:ea typeface="华文中宋" pitchFamily="2" charset="-122"/>
              </a:rPr>
              <a:t>挑战者号</a:t>
            </a:r>
            <a:r>
              <a:rPr lang="zh-CN" altLang="en-US" sz="2400">
                <a:latin typeface="Times New Roman" pitchFamily="18" charset="0"/>
                <a:ea typeface="华文中宋" pitchFamily="2" charset="-122"/>
              </a:rPr>
              <a:t>，升空</a:t>
            </a:r>
            <a:r>
              <a:rPr lang="en-US" altLang="zh-CN" sz="2400">
                <a:latin typeface="Times New Roman" pitchFamily="18" charset="0"/>
                <a:ea typeface="华文中宋" pitchFamily="2" charset="-122"/>
              </a:rPr>
              <a:t>72</a:t>
            </a:r>
            <a:r>
              <a:rPr lang="zh-CN" altLang="en-US" sz="2400">
                <a:latin typeface="Times New Roman" pitchFamily="18" charset="0"/>
                <a:ea typeface="华文中宋" pitchFamily="2" charset="-122"/>
              </a:rPr>
              <a:t>秒爆炸。费曼调查：火箭助推器某处</a:t>
            </a:r>
            <a:r>
              <a:rPr lang="en-US" altLang="zh-CN" sz="2400">
                <a:latin typeface="Times New Roman" pitchFamily="18" charset="0"/>
                <a:ea typeface="华文中宋" pitchFamily="2" charset="-122"/>
              </a:rPr>
              <a:t>O</a:t>
            </a:r>
            <a:r>
              <a:rPr lang="zh-CN" altLang="en-US" sz="2400">
                <a:latin typeface="Times New Roman" pitchFamily="18" charset="0"/>
                <a:ea typeface="华文中宋" pitchFamily="2" charset="-122"/>
              </a:rPr>
              <a:t>型密封圈在摄氏</a:t>
            </a:r>
            <a:r>
              <a:rPr lang="en-US" altLang="zh-CN" sz="2400">
                <a:latin typeface="Times New Roman" pitchFamily="18" charset="0"/>
                <a:ea typeface="华文中宋" pitchFamily="2" charset="-122"/>
              </a:rPr>
              <a:t>10</a:t>
            </a:r>
            <a:r>
              <a:rPr lang="zh-CN" altLang="en-US" sz="2400">
                <a:latin typeface="Times New Roman" pitchFamily="18" charset="0"/>
                <a:ea typeface="华文中宋" pitchFamily="2" charset="-122"/>
              </a:rPr>
              <a:t>度以下失去弹性，造成液氢泄漏。</a:t>
            </a:r>
          </a:p>
        </p:txBody>
      </p:sp>
      <p:pic>
        <p:nvPicPr>
          <p:cNvPr id="14342" name="Picture 5" descr="01300000165488121678527095948"/>
          <p:cNvPicPr>
            <a:picLocks noChangeAspect="1" noChangeArrowheads="1"/>
          </p:cNvPicPr>
          <p:nvPr/>
        </p:nvPicPr>
        <p:blipFill>
          <a:blip r:embed="rId2">
            <a:extLst>
              <a:ext uri="{28A0092B-C50C-407E-A947-70E740481C1C}">
                <a14:useLocalDpi xmlns:a14="http://schemas.microsoft.com/office/drawing/2010/main" val="0"/>
              </a:ext>
            </a:extLst>
          </a:blip>
          <a:srcRect l="27333" t="22929"/>
          <a:stretch>
            <a:fillRect/>
          </a:stretch>
        </p:blipFill>
        <p:spPr bwMode="auto">
          <a:xfrm>
            <a:off x="971550" y="3644900"/>
            <a:ext cx="3821113"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021422474e250eb09d185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644900"/>
            <a:ext cx="39481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randombar(horizontal)">
                                      <p:cBhvr>
                                        <p:cTn id="7" dur="500"/>
                                        <p:tgtEl>
                                          <p:spTgt spid="17412"/>
                                        </p:tgtEl>
                                      </p:cBhvr>
                                    </p:animEffect>
                                  </p:childTnLst>
                                </p:cTn>
                              </p:par>
                              <p:par>
                                <p:cTn id="8" presetID="14" presetClass="entr" presetSubtype="10"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randombar(horizontal)">
                                      <p:cBhvr>
                                        <p:cTn id="10"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p:txBody>
          <a:bodyPr/>
          <a:lstStyle/>
          <a:p>
            <a:pPr>
              <a:defRPr/>
            </a:pPr>
            <a:fld id="{464E7192-CE41-4A73-9A42-28B36EE5923A}" type="slidenum">
              <a:rPr lang="en-US" altLang="zh-CN"/>
              <a:pPr>
                <a:defRPr/>
              </a:pPr>
              <a:t>94</a:t>
            </a:fld>
            <a:endParaRPr lang="en-US" altLang="zh-CN"/>
          </a:p>
        </p:txBody>
      </p:sp>
      <p:sp>
        <p:nvSpPr>
          <p:cNvPr id="15363" name="Text Box 4"/>
          <p:cNvSpPr txBox="1">
            <a:spLocks noChangeArrowheads="1"/>
          </p:cNvSpPr>
          <p:nvPr/>
        </p:nvSpPr>
        <p:spPr bwMode="auto">
          <a:xfrm>
            <a:off x="539750" y="692150"/>
            <a:ext cx="835342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50000"/>
              </a:spcBef>
            </a:pPr>
            <a:r>
              <a:rPr lang="en-US" altLang="zh-CN" sz="2400">
                <a:latin typeface="Times New Roman" pitchFamily="18" charset="0"/>
                <a:ea typeface="华文中宋" pitchFamily="2" charset="-122"/>
              </a:rPr>
              <a:t> </a:t>
            </a:r>
            <a:r>
              <a:rPr lang="en-US" altLang="zh-CN">
                <a:solidFill>
                  <a:srgbClr val="FF0000"/>
                </a:solidFill>
              </a:rPr>
              <a:t>● </a:t>
            </a:r>
            <a:r>
              <a:rPr lang="en-US" altLang="zh-CN" sz="2400">
                <a:solidFill>
                  <a:srgbClr val="0000CC"/>
                </a:solidFill>
                <a:latin typeface="Times New Roman" pitchFamily="18" charset="0"/>
                <a:ea typeface="华文中宋" pitchFamily="2" charset="-122"/>
              </a:rPr>
              <a:t>“</a:t>
            </a:r>
            <a:r>
              <a:rPr lang="zh-CN" altLang="en-US" sz="2400">
                <a:solidFill>
                  <a:srgbClr val="0000CC"/>
                </a:solidFill>
                <a:latin typeface="Times New Roman" pitchFamily="18" charset="0"/>
                <a:ea typeface="华文中宋" pitchFamily="2" charset="-122"/>
              </a:rPr>
              <a:t>哥伦比亚”号航天飞机</a:t>
            </a:r>
            <a:r>
              <a:rPr lang="zh-CN" altLang="en-US" sz="2400">
                <a:latin typeface="Times New Roman" pitchFamily="18" charset="0"/>
                <a:ea typeface="华文中宋" pitchFamily="2" charset="-122"/>
              </a:rPr>
              <a:t>事故调查委员会公布的调查报告称，外部燃料箱表面脱落的一块泡沫材料击中航天飞机左翼前缘的名为“增强碳碳”（即增强碳</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碳隔热板）的材料。当航天飞机返回时，经过大气层，产生剧烈摩擦使温度高达摄氏</a:t>
            </a:r>
            <a:r>
              <a:rPr lang="en-US" altLang="zh-CN" sz="2400">
                <a:latin typeface="Times New Roman" pitchFamily="18" charset="0"/>
                <a:ea typeface="华文中宋" pitchFamily="2" charset="-122"/>
              </a:rPr>
              <a:t>1400</a:t>
            </a:r>
            <a:r>
              <a:rPr lang="zh-CN" altLang="en-US" sz="2400">
                <a:latin typeface="Times New Roman" pitchFamily="18" charset="0"/>
                <a:ea typeface="华文中宋" pitchFamily="2" charset="-122"/>
              </a:rPr>
              <a:t>度的空气在冲入左机翼后融化了内部结构，致使机翼和机体融化，导致了悲剧的发生。</a:t>
            </a:r>
            <a:r>
              <a:rPr lang="zh-CN" altLang="en-US"/>
              <a:t> </a:t>
            </a:r>
          </a:p>
        </p:txBody>
      </p:sp>
      <p:pic>
        <p:nvPicPr>
          <p:cNvPr id="15364" name="Picture 6" descr="405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63" y="3925888"/>
            <a:ext cx="3665537"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200000030925126923008726103_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930650"/>
            <a:ext cx="29273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9"/>
          <p:cNvSpPr txBox="1">
            <a:spLocks noChangeArrowheads="1"/>
          </p:cNvSpPr>
          <p:nvPr/>
        </p:nvSpPr>
        <p:spPr bwMode="auto">
          <a:xfrm>
            <a:off x="684213" y="3860800"/>
            <a:ext cx="16557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000" b="1" dirty="0">
                <a:latin typeface="楷体_GB2312"/>
                <a:ea typeface="楷体_GB2312"/>
                <a:cs typeface="楷体_GB2312"/>
              </a:rPr>
              <a:t>   1981</a:t>
            </a:r>
            <a:r>
              <a:rPr lang="zh-CN" altLang="en-US" sz="2000" b="1" dirty="0">
                <a:latin typeface="楷体_GB2312"/>
                <a:ea typeface="楷体_GB2312"/>
                <a:cs typeface="楷体_GB2312"/>
              </a:rPr>
              <a:t>年</a:t>
            </a:r>
            <a:r>
              <a:rPr lang="en-US" altLang="zh-CN" sz="2000" b="1" dirty="0">
                <a:latin typeface="楷体_GB2312"/>
                <a:ea typeface="楷体_GB2312"/>
                <a:cs typeface="楷体_GB2312"/>
              </a:rPr>
              <a:t>4</a:t>
            </a:r>
            <a:r>
              <a:rPr lang="zh-CN" altLang="en-US" sz="2000" b="1" dirty="0">
                <a:latin typeface="楷体_GB2312"/>
                <a:ea typeface="楷体_GB2312"/>
                <a:cs typeface="楷体_GB2312"/>
              </a:rPr>
              <a:t>月</a:t>
            </a:r>
            <a:r>
              <a:rPr lang="en-US" altLang="zh-CN" sz="2000" b="1" dirty="0">
                <a:latin typeface="楷体_GB2312"/>
                <a:ea typeface="楷体_GB2312"/>
                <a:cs typeface="楷体_GB2312"/>
              </a:rPr>
              <a:t>12</a:t>
            </a:r>
            <a:r>
              <a:rPr lang="zh-CN" altLang="en-US" sz="2000" b="1" dirty="0">
                <a:latin typeface="楷体_GB2312"/>
                <a:ea typeface="楷体_GB2312"/>
                <a:cs typeface="楷体_GB2312"/>
              </a:rPr>
              <a:t>日首次发射，</a:t>
            </a:r>
            <a:r>
              <a:rPr lang="en-US" altLang="zh-CN" sz="2000" b="1" dirty="0">
                <a:latin typeface="楷体_GB2312"/>
                <a:ea typeface="楷体_GB2312"/>
                <a:cs typeface="楷体_GB2312"/>
              </a:rPr>
              <a:t>2003</a:t>
            </a:r>
            <a:r>
              <a:rPr lang="zh-CN" altLang="en-US" sz="2000" b="1" dirty="0">
                <a:latin typeface="楷体_GB2312"/>
                <a:ea typeface="楷体_GB2312"/>
                <a:cs typeface="楷体_GB2312"/>
              </a:rPr>
              <a:t>年</a:t>
            </a:r>
            <a:r>
              <a:rPr lang="en-US" altLang="zh-CN" sz="2000" b="1" dirty="0">
                <a:latin typeface="楷体_GB2312"/>
                <a:ea typeface="楷体_GB2312"/>
                <a:cs typeface="楷体_GB2312"/>
              </a:rPr>
              <a:t>2</a:t>
            </a:r>
            <a:r>
              <a:rPr lang="zh-CN" altLang="en-US" sz="2000" b="1" dirty="0">
                <a:latin typeface="楷体_GB2312"/>
                <a:ea typeface="楷体_GB2312"/>
                <a:cs typeface="楷体_GB2312"/>
              </a:rPr>
              <a:t>月</a:t>
            </a:r>
            <a:r>
              <a:rPr lang="en-US" altLang="zh-CN" sz="2000" b="1" dirty="0">
                <a:latin typeface="楷体_GB2312"/>
                <a:ea typeface="楷体_GB2312"/>
                <a:cs typeface="楷体_GB2312"/>
              </a:rPr>
              <a:t>1</a:t>
            </a:r>
            <a:r>
              <a:rPr lang="zh-CN" altLang="en-US" sz="2000" b="1" dirty="0">
                <a:latin typeface="楷体_GB2312"/>
                <a:ea typeface="楷体_GB2312"/>
                <a:cs typeface="楷体_GB2312"/>
              </a:rPr>
              <a:t>日在</a:t>
            </a:r>
            <a:r>
              <a:rPr lang="zh-CN" altLang="en-US" sz="2000" b="1" dirty="0">
                <a:latin typeface="楷体_GB2312"/>
                <a:ea typeface="楷体_GB2312"/>
                <a:cs typeface="楷体_GB2312"/>
                <a:hlinkClick r:id="rId4"/>
              </a:rPr>
              <a:t>得克萨斯州</a:t>
            </a:r>
            <a:r>
              <a:rPr lang="zh-CN" altLang="en-US" sz="2000" b="1" dirty="0">
                <a:latin typeface="楷体_GB2312"/>
                <a:ea typeface="楷体_GB2312"/>
                <a:cs typeface="楷体_GB2312"/>
              </a:rPr>
              <a:t>北部上空解体坠毁，</a:t>
            </a:r>
            <a:r>
              <a:rPr lang="en-US" altLang="zh-CN" sz="2000" b="1" dirty="0">
                <a:latin typeface="楷体_GB2312"/>
                <a:ea typeface="楷体_GB2312"/>
                <a:cs typeface="楷体_GB2312"/>
              </a:rPr>
              <a:t>7</a:t>
            </a:r>
            <a:r>
              <a:rPr lang="zh-CN" altLang="en-US" sz="2000" b="1" dirty="0">
                <a:latin typeface="楷体_GB2312"/>
                <a:ea typeface="楷体_GB2312"/>
                <a:cs typeface="楷体_GB2312"/>
              </a:rPr>
              <a:t>名</a:t>
            </a:r>
            <a:r>
              <a:rPr lang="zh-CN" altLang="en-US" sz="2000" b="1" dirty="0">
                <a:latin typeface="楷体_GB2312"/>
                <a:ea typeface="楷体_GB2312"/>
                <a:cs typeface="楷体_GB2312"/>
                <a:hlinkClick r:id="rId5"/>
              </a:rPr>
              <a:t>宇航员</a:t>
            </a:r>
            <a:r>
              <a:rPr lang="zh-CN" altLang="en-US" sz="2000" b="1" dirty="0">
                <a:latin typeface="楷体_GB2312"/>
                <a:ea typeface="楷体_GB2312"/>
                <a:cs typeface="楷体_GB2312"/>
              </a:rPr>
              <a:t>全部遇难。</a:t>
            </a:r>
            <a:r>
              <a:rPr lang="zh-CN" altLang="en-US" dirty="0"/>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灯片编号占位符 1"/>
          <p:cNvSpPr>
            <a:spLocks noGrp="1"/>
          </p:cNvSpPr>
          <p:nvPr>
            <p:ph type="sldNum" sz="quarter" idx="12"/>
          </p:nvPr>
        </p:nvSpPr>
        <p:spPr/>
        <p:txBody>
          <a:bodyPr/>
          <a:lstStyle/>
          <a:p>
            <a:pPr>
              <a:defRPr/>
            </a:pPr>
            <a:fld id="{B14BAD6D-3AF3-497E-82BC-54642CD17E6F}" type="slidenum">
              <a:rPr lang="en-US" altLang="zh-CN"/>
              <a:pPr>
                <a:defRPr/>
              </a:pPr>
              <a:t>95</a:t>
            </a:fld>
            <a:endParaRPr lang="en-US" altLang="zh-CN"/>
          </a:p>
        </p:txBody>
      </p:sp>
      <p:sp>
        <p:nvSpPr>
          <p:cNvPr id="16387" name="Text Box 4"/>
          <p:cNvSpPr txBox="1">
            <a:spLocks noChangeArrowheads="1"/>
          </p:cNvSpPr>
          <p:nvPr/>
        </p:nvSpPr>
        <p:spPr bwMode="auto">
          <a:xfrm>
            <a:off x="684213" y="1628775"/>
            <a:ext cx="82804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solidFill>
                  <a:srgbClr val="FF0000"/>
                </a:solidFill>
                <a:ea typeface="华文中宋" pitchFamily="2" charset="-122"/>
              </a:rPr>
              <a:t>       </a:t>
            </a:r>
            <a:r>
              <a:rPr lang="zh-CN" altLang="en-US" sz="2400" b="1">
                <a:solidFill>
                  <a:srgbClr val="FF0000"/>
                </a:solidFill>
                <a:ea typeface="楷体_GB2312"/>
                <a:cs typeface="楷体_GB2312"/>
              </a:rPr>
              <a:t>高性能结构材料</a:t>
            </a:r>
            <a:r>
              <a:rPr lang="zh-CN" altLang="en-US" sz="2400" b="1">
                <a:ea typeface="楷体_GB2312"/>
                <a:cs typeface="楷体_GB2312"/>
              </a:rPr>
              <a:t>是一类具有高比强度、高比刚度、耐高温、耐腐蚀、耐磨损的材料。</a:t>
            </a:r>
          </a:p>
          <a:p>
            <a:pPr eaLnBrk="1" hangingPunct="1">
              <a:lnSpc>
                <a:spcPct val="125000"/>
              </a:lnSpc>
              <a:spcBef>
                <a:spcPct val="30000"/>
              </a:spcBef>
            </a:pPr>
            <a:r>
              <a:rPr lang="zh-CN" altLang="en-US" sz="2400">
                <a:ea typeface="华文中宋" pitchFamily="2" charset="-122"/>
              </a:rPr>
              <a:t>       高性能结构材料是在</a:t>
            </a:r>
            <a:r>
              <a:rPr lang="zh-CN" altLang="en-US" sz="2400" b="1">
                <a:solidFill>
                  <a:srgbClr val="0000CC"/>
                </a:solidFill>
                <a:ea typeface="华文中宋" pitchFamily="2" charset="-122"/>
              </a:rPr>
              <a:t>高新技术</a:t>
            </a:r>
            <a:r>
              <a:rPr lang="zh-CN" altLang="en-US" sz="2400">
                <a:ea typeface="华文中宋" pitchFamily="2" charset="-122"/>
              </a:rPr>
              <a:t>推动下发展起来的一类新材料，是国民经济现代化的物质基础之一。</a:t>
            </a:r>
            <a:r>
              <a:rPr lang="zh-CN" altLang="en-US"/>
              <a:t> </a:t>
            </a:r>
          </a:p>
        </p:txBody>
      </p:sp>
      <p:sp>
        <p:nvSpPr>
          <p:cNvPr id="16388" name="Text Box 5"/>
          <p:cNvSpPr txBox="1">
            <a:spLocks noChangeArrowheads="1"/>
          </p:cNvSpPr>
          <p:nvPr/>
        </p:nvSpPr>
        <p:spPr bwMode="auto">
          <a:xfrm>
            <a:off x="611188" y="4149725"/>
            <a:ext cx="82819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50000"/>
              </a:spcBef>
            </a:pPr>
            <a:r>
              <a:rPr lang="en-US" altLang="zh-CN" sz="2400" b="1">
                <a:latin typeface="楷体_GB2312"/>
                <a:ea typeface="楷体_GB2312"/>
                <a:cs typeface="楷体_GB2312"/>
              </a:rPr>
              <a:t>    </a:t>
            </a:r>
            <a:r>
              <a:rPr lang="zh-CN" altLang="en-US" sz="2400" b="1">
                <a:latin typeface="楷体_GB2312"/>
                <a:ea typeface="楷体_GB2312"/>
                <a:cs typeface="楷体_GB2312"/>
              </a:rPr>
              <a:t>例如：发展现代航空航天技术，对动力机械而言，工作温度愈高、比强度和比刚度愈高，效率亦愈高，先进军用发动机的发展趋势要求涡轮前温度和推重比不断提高，正在向推重比</a:t>
            </a:r>
            <a:r>
              <a:rPr lang="en-US" altLang="zh-CN" sz="2400" b="1">
                <a:latin typeface="楷体_GB2312"/>
                <a:ea typeface="楷体_GB2312"/>
                <a:cs typeface="楷体_GB2312"/>
              </a:rPr>
              <a:t>15</a:t>
            </a:r>
            <a:r>
              <a:rPr lang="zh-CN" altLang="en-US" sz="2400" b="1">
                <a:latin typeface="楷体_GB2312"/>
                <a:ea typeface="楷体_GB2312"/>
                <a:cs typeface="楷体_GB2312"/>
              </a:rPr>
              <a:t>～</a:t>
            </a:r>
            <a:r>
              <a:rPr lang="en-US" altLang="zh-CN" sz="2400" b="1">
                <a:latin typeface="楷体_GB2312"/>
                <a:ea typeface="楷体_GB2312"/>
                <a:cs typeface="楷体_GB2312"/>
              </a:rPr>
              <a:t>20</a:t>
            </a:r>
            <a:r>
              <a:rPr lang="zh-CN" altLang="en-US" sz="2400" b="1">
                <a:latin typeface="楷体_GB2312"/>
                <a:ea typeface="楷体_GB2312"/>
                <a:cs typeface="楷体_GB2312"/>
              </a:rPr>
              <a:t>发展，</a:t>
            </a:r>
            <a:r>
              <a:rPr lang="zh-CN" altLang="en-US" sz="2400" b="1">
                <a:solidFill>
                  <a:srgbClr val="0000CC"/>
                </a:solidFill>
                <a:latin typeface="楷体_GB2312"/>
                <a:ea typeface="楷体_GB2312"/>
                <a:cs typeface="楷体_GB2312"/>
              </a:rPr>
              <a:t>高温结构材料技术</a:t>
            </a:r>
            <a:r>
              <a:rPr lang="zh-CN" altLang="en-US" sz="2400" b="1">
                <a:latin typeface="楷体_GB2312"/>
                <a:ea typeface="楷体_GB2312"/>
                <a:cs typeface="楷体_GB2312"/>
              </a:rPr>
              <a:t>是关键。 </a:t>
            </a:r>
          </a:p>
        </p:txBody>
      </p:sp>
      <p:sp>
        <p:nvSpPr>
          <p:cNvPr id="7176" name="Rectangle 8"/>
          <p:cNvSpPr>
            <a:spLocks noChangeArrowheads="1"/>
          </p:cNvSpPr>
          <p:nvPr/>
        </p:nvSpPr>
        <p:spPr bwMode="auto">
          <a:xfrm>
            <a:off x="900113" y="981075"/>
            <a:ext cx="3536950" cy="457200"/>
          </a:xfrm>
          <a:prstGeom prst="rect">
            <a:avLst/>
          </a:prstGeom>
          <a:noFill/>
          <a:ln w="9525">
            <a:noFill/>
            <a:miter lim="800000"/>
            <a:headEnd/>
            <a:tailEnd/>
          </a:ln>
          <a:effectLst/>
        </p:spPr>
        <p:txBody>
          <a:bodyPr wrap="none">
            <a:spAutoFit/>
          </a:bodyPr>
          <a:lstStyle/>
          <a:p>
            <a:pPr>
              <a:defRPr/>
            </a:pPr>
            <a:r>
              <a:rPr lang="zh-CN" altLang="en-US" sz="2400" b="1">
                <a:solidFill>
                  <a:srgbClr val="FF0000"/>
                </a:solidFill>
                <a:effectLst>
                  <a:outerShdw blurRad="38100" dist="38100" dir="2700000" algn="tl">
                    <a:srgbClr val="C0C0C0"/>
                  </a:outerShdw>
                </a:effectLst>
                <a:latin typeface="Arial" charset="0"/>
                <a:ea typeface="华文中宋" pitchFamily="2" charset="-122"/>
              </a:rPr>
              <a:t>什么是高性能结构材料？</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灯片编号占位符 1"/>
          <p:cNvSpPr>
            <a:spLocks noGrp="1"/>
          </p:cNvSpPr>
          <p:nvPr>
            <p:ph type="sldNum" sz="quarter" idx="12"/>
          </p:nvPr>
        </p:nvSpPr>
        <p:spPr/>
        <p:txBody>
          <a:bodyPr/>
          <a:lstStyle/>
          <a:p>
            <a:pPr>
              <a:defRPr/>
            </a:pPr>
            <a:fld id="{3EBB4526-37AA-4E6A-BCF0-766C5EA40F12}" type="slidenum">
              <a:rPr lang="en-US" altLang="zh-CN"/>
              <a:pPr>
                <a:defRPr/>
              </a:pPr>
              <a:t>96</a:t>
            </a:fld>
            <a:endParaRPr lang="en-US" altLang="zh-CN"/>
          </a:p>
        </p:txBody>
      </p:sp>
      <p:sp>
        <p:nvSpPr>
          <p:cNvPr id="17411" name="Text Box 4"/>
          <p:cNvSpPr txBox="1">
            <a:spLocks noChangeArrowheads="1"/>
          </p:cNvSpPr>
          <p:nvPr/>
        </p:nvSpPr>
        <p:spPr bwMode="auto">
          <a:xfrm>
            <a:off x="755650" y="692150"/>
            <a:ext cx="799306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有资料指出，飞机及发动机性能的改进分别有</a:t>
            </a:r>
            <a:r>
              <a:rPr lang="en-US" altLang="zh-CN" sz="2400">
                <a:latin typeface="Times New Roman" pitchFamily="18" charset="0"/>
                <a:ea typeface="华文中宋" pitchFamily="2" charset="-122"/>
              </a:rPr>
              <a:t>2/3</a:t>
            </a:r>
            <a:r>
              <a:rPr lang="zh-CN" altLang="en-US" sz="2400">
                <a:latin typeface="Times New Roman" pitchFamily="18" charset="0"/>
                <a:ea typeface="华文中宋" pitchFamily="2" charset="-122"/>
              </a:rPr>
              <a:t>和</a:t>
            </a:r>
            <a:r>
              <a:rPr lang="en-US" altLang="zh-CN" sz="2400">
                <a:latin typeface="Times New Roman" pitchFamily="18" charset="0"/>
                <a:ea typeface="华文中宋" pitchFamily="2" charset="-122"/>
              </a:rPr>
              <a:t>1/2</a:t>
            </a:r>
            <a:r>
              <a:rPr lang="zh-CN" altLang="en-US" sz="2400">
                <a:latin typeface="Times New Roman" pitchFamily="18" charset="0"/>
                <a:ea typeface="华文中宋" pitchFamily="2" charset="-122"/>
              </a:rPr>
              <a:t>靠材料性能提高。对卫星和飞船，减重</a:t>
            </a:r>
            <a:r>
              <a:rPr lang="en-US" altLang="zh-CN" sz="2400">
                <a:latin typeface="Times New Roman" pitchFamily="18" charset="0"/>
                <a:ea typeface="华文中宋" pitchFamily="2" charset="-122"/>
              </a:rPr>
              <a:t>1</a:t>
            </a:r>
            <a:r>
              <a:rPr lang="zh-CN" altLang="en-US" sz="2400">
                <a:latin typeface="Times New Roman" pitchFamily="18" charset="0"/>
                <a:ea typeface="华文中宋" pitchFamily="2" charset="-122"/>
              </a:rPr>
              <a:t>公斤能带来极高的效益；汽车节油有</a:t>
            </a:r>
            <a:r>
              <a:rPr lang="en-US" altLang="zh-CN" sz="2400">
                <a:latin typeface="Times New Roman" pitchFamily="18" charset="0"/>
                <a:ea typeface="华文中宋" pitchFamily="2" charset="-122"/>
              </a:rPr>
              <a:t>37%</a:t>
            </a:r>
            <a:r>
              <a:rPr lang="zh-CN" altLang="en-US" sz="2400">
                <a:latin typeface="Times New Roman" pitchFamily="18" charset="0"/>
                <a:ea typeface="华文中宋" pitchFamily="2" charset="-122"/>
              </a:rPr>
              <a:t>靠材料轻量化，</a:t>
            </a:r>
            <a:r>
              <a:rPr lang="en-US" altLang="zh-CN" sz="2400">
                <a:latin typeface="Times New Roman" pitchFamily="18" charset="0"/>
                <a:ea typeface="华文中宋" pitchFamily="2" charset="-122"/>
              </a:rPr>
              <a:t>40%</a:t>
            </a:r>
            <a:r>
              <a:rPr lang="zh-CN" altLang="en-US" sz="2400">
                <a:latin typeface="Times New Roman" pitchFamily="18" charset="0"/>
                <a:ea typeface="华文中宋" pitchFamily="2" charset="-122"/>
              </a:rPr>
              <a:t>靠发动机改进。绝热发动机（不冷却）主要靠材料性能提高。航空方面的先进复合材料、单晶合金、涡轮盘合金，航天方面的含能材料、热防护材料、弹头材料等不仅要先行，而且还要起到先导的作用。如果没有优质的单晶合金、涡轮前温度无法提高，高推比航空发动机就难以实现。由此可见高性能结构材料在航空航天技术中的基础性和先导性。</a:t>
            </a:r>
          </a:p>
          <a:p>
            <a:pPr eaLnBrk="1" hangingPunct="1">
              <a:lnSpc>
                <a:spcPct val="125000"/>
              </a:lnSpc>
              <a:spcBef>
                <a:spcPct val="30000"/>
              </a:spcBef>
            </a:pPr>
            <a:r>
              <a:rPr lang="zh-CN" altLang="en-US" sz="2400">
                <a:latin typeface="Times New Roman" pitchFamily="18" charset="0"/>
                <a:ea typeface="华文中宋" pitchFamily="2" charset="-122"/>
              </a:rPr>
              <a:t>        因此，世界各先进国家在制定国家关键技术发展计划时，高温结构材料与技术被列为高性能结构材料领域的重点发展项目之一。</a:t>
            </a:r>
            <a:r>
              <a:rPr lang="zh-CN" altLang="en-US"/>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灯片编号占位符 1"/>
          <p:cNvSpPr>
            <a:spLocks noGrp="1"/>
          </p:cNvSpPr>
          <p:nvPr>
            <p:ph type="sldNum" sz="quarter" idx="12"/>
          </p:nvPr>
        </p:nvSpPr>
        <p:spPr/>
        <p:txBody>
          <a:bodyPr/>
          <a:lstStyle/>
          <a:p>
            <a:pPr>
              <a:defRPr/>
            </a:pPr>
            <a:fld id="{3AE3B725-308E-4093-859D-EC5C0F5579A0}" type="slidenum">
              <a:rPr lang="en-US" altLang="zh-CN"/>
              <a:pPr>
                <a:defRPr/>
              </a:pPr>
              <a:t>97</a:t>
            </a:fld>
            <a:endParaRPr lang="en-US" altLang="zh-CN"/>
          </a:p>
        </p:txBody>
      </p:sp>
      <p:sp>
        <p:nvSpPr>
          <p:cNvPr id="18435" name="Text Box 4"/>
          <p:cNvSpPr txBox="1">
            <a:spLocks noChangeArrowheads="1"/>
          </p:cNvSpPr>
          <p:nvPr/>
        </p:nvSpPr>
        <p:spPr bwMode="auto">
          <a:xfrm>
            <a:off x="684213" y="765175"/>
            <a:ext cx="81359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5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发展新型高性能结构材料将支撑</a:t>
            </a:r>
            <a:r>
              <a:rPr lang="zh-CN" altLang="en-US" sz="2400">
                <a:solidFill>
                  <a:srgbClr val="FF0000"/>
                </a:solidFill>
                <a:latin typeface="Times New Roman" pitchFamily="18" charset="0"/>
                <a:ea typeface="华文中宋" pitchFamily="2" charset="-122"/>
              </a:rPr>
              <a:t>交通运输</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能源动力</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资源环境</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电子信息</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农业和建筑</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航天航空</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国防军工</a:t>
            </a:r>
            <a:r>
              <a:rPr lang="zh-CN" altLang="en-US" sz="2400">
                <a:latin typeface="Times New Roman" pitchFamily="18" charset="0"/>
                <a:ea typeface="华文中宋" pitchFamily="2" charset="-122"/>
              </a:rPr>
              <a:t>以及</a:t>
            </a:r>
            <a:r>
              <a:rPr lang="zh-CN" altLang="en-US" sz="2400">
                <a:solidFill>
                  <a:srgbClr val="FF0000"/>
                </a:solidFill>
                <a:latin typeface="Times New Roman" pitchFamily="18" charset="0"/>
                <a:ea typeface="华文中宋" pitchFamily="2" charset="-122"/>
              </a:rPr>
              <a:t>国家重大工程</a:t>
            </a:r>
            <a:r>
              <a:rPr lang="zh-CN" altLang="en-US" sz="2400">
                <a:latin typeface="Times New Roman" pitchFamily="18" charset="0"/>
                <a:ea typeface="华文中宋" pitchFamily="2" charset="-122"/>
              </a:rPr>
              <a:t>等领域可持续发展，对国家支柱产业的发展和国家安全的保障起着关键性的作用，同时还将促进包括新材料产业在内的我国高新技术产业的形成与发展，带动传统产业和支柱产业的改造和产品的升级换代，提高国际竞争力，形成新的产业和新的经济增长点。</a:t>
            </a:r>
            <a:r>
              <a:rPr lang="zh-CN" altLang="en-US"/>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灯片编号占位符 1"/>
          <p:cNvSpPr>
            <a:spLocks noGrp="1"/>
          </p:cNvSpPr>
          <p:nvPr>
            <p:ph type="sldNum" sz="quarter" idx="12"/>
          </p:nvPr>
        </p:nvSpPr>
        <p:spPr/>
        <p:txBody>
          <a:bodyPr/>
          <a:lstStyle/>
          <a:p>
            <a:pPr>
              <a:defRPr/>
            </a:pPr>
            <a:fld id="{508C49A5-E400-4775-9DAB-EEFB2AD0F322}" type="slidenum">
              <a:rPr lang="en-US" altLang="zh-CN"/>
              <a:pPr>
                <a:defRPr/>
              </a:pPr>
              <a:t>98</a:t>
            </a:fld>
            <a:endParaRPr lang="en-US" altLang="zh-CN"/>
          </a:p>
        </p:txBody>
      </p:sp>
      <p:sp>
        <p:nvSpPr>
          <p:cNvPr id="19459" name="Text Box 4"/>
          <p:cNvSpPr txBox="1">
            <a:spLocks noChangeArrowheads="1"/>
          </p:cNvSpPr>
          <p:nvPr/>
        </p:nvSpPr>
        <p:spPr bwMode="auto">
          <a:xfrm>
            <a:off x="2268538" y="620713"/>
            <a:ext cx="5327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3200" b="1">
                <a:latin typeface="Times New Roman" pitchFamily="18" charset="0"/>
                <a:ea typeface="华文中宋" pitchFamily="2" charset="-122"/>
              </a:rPr>
              <a:t>§8.2  </a:t>
            </a:r>
            <a:r>
              <a:rPr lang="zh-CN" altLang="en-US" sz="3200" b="1">
                <a:latin typeface="Times New Roman" pitchFamily="18" charset="0"/>
                <a:ea typeface="华文中宋" pitchFamily="2" charset="-122"/>
              </a:rPr>
              <a:t>新型金属结构材料</a:t>
            </a:r>
          </a:p>
        </p:txBody>
      </p:sp>
      <p:sp>
        <p:nvSpPr>
          <p:cNvPr id="19460" name="Text Box 5"/>
          <p:cNvSpPr txBox="1">
            <a:spLocks noChangeArrowheads="1"/>
          </p:cNvSpPr>
          <p:nvPr/>
        </p:nvSpPr>
        <p:spPr bwMode="auto">
          <a:xfrm>
            <a:off x="611188" y="1804988"/>
            <a:ext cx="7993062"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81300" indent="-27813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20000"/>
              </a:spcBef>
            </a:pPr>
            <a:r>
              <a:rPr lang="zh-CN" altLang="en-US" sz="2400" b="1">
                <a:solidFill>
                  <a:srgbClr val="FF0000"/>
                </a:solidFill>
                <a:latin typeface="Times New Roman" pitchFamily="18" charset="0"/>
                <a:ea typeface="华文中宋" pitchFamily="2" charset="-122"/>
              </a:rPr>
              <a:t>发展情况</a:t>
            </a:r>
            <a:r>
              <a:rPr lang="zh-CN" altLang="en-US" sz="2400">
                <a:latin typeface="Times New Roman" pitchFamily="18" charset="0"/>
                <a:ea typeface="华文中宋" pitchFamily="2" charset="-122"/>
              </a:rPr>
              <a:t>：</a:t>
            </a:r>
          </a:p>
          <a:p>
            <a:pPr eaLnBrk="1" hangingPunct="1">
              <a:lnSpc>
                <a:spcPct val="125000"/>
              </a:lnSpc>
              <a:spcBef>
                <a:spcPct val="10000"/>
              </a:spcBef>
            </a:pPr>
            <a:r>
              <a:rPr lang="zh-CN" altLang="en-US" sz="2400">
                <a:latin typeface="Times New Roman" pitchFamily="18" charset="0"/>
                <a:ea typeface="华文中宋" pitchFamily="2" charset="-122"/>
              </a:rPr>
              <a:t>        </a:t>
            </a:r>
            <a:r>
              <a:rPr lang="zh-CN" altLang="en-US" sz="2400" b="1">
                <a:solidFill>
                  <a:srgbClr val="FF0066"/>
                </a:solidFill>
                <a:latin typeface="Times New Roman" pitchFamily="18" charset="0"/>
                <a:ea typeface="华文中宋" pitchFamily="2" charset="-122"/>
              </a:rPr>
              <a:t>初期</a:t>
            </a:r>
            <a:r>
              <a:rPr lang="zh-CN" altLang="en-US" sz="2400">
                <a:latin typeface="Times New Roman" pitchFamily="18" charset="0"/>
                <a:ea typeface="华文中宋" pitchFamily="2" charset="-122"/>
              </a:rPr>
              <a:t>：</a:t>
            </a:r>
            <a:r>
              <a:rPr lang="zh-CN" altLang="en-US" sz="2400">
                <a:solidFill>
                  <a:srgbClr val="0000CC"/>
                </a:solidFill>
                <a:latin typeface="Times New Roman" pitchFamily="18" charset="0"/>
                <a:ea typeface="华文中宋" pitchFamily="2" charset="-122"/>
              </a:rPr>
              <a:t>铁和钢</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铁的合金</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a:t>
            </a:r>
          </a:p>
          <a:p>
            <a:pPr eaLnBrk="1" hangingPunct="1">
              <a:lnSpc>
                <a:spcPct val="125000"/>
              </a:lnSpc>
              <a:spcBef>
                <a:spcPct val="10000"/>
              </a:spcBef>
            </a:pPr>
            <a:r>
              <a:rPr lang="zh-CN" altLang="en-US" sz="2400">
                <a:latin typeface="Times New Roman" pitchFamily="18" charset="0"/>
                <a:ea typeface="华文中宋" pitchFamily="2" charset="-122"/>
              </a:rPr>
              <a:t>        </a:t>
            </a:r>
            <a:r>
              <a:rPr lang="en-US" altLang="zh-CN" sz="2400" b="1">
                <a:solidFill>
                  <a:srgbClr val="FF0066"/>
                </a:solidFill>
                <a:latin typeface="Times New Roman" pitchFamily="18" charset="0"/>
                <a:ea typeface="华文中宋" pitchFamily="2" charset="-122"/>
              </a:rPr>
              <a:t>20</a:t>
            </a:r>
            <a:r>
              <a:rPr lang="zh-CN" altLang="en-US" sz="2400" b="1">
                <a:solidFill>
                  <a:srgbClr val="FF0066"/>
                </a:solidFill>
                <a:latin typeface="Times New Roman" pitchFamily="18" charset="0"/>
                <a:ea typeface="华文中宋" pitchFamily="2" charset="-122"/>
              </a:rPr>
              <a:t>世纪初</a:t>
            </a:r>
            <a:r>
              <a:rPr lang="zh-CN" altLang="en-US" sz="2400">
                <a:latin typeface="Times New Roman" pitchFamily="18" charset="0"/>
                <a:ea typeface="华文中宋" pitchFamily="2" charset="-122"/>
              </a:rPr>
              <a:t>：以硬铝为首的</a:t>
            </a:r>
            <a:r>
              <a:rPr lang="zh-CN" altLang="en-US" sz="2400">
                <a:solidFill>
                  <a:srgbClr val="0000CC"/>
                </a:solidFill>
                <a:latin typeface="Times New Roman" pitchFamily="18" charset="0"/>
                <a:ea typeface="华文中宋" pitchFamily="2" charset="-122"/>
              </a:rPr>
              <a:t>铝合金。</a:t>
            </a:r>
          </a:p>
          <a:p>
            <a:pPr eaLnBrk="1" hangingPunct="1">
              <a:lnSpc>
                <a:spcPct val="125000"/>
              </a:lnSpc>
              <a:spcBef>
                <a:spcPct val="10000"/>
              </a:spcBef>
            </a:pPr>
            <a:r>
              <a:rPr lang="zh-CN" altLang="en-US" sz="2400">
                <a:latin typeface="Times New Roman" pitchFamily="18" charset="0"/>
                <a:ea typeface="华文中宋" pitchFamily="2" charset="-122"/>
              </a:rPr>
              <a:t>        </a:t>
            </a:r>
            <a:r>
              <a:rPr lang="en-US" altLang="zh-CN" sz="2400" b="1">
                <a:solidFill>
                  <a:srgbClr val="FF0066"/>
                </a:solidFill>
                <a:latin typeface="Times New Roman" pitchFamily="18" charset="0"/>
                <a:ea typeface="华文中宋" pitchFamily="2" charset="-122"/>
              </a:rPr>
              <a:t>20</a:t>
            </a:r>
            <a:r>
              <a:rPr lang="zh-CN" altLang="en-US" sz="2400" b="1">
                <a:solidFill>
                  <a:srgbClr val="FF0066"/>
                </a:solidFill>
                <a:latin typeface="Times New Roman" pitchFamily="18" charset="0"/>
                <a:ea typeface="华文中宋" pitchFamily="2" charset="-122"/>
              </a:rPr>
              <a:t>世纪</a:t>
            </a:r>
            <a:r>
              <a:rPr lang="en-US" altLang="zh-CN" sz="2400" b="1">
                <a:solidFill>
                  <a:srgbClr val="FF0066"/>
                </a:solidFill>
                <a:latin typeface="Times New Roman" pitchFamily="18" charset="0"/>
                <a:ea typeface="华文中宋" pitchFamily="2" charset="-122"/>
              </a:rPr>
              <a:t>50</a:t>
            </a:r>
            <a:r>
              <a:rPr lang="zh-CN" altLang="en-US" sz="2400" b="1">
                <a:solidFill>
                  <a:srgbClr val="FF0066"/>
                </a:solidFill>
                <a:latin typeface="Times New Roman" pitchFamily="18" charset="0"/>
                <a:ea typeface="华文中宋" pitchFamily="2" charset="-122"/>
              </a:rPr>
              <a:t>年代</a:t>
            </a:r>
            <a:r>
              <a:rPr lang="zh-CN" altLang="en-US" sz="2400">
                <a:latin typeface="Times New Roman" pitchFamily="18" charset="0"/>
                <a:ea typeface="华文中宋" pitchFamily="2" charset="-122"/>
              </a:rPr>
              <a:t>：又出现只有钢一半重、耐热性比钢好而强度不低于钢的</a:t>
            </a:r>
            <a:r>
              <a:rPr lang="zh-CN" altLang="en-US" sz="2400">
                <a:solidFill>
                  <a:srgbClr val="0000CC"/>
                </a:solidFill>
                <a:latin typeface="Times New Roman" pitchFamily="18" charset="0"/>
                <a:ea typeface="华文中宋" pitchFamily="2" charset="-122"/>
              </a:rPr>
              <a:t>钛合金</a:t>
            </a:r>
            <a:r>
              <a:rPr lang="zh-CN" altLang="en-US" sz="2400">
                <a:latin typeface="Times New Roman" pitchFamily="18" charset="0"/>
                <a:ea typeface="华文中宋" pitchFamily="2" charset="-122"/>
              </a:rPr>
              <a:t>。  </a:t>
            </a:r>
          </a:p>
        </p:txBody>
      </p:sp>
      <p:sp>
        <p:nvSpPr>
          <p:cNvPr id="19461" name="Text Box 6"/>
          <p:cNvSpPr txBox="1">
            <a:spLocks noChangeArrowheads="1"/>
          </p:cNvSpPr>
          <p:nvPr/>
        </p:nvSpPr>
        <p:spPr bwMode="auto">
          <a:xfrm>
            <a:off x="611188" y="1387475"/>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rgbClr val="FF0000"/>
                </a:solidFill>
                <a:latin typeface="华文中宋" pitchFamily="2" charset="-122"/>
                <a:ea typeface="华文中宋" pitchFamily="2" charset="-122"/>
              </a:rPr>
              <a:t>金属材料优点</a:t>
            </a:r>
            <a:r>
              <a:rPr lang="en-US" altLang="zh-CN" sz="2400">
                <a:latin typeface="华文中宋" pitchFamily="2" charset="-122"/>
                <a:ea typeface="华文中宋" pitchFamily="2" charset="-122"/>
              </a:rPr>
              <a:t>: </a:t>
            </a:r>
            <a:r>
              <a:rPr lang="zh-CN" altLang="en-US" sz="2400" b="1">
                <a:latin typeface="楷体_GB2312"/>
                <a:ea typeface="楷体_GB2312"/>
                <a:cs typeface="楷体_GB2312"/>
              </a:rPr>
              <a:t>高韧性，延展性好，强度高，导电性好。</a:t>
            </a:r>
          </a:p>
        </p:txBody>
      </p:sp>
      <p:sp>
        <p:nvSpPr>
          <p:cNvPr id="19462" name="Text Box 7"/>
          <p:cNvSpPr txBox="1">
            <a:spLocks noChangeArrowheads="1"/>
          </p:cNvSpPr>
          <p:nvPr/>
        </p:nvSpPr>
        <p:spPr bwMode="auto">
          <a:xfrm>
            <a:off x="1187450" y="4254500"/>
            <a:ext cx="74168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1700" indent="-9017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10000"/>
              </a:spcBef>
            </a:pPr>
            <a:r>
              <a:rPr lang="zh-CN" altLang="en-US" sz="2400" b="1">
                <a:solidFill>
                  <a:srgbClr val="FF0066"/>
                </a:solidFill>
                <a:latin typeface="Times New Roman" pitchFamily="18" charset="0"/>
                <a:ea typeface="华文中宋" pitchFamily="2" charset="-122"/>
              </a:rPr>
              <a:t>现在</a:t>
            </a:r>
            <a:r>
              <a:rPr lang="zh-CN" altLang="en-US" sz="2400">
                <a:latin typeface="Times New Roman" pitchFamily="18" charset="0"/>
                <a:ea typeface="华文中宋" pitchFamily="2" charset="-122"/>
              </a:rPr>
              <a:t>：主要仍是钢、铝合金、钛合金，镁合金；</a:t>
            </a:r>
            <a:r>
              <a:rPr lang="zh-CN" altLang="en-US" sz="2400">
                <a:solidFill>
                  <a:srgbClr val="FF0000"/>
                </a:solidFill>
                <a:latin typeface="Times New Roman" pitchFamily="18" charset="0"/>
                <a:ea typeface="华文中宋" pitchFamily="2" charset="-122"/>
              </a:rPr>
              <a:t>性能提高</a:t>
            </a:r>
            <a:r>
              <a:rPr lang="zh-CN" altLang="en-US" sz="2400">
                <a:latin typeface="Times New Roman" pitchFamily="18" charset="0"/>
                <a:ea typeface="华文中宋" pitchFamily="2" charset="-122"/>
              </a:rPr>
              <a:t>。</a:t>
            </a:r>
          </a:p>
          <a:p>
            <a:pPr eaLnBrk="1" hangingPunct="1">
              <a:lnSpc>
                <a:spcPct val="125000"/>
              </a:lnSpc>
              <a:spcBef>
                <a:spcPct val="10000"/>
              </a:spcBef>
            </a:pPr>
            <a:r>
              <a:rPr lang="zh-CN" altLang="en-US" sz="2400" b="1">
                <a:solidFill>
                  <a:srgbClr val="FF0066"/>
                </a:solidFill>
                <a:latin typeface="Times New Roman" pitchFamily="18" charset="0"/>
                <a:ea typeface="华文中宋" pitchFamily="2" charset="-122"/>
              </a:rPr>
              <a:t>发展</a:t>
            </a:r>
            <a:r>
              <a:rPr lang="zh-CN" altLang="en-US" sz="2400">
                <a:latin typeface="Times New Roman" pitchFamily="18" charset="0"/>
                <a:ea typeface="华文中宋" pitchFamily="2" charset="-122"/>
              </a:rPr>
              <a:t>：超高纯度铁、超高强度钢、超高速钢</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用作刀具</a:t>
            </a:r>
            <a:r>
              <a:rPr lang="en-US" altLang="zh-CN" sz="2400">
                <a:latin typeface="Times New Roman" pitchFamily="18" charset="0"/>
                <a:ea typeface="华文中宋" pitchFamily="2" charset="-122"/>
              </a:rPr>
              <a:t>)</a:t>
            </a:r>
            <a:r>
              <a:rPr lang="zh-CN" altLang="en-US" sz="2400">
                <a:latin typeface="Times New Roman" pitchFamily="18" charset="0"/>
                <a:ea typeface="华文中宋" pitchFamily="2" charset="-122"/>
              </a:rPr>
              <a:t>、超硬合金、超塑性合金、超耐热合金、超低温材料等等。</a:t>
            </a:r>
          </a:p>
        </p:txBody>
      </p:sp>
      <p:pic>
        <p:nvPicPr>
          <p:cNvPr id="19463" name="Picture 8" descr="Gea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04138" y="0"/>
            <a:ext cx="143986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灯片编号占位符 1"/>
          <p:cNvSpPr>
            <a:spLocks noGrp="1"/>
          </p:cNvSpPr>
          <p:nvPr>
            <p:ph type="sldNum" sz="quarter" idx="12"/>
          </p:nvPr>
        </p:nvSpPr>
        <p:spPr/>
        <p:txBody>
          <a:bodyPr/>
          <a:lstStyle/>
          <a:p>
            <a:pPr>
              <a:defRPr/>
            </a:pPr>
            <a:fld id="{C91EEF4D-43A1-4DD7-A117-B8DF4A93B58C}" type="slidenum">
              <a:rPr lang="en-US" altLang="zh-CN"/>
              <a:pPr>
                <a:defRPr/>
              </a:pPr>
              <a:t>99</a:t>
            </a:fld>
            <a:endParaRPr lang="en-US" altLang="zh-CN"/>
          </a:p>
        </p:txBody>
      </p:sp>
      <p:sp>
        <p:nvSpPr>
          <p:cNvPr id="20483" name="Text Box 6"/>
          <p:cNvSpPr txBox="1">
            <a:spLocks noChangeArrowheads="1"/>
          </p:cNvSpPr>
          <p:nvPr/>
        </p:nvSpPr>
        <p:spPr bwMode="auto">
          <a:xfrm>
            <a:off x="827088" y="1700213"/>
            <a:ext cx="80660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50000"/>
              </a:spcBef>
            </a:pPr>
            <a:r>
              <a:rPr lang="en-US" altLang="zh-CN" sz="2400">
                <a:latin typeface="Times New Roman" pitchFamily="18" charset="0"/>
                <a:ea typeface="华文中宋" pitchFamily="2" charset="-122"/>
              </a:rPr>
              <a:t>        2012</a:t>
            </a:r>
            <a:r>
              <a:rPr lang="zh-CN" altLang="en-US" sz="2400">
                <a:latin typeface="Times New Roman" pitchFamily="18" charset="0"/>
                <a:ea typeface="华文中宋" pitchFamily="2" charset="-122"/>
              </a:rPr>
              <a:t>年全球粗钢总产量为</a:t>
            </a:r>
            <a:r>
              <a:rPr lang="en-US" altLang="zh-CN" sz="2400">
                <a:latin typeface="Times New Roman" pitchFamily="18" charset="0"/>
                <a:ea typeface="华文中宋" pitchFamily="2" charset="-122"/>
              </a:rPr>
              <a:t>15.478</a:t>
            </a:r>
            <a:r>
              <a:rPr lang="zh-CN" altLang="en-US" sz="2400">
                <a:latin typeface="Times New Roman" pitchFamily="18" charset="0"/>
                <a:ea typeface="华文中宋" pitchFamily="2" charset="-122"/>
              </a:rPr>
              <a:t>亿吨，中国大陆</a:t>
            </a:r>
            <a:r>
              <a:rPr lang="en-US" altLang="zh-CN" sz="2400">
                <a:latin typeface="Times New Roman" pitchFamily="18" charset="0"/>
                <a:ea typeface="华文中宋" pitchFamily="2" charset="-122"/>
              </a:rPr>
              <a:t>7.16</a:t>
            </a:r>
            <a:r>
              <a:rPr lang="zh-CN" altLang="en-US" sz="2400">
                <a:latin typeface="Times New Roman" pitchFamily="18" charset="0"/>
                <a:ea typeface="华文中宋" pitchFamily="2" charset="-122"/>
              </a:rPr>
              <a:t>亿吨，占全球钢产量的</a:t>
            </a:r>
            <a:r>
              <a:rPr lang="en-US" altLang="zh-CN" sz="2400">
                <a:latin typeface="Times New Roman" pitchFamily="18" charset="0"/>
                <a:ea typeface="华文中宋" pitchFamily="2" charset="-122"/>
              </a:rPr>
              <a:t>46.3%</a:t>
            </a:r>
            <a:r>
              <a:rPr lang="zh-CN" altLang="en-US" sz="2400">
                <a:latin typeface="Times New Roman" pitchFamily="18" charset="0"/>
                <a:ea typeface="华文中宋" pitchFamily="2" charset="-122"/>
              </a:rPr>
              <a:t>。</a:t>
            </a:r>
            <a:r>
              <a:rPr lang="zh-CN" altLang="en-US" sz="2400">
                <a:solidFill>
                  <a:srgbClr val="FF0000"/>
                </a:solidFill>
                <a:latin typeface="Times New Roman" pitchFamily="18" charset="0"/>
                <a:ea typeface="华文中宋" pitchFamily="2" charset="-122"/>
              </a:rPr>
              <a:t>高性能钢铁材料</a:t>
            </a:r>
            <a:r>
              <a:rPr lang="zh-CN" altLang="en-US" sz="2400">
                <a:latin typeface="Times New Roman" pitchFamily="18" charset="0"/>
                <a:ea typeface="华文中宋" pitchFamily="2" charset="-122"/>
              </a:rPr>
              <a:t>发展引起各国关注。</a:t>
            </a:r>
          </a:p>
        </p:txBody>
      </p:sp>
      <p:sp>
        <p:nvSpPr>
          <p:cNvPr id="31752" name="Rectangle 8"/>
          <p:cNvSpPr>
            <a:spLocks noChangeArrowheads="1"/>
          </p:cNvSpPr>
          <p:nvPr/>
        </p:nvSpPr>
        <p:spPr bwMode="auto">
          <a:xfrm>
            <a:off x="755650" y="1123950"/>
            <a:ext cx="3384550" cy="527050"/>
          </a:xfrm>
          <a:prstGeom prst="rect">
            <a:avLst/>
          </a:prstGeom>
          <a:noFill/>
          <a:ln w="9525">
            <a:noFill/>
            <a:miter lim="800000"/>
            <a:headEnd/>
            <a:tailEnd/>
          </a:ln>
          <a:effectLst/>
        </p:spPr>
        <p:txBody>
          <a:bodyPr>
            <a:spAutoFit/>
          </a:bodyPr>
          <a:lstStyle/>
          <a:p>
            <a:pPr>
              <a:lnSpc>
                <a:spcPct val="110000"/>
              </a:lnSpc>
              <a:spcBef>
                <a:spcPct val="20000"/>
              </a:spcBef>
              <a:buClr>
                <a:srgbClr val="003399"/>
              </a:buClr>
              <a:defRPr/>
            </a:pPr>
            <a:r>
              <a:rPr lang="en-US" altLang="zh-CN" sz="2800" b="1" dirty="0">
                <a:solidFill>
                  <a:srgbClr val="FF0000"/>
                </a:solidFill>
                <a:effectLst>
                  <a:outerShdw blurRad="38100" dist="38100" dir="2700000" algn="tl">
                    <a:srgbClr val="C0C0C0"/>
                  </a:outerShdw>
                </a:effectLst>
                <a:latin typeface="Times New Roman" pitchFamily="18" charset="0"/>
                <a:ea typeface="楷体_GB2312" pitchFamily="49" charset="-122"/>
              </a:rPr>
              <a:t>2.2.1 </a:t>
            </a:r>
            <a:r>
              <a:rPr lang="zh-CN" altLang="en-US" sz="2800" b="1" dirty="0">
                <a:solidFill>
                  <a:srgbClr val="FF0000"/>
                </a:solidFill>
                <a:effectLst>
                  <a:outerShdw blurRad="38100" dist="38100" dir="2700000" algn="tl">
                    <a:srgbClr val="C0C0C0"/>
                  </a:outerShdw>
                </a:effectLst>
                <a:latin typeface="Times New Roman" pitchFamily="18" charset="0"/>
                <a:ea typeface="楷体_GB2312" pitchFamily="49" charset="-122"/>
              </a:rPr>
              <a:t>超级钢</a:t>
            </a:r>
          </a:p>
        </p:txBody>
      </p:sp>
      <p:sp>
        <p:nvSpPr>
          <p:cNvPr id="20485" name="Text Box 9"/>
          <p:cNvSpPr txBox="1">
            <a:spLocks noChangeArrowheads="1"/>
          </p:cNvSpPr>
          <p:nvPr/>
        </p:nvSpPr>
        <p:spPr bwMode="auto">
          <a:xfrm>
            <a:off x="684213" y="3221038"/>
            <a:ext cx="8208962"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spcBef>
                <a:spcPct val="30000"/>
              </a:spcBef>
            </a:pPr>
            <a:r>
              <a:rPr lang="en-US" altLang="zh-CN" sz="2400">
                <a:latin typeface="Times New Roman" pitchFamily="18" charset="0"/>
                <a:ea typeface="华文中宋" pitchFamily="2" charset="-122"/>
              </a:rPr>
              <a:t>        </a:t>
            </a:r>
            <a:r>
              <a:rPr lang="zh-CN" altLang="en-US" sz="2400">
                <a:latin typeface="Times New Roman" pitchFamily="18" charset="0"/>
                <a:ea typeface="华文中宋" pitchFamily="2" charset="-122"/>
              </a:rPr>
              <a:t>钢铁材料具有资源相对丰富、生产规模庞大、加工制造容易、性能多样可靠、成本低廉稳定、使用便利习惯和回收利用方便等特点，是基础设施建设、工业设备制造和人民日常生活中广泛使用的材料。</a:t>
            </a:r>
          </a:p>
          <a:p>
            <a:pPr eaLnBrk="1" hangingPunct="1">
              <a:lnSpc>
                <a:spcPct val="125000"/>
              </a:lnSpc>
              <a:spcBef>
                <a:spcPct val="30000"/>
              </a:spcBef>
            </a:pPr>
            <a:r>
              <a:rPr lang="zh-CN" altLang="en-US" sz="2400">
                <a:latin typeface="Times New Roman" pitchFamily="18" charset="0"/>
                <a:ea typeface="华文中宋" pitchFamily="2" charset="-122"/>
              </a:rPr>
              <a:t>       不断地改进钢材质量、降低成本、增强钢铁材料的竞争能力。</a:t>
            </a:r>
          </a:p>
        </p:txBody>
      </p:sp>
      <p:sp>
        <p:nvSpPr>
          <p:cNvPr id="20486" name="Text Box 10"/>
          <p:cNvSpPr txBox="1">
            <a:spLocks noChangeArrowheads="1"/>
          </p:cNvSpPr>
          <p:nvPr/>
        </p:nvSpPr>
        <p:spPr bwMode="auto">
          <a:xfrm>
            <a:off x="2268538" y="549275"/>
            <a:ext cx="47498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800" b="1">
                <a:latin typeface="Times New Roman" pitchFamily="18" charset="0"/>
                <a:ea typeface="华文中宋" pitchFamily="2" charset="-122"/>
              </a:rPr>
              <a:t>§2.2  </a:t>
            </a:r>
            <a:r>
              <a:rPr lang="zh-CN" altLang="en-US" sz="2800" b="1">
                <a:latin typeface="Times New Roman" pitchFamily="18" charset="0"/>
                <a:ea typeface="华文中宋" pitchFamily="2" charset="-122"/>
              </a:rPr>
              <a:t>新型金属结构材料</a:t>
            </a:r>
          </a:p>
        </p:txBody>
      </p:sp>
      <p:pic>
        <p:nvPicPr>
          <p:cNvPr id="20487" name="Picture 11" descr="Gea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04138" y="0"/>
            <a:ext cx="143986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2420</TotalTime>
  <Words>12020</Words>
  <Application>Microsoft Office PowerPoint</Application>
  <PresentationFormat>全屏显示(4:3)</PresentationFormat>
  <Paragraphs>1079</Paragraphs>
  <Slides>159</Slides>
  <Notes>28</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3</vt:i4>
      </vt:variant>
      <vt:variant>
        <vt:lpstr>幻灯片标题</vt:lpstr>
      </vt:variant>
      <vt:variant>
        <vt:i4>159</vt:i4>
      </vt:variant>
    </vt:vector>
  </HeadingPairs>
  <TitlesOfParts>
    <vt:vector size="182" baseType="lpstr">
      <vt:lpstr>黑体</vt:lpstr>
      <vt:lpstr>华文行楷</vt:lpstr>
      <vt:lpstr>华文楷体</vt:lpstr>
      <vt:lpstr>华文新魏</vt:lpstr>
      <vt:lpstr>华文中宋</vt:lpstr>
      <vt:lpstr>楷体_GB2312</vt:lpstr>
      <vt:lpstr>宋体</vt:lpstr>
      <vt:lpstr>微软雅黑</vt:lpstr>
      <vt:lpstr>Arial</vt:lpstr>
      <vt:lpstr>Calibri</vt:lpstr>
      <vt:lpstr>Comic Sans MS</vt:lpstr>
      <vt:lpstr>Franklin Gothic Book</vt:lpstr>
      <vt:lpstr>Franklin Gothic Medium</vt:lpstr>
      <vt:lpstr>Maiandra GD</vt:lpstr>
      <vt:lpstr>Symbol</vt:lpstr>
      <vt:lpstr>Tahoma</vt:lpstr>
      <vt:lpstr>Times New Roman</vt:lpstr>
      <vt:lpstr>Wingdings</vt:lpstr>
      <vt:lpstr>Wingdings 2</vt:lpstr>
      <vt:lpstr>暗香扑面</vt:lpstr>
      <vt:lpstr>Equation</vt:lpstr>
      <vt:lpstr>ChemWindow.Document</vt:lpstr>
      <vt:lpstr>Image</vt:lpstr>
      <vt:lpstr>新型高性能功能材料与结构材料</vt:lpstr>
      <vt:lpstr>第一章  新型高性能功能材料</vt:lpstr>
      <vt:lpstr>PowerPoint 演示文稿</vt:lpstr>
      <vt:lpstr>第一节  形状记忆合金（SMA）  Shape Memory Alloy</vt:lpstr>
      <vt:lpstr>形状记忆合金</vt:lpstr>
      <vt:lpstr>形状记忆合金特征</vt:lpstr>
      <vt:lpstr>PowerPoint 演示文稿</vt:lpstr>
      <vt:lpstr> 形状记忆效应机理</vt:lpstr>
      <vt:lpstr> </vt:lpstr>
      <vt:lpstr>PowerPoint 演示文稿</vt:lpstr>
      <vt:lpstr>形状记忆合金材料</vt:lpstr>
      <vt:lpstr>4.4.3 SMA materials</vt:lpstr>
      <vt:lpstr>PowerPoint 演示文稿</vt:lpstr>
      <vt:lpstr>形状记忆合金的应用</vt:lpstr>
      <vt:lpstr> </vt:lpstr>
      <vt:lpstr> </vt:lpstr>
      <vt:lpstr>Advantages</vt:lpstr>
      <vt:lpstr> </vt:lpstr>
      <vt:lpstr>Examples</vt:lpstr>
      <vt:lpstr> </vt:lpstr>
      <vt:lpstr>PowerPoint 演示文稿</vt:lpstr>
      <vt:lpstr>4.4 SMA</vt:lpstr>
      <vt:lpstr>4.4 SMA</vt:lpstr>
      <vt:lpstr>Examples</vt:lpstr>
      <vt:lpstr>第二节  贮氢合金 </vt:lpstr>
      <vt:lpstr>储氢原理</vt:lpstr>
      <vt:lpstr>储氢合金   hydrogen storage alloys</vt:lpstr>
      <vt:lpstr>PowerPoint 演示文稿</vt:lpstr>
      <vt:lpstr>储氢合金种类</vt:lpstr>
      <vt:lpstr>碳纳米管——迄今为止最好的储氢材料</vt:lpstr>
      <vt:lpstr>PowerPoint 演示文稿</vt:lpstr>
      <vt:lpstr>PowerPoint 演示文稿</vt:lpstr>
      <vt:lpstr>Example</vt:lpstr>
      <vt:lpstr>Example</vt:lpstr>
      <vt:lpstr>PowerPoint 演示文稿</vt:lpstr>
      <vt:lpstr>Advantages</vt:lpstr>
      <vt:lpstr> </vt:lpstr>
      <vt:lpstr>第三节 非晶态合金 </vt:lpstr>
      <vt:lpstr>Performance &amp; use</vt:lpstr>
      <vt:lpstr> </vt:lpstr>
      <vt:lpstr>非晶态金属材料</vt:lpstr>
      <vt:lpstr>PowerPoint 演示文稿</vt:lpstr>
      <vt:lpstr>PowerPoint 演示文稿</vt:lpstr>
      <vt:lpstr>Performance &amp; use</vt:lpstr>
      <vt:lpstr> </vt:lpstr>
      <vt:lpstr>PowerPoint 演示文稿</vt:lpstr>
      <vt:lpstr>PowerPoint 演示文稿</vt:lpstr>
      <vt:lpstr>PowerPoint 演示文稿</vt:lpstr>
      <vt:lpstr>PowerPoint 演示文稿</vt:lpstr>
      <vt:lpstr>第四节  海绵金属和“无声”合金</vt:lpstr>
      <vt:lpstr>PowerPoint 演示文稿</vt:lpstr>
      <vt:lpstr>PowerPoint 演示文稿</vt:lpstr>
      <vt:lpstr>PowerPoint 演示文稿</vt:lpstr>
      <vt:lpstr>PowerPoint 演示文稿</vt:lpstr>
      <vt:lpstr>PowerPoint 演示文稿</vt:lpstr>
      <vt:lpstr>PowerPoint 演示文稿</vt:lpstr>
      <vt:lpstr>第五节  梯度功能材料</vt:lpstr>
      <vt:lpstr>PowerPoint 演示文稿</vt:lpstr>
      <vt:lpstr>PowerPoint 演示文稿</vt:lpstr>
      <vt:lpstr>PowerPoint 演示文稿</vt:lpstr>
      <vt:lpstr>PowerPoint 演示文稿</vt:lpstr>
      <vt:lpstr>第六节  生物医学材料 一、生物医用高分子   biomedical polymer</vt:lpstr>
      <vt:lpstr>引起生物医用材料变化的因素</vt:lpstr>
      <vt:lpstr>引起生物体反应的因素</vt:lpstr>
      <vt:lpstr>几种用于人工器官的重要高分子</vt:lpstr>
      <vt:lpstr>（1）聚硅氧烷 polysiloxane  （结构中含有-Si-O-Si-的聚合物）</vt:lpstr>
      <vt:lpstr>医用聚硅氧烷的特性</vt:lpstr>
      <vt:lpstr>（2）聚氨酯材料（PU）   Polyurethane</vt:lpstr>
      <vt:lpstr>PowerPoint 演示文稿</vt:lpstr>
      <vt:lpstr>改善PU表面的抗凝血性能</vt:lpstr>
      <vt:lpstr>降解吸收机制</vt:lpstr>
      <vt:lpstr>影响降解的因素</vt:lpstr>
      <vt:lpstr>典型的可生物降解高分子</vt:lpstr>
      <vt:lpstr>PowerPoint 演示文稿</vt:lpstr>
      <vt:lpstr>手术缝合线用PLA类材料</vt:lpstr>
      <vt:lpstr>   二、生物陶瓷材料  Bioceramics</vt:lpstr>
      <vt:lpstr>PowerPoint 演示文稿</vt:lpstr>
      <vt:lpstr>对生物医用材料的要求</vt:lpstr>
      <vt:lpstr>各类生物材料比较</vt:lpstr>
      <vt:lpstr>（1）生物陶瓷分类</vt:lpstr>
      <vt:lpstr>PowerPoint 演示文稿</vt:lpstr>
      <vt:lpstr>表面活性生医陶瓷 Surface-Active Bioceramics</vt:lpstr>
      <vt:lpstr>PowerPoint 演示文稿</vt:lpstr>
      <vt:lpstr>近惰性生医陶瓷  Nearly Inert Bioceramics</vt:lpstr>
      <vt:lpstr>表面活性生医陶瓷 Surface-Active Bioceramics</vt:lpstr>
      <vt:lpstr>（2）常用生物陶瓷及其制备</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微软中国</dc:creator>
  <cp:lastModifiedBy>Administrator</cp:lastModifiedBy>
  <cp:revision>129</cp:revision>
  <dcterms:created xsi:type="dcterms:W3CDTF">2011-06-03T01:31:01Z</dcterms:created>
  <dcterms:modified xsi:type="dcterms:W3CDTF">2021-05-13T03:30:01Z</dcterms:modified>
</cp:coreProperties>
</file>