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2"/>
  </p:notesMasterIdLst>
  <p:sldIdLst>
    <p:sldId id="1529" r:id="rId2"/>
    <p:sldId id="1573" r:id="rId3"/>
    <p:sldId id="1530" r:id="rId4"/>
    <p:sldId id="1531" r:id="rId5"/>
    <p:sldId id="1382" r:id="rId6"/>
    <p:sldId id="1384" r:id="rId7"/>
    <p:sldId id="1532" r:id="rId8"/>
    <p:sldId id="1533" r:id="rId9"/>
    <p:sldId id="1534" r:id="rId10"/>
    <p:sldId id="1535" r:id="rId11"/>
    <p:sldId id="1387" r:id="rId12"/>
    <p:sldId id="1388" r:id="rId13"/>
    <p:sldId id="1537" r:id="rId14"/>
    <p:sldId id="1538" r:id="rId15"/>
    <p:sldId id="1541" r:id="rId16"/>
    <p:sldId id="1542" r:id="rId17"/>
    <p:sldId id="1543" r:id="rId18"/>
    <p:sldId id="1544" r:id="rId19"/>
    <p:sldId id="1545" r:id="rId20"/>
    <p:sldId id="1398" r:id="rId21"/>
    <p:sldId id="1403" r:id="rId22"/>
    <p:sldId id="1405" r:id="rId23"/>
    <p:sldId id="1546" r:id="rId24"/>
    <p:sldId id="1407" r:id="rId25"/>
    <p:sldId id="1409" r:id="rId26"/>
    <p:sldId id="1411" r:id="rId27"/>
    <p:sldId id="1413" r:id="rId28"/>
    <p:sldId id="1414" r:id="rId29"/>
    <p:sldId id="1416" r:id="rId30"/>
    <p:sldId id="1420" r:id="rId31"/>
    <p:sldId id="1421" r:id="rId32"/>
    <p:sldId id="1422" r:id="rId33"/>
    <p:sldId id="1423" r:id="rId34"/>
    <p:sldId id="1427" r:id="rId35"/>
    <p:sldId id="1428" r:id="rId36"/>
    <p:sldId id="1430" r:id="rId37"/>
    <p:sldId id="1432" r:id="rId38"/>
    <p:sldId id="1433" r:id="rId39"/>
    <p:sldId id="1435" r:id="rId40"/>
    <p:sldId id="1437" r:id="rId41"/>
    <p:sldId id="1441" r:id="rId42"/>
    <p:sldId id="1442" r:id="rId43"/>
    <p:sldId id="1445" r:id="rId44"/>
    <p:sldId id="1446" r:id="rId45"/>
    <p:sldId id="1447" r:id="rId46"/>
    <p:sldId id="1448" r:id="rId47"/>
    <p:sldId id="1449" r:id="rId48"/>
    <p:sldId id="1450" r:id="rId49"/>
    <p:sldId id="1451" r:id="rId50"/>
    <p:sldId id="1452" r:id="rId51"/>
    <p:sldId id="1453" r:id="rId52"/>
    <p:sldId id="1561" r:id="rId53"/>
    <p:sldId id="1562" r:id="rId54"/>
    <p:sldId id="1454" r:id="rId55"/>
    <p:sldId id="1455" r:id="rId56"/>
    <p:sldId id="1456" r:id="rId57"/>
    <p:sldId id="1553" r:id="rId58"/>
    <p:sldId id="1554" r:id="rId59"/>
    <p:sldId id="1555" r:id="rId60"/>
    <p:sldId id="1556" r:id="rId61"/>
    <p:sldId id="1558" r:id="rId62"/>
    <p:sldId id="1563" r:id="rId63"/>
    <p:sldId id="1550" r:id="rId64"/>
    <p:sldId id="1551" r:id="rId65"/>
    <p:sldId id="1564" r:id="rId66"/>
    <p:sldId id="1565" r:id="rId67"/>
    <p:sldId id="1567" r:id="rId68"/>
    <p:sldId id="1459" r:id="rId69"/>
    <p:sldId id="1460" r:id="rId70"/>
    <p:sldId id="1461" r:id="rId71"/>
    <p:sldId id="1463" r:id="rId72"/>
    <p:sldId id="1464" r:id="rId73"/>
    <p:sldId id="1465" r:id="rId74"/>
    <p:sldId id="1466" r:id="rId75"/>
    <p:sldId id="1468" r:id="rId76"/>
    <p:sldId id="1469" r:id="rId77"/>
    <p:sldId id="1470" r:id="rId78"/>
    <p:sldId id="1547" r:id="rId79"/>
    <p:sldId id="1485" r:id="rId80"/>
    <p:sldId id="1486" r:id="rId81"/>
    <p:sldId id="1487" r:id="rId82"/>
    <p:sldId id="1488" r:id="rId83"/>
    <p:sldId id="1489" r:id="rId84"/>
    <p:sldId id="1490" r:id="rId85"/>
    <p:sldId id="1491" r:id="rId86"/>
    <p:sldId id="1492" r:id="rId87"/>
    <p:sldId id="1493" r:id="rId88"/>
    <p:sldId id="1494" r:id="rId89"/>
    <p:sldId id="1569" r:id="rId90"/>
    <p:sldId id="1570" r:id="rId91"/>
    <p:sldId id="1571" r:id="rId92"/>
    <p:sldId id="1508" r:id="rId93"/>
    <p:sldId id="1509" r:id="rId94"/>
    <p:sldId id="1510" r:id="rId95"/>
    <p:sldId id="1524" r:id="rId96"/>
    <p:sldId id="1525" r:id="rId97"/>
    <p:sldId id="1526" r:id="rId98"/>
    <p:sldId id="1527" r:id="rId99"/>
    <p:sldId id="1528" r:id="rId100"/>
    <p:sldId id="1572" r:id="rId101"/>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778" y="8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34EFCF-3C4B-4FBC-8E08-2A0A66CA3588}" type="datetimeFigureOut">
              <a:rPr lang="zh-CN" altLang="en-US" smtClean="0"/>
              <a:t>2021/12/17</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B6BC06-C579-42C2-9CA2-6EB34EDCC39F}" type="slidenum">
              <a:rPr lang="zh-CN" altLang="en-US" smtClean="0"/>
              <a:t>‹#›</a:t>
            </a:fld>
            <a:endParaRPr lang="zh-CN" altLang="en-US"/>
          </a:p>
        </p:txBody>
      </p:sp>
    </p:spTree>
    <p:extLst>
      <p:ext uri="{BB962C8B-B14F-4D97-AF65-F5344CB8AC3E}">
        <p14:creationId xmlns:p14="http://schemas.microsoft.com/office/powerpoint/2010/main" val="855000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BB6BC06-C579-42C2-9CA2-6EB34EDCC39F}" type="slidenum">
              <a:rPr lang="zh-CN" altLang="en-US" smtClean="0"/>
              <a:t>34</a:t>
            </a:fld>
            <a:endParaRPr lang="zh-CN" altLang="en-US"/>
          </a:p>
        </p:txBody>
      </p:sp>
    </p:spTree>
    <p:extLst>
      <p:ext uri="{BB962C8B-B14F-4D97-AF65-F5344CB8AC3E}">
        <p14:creationId xmlns:p14="http://schemas.microsoft.com/office/powerpoint/2010/main" val="3492676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2021/12/17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2021/12/17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2021/12/17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Rektangel 62"/>
          <p:cNvSpPr>
            <a:spLocks noChangeArrowheads="1"/>
          </p:cNvSpPr>
          <p:nvPr userDrawn="1"/>
        </p:nvSpPr>
        <p:spPr bwMode="auto">
          <a:xfrm flipV="1">
            <a:off x="-1588" y="1588"/>
            <a:ext cx="9144001" cy="835025"/>
          </a:xfrm>
          <a:prstGeom prst="rect">
            <a:avLst/>
          </a:prstGeom>
          <a:gradFill rotWithShape="1">
            <a:gsLst>
              <a:gs pos="0">
                <a:srgbClr val="F3F3F3"/>
              </a:gs>
              <a:gs pos="48000">
                <a:srgbClr val="F3F3F3"/>
              </a:gs>
              <a:gs pos="69000">
                <a:srgbClr val="F3F3F3"/>
              </a:gs>
              <a:gs pos="100000">
                <a:srgbClr val="BFBFBF"/>
              </a:gs>
            </a:gsLst>
            <a:lin ang="5400000" scaled="1"/>
          </a:gra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endParaRPr lang="en-US" altLang="zh-CN">
              <a:solidFill>
                <a:srgbClr val="FFFFFF"/>
              </a:solidFill>
            </a:endParaRPr>
          </a:p>
        </p:txBody>
      </p:sp>
      <p:cxnSp>
        <p:nvCxnSpPr>
          <p:cNvPr id="5" name="直接连接符 4"/>
          <p:cNvCxnSpPr/>
          <p:nvPr userDrawn="1"/>
        </p:nvCxnSpPr>
        <p:spPr>
          <a:xfrm>
            <a:off x="1187450" y="836613"/>
            <a:ext cx="7956550" cy="1587"/>
          </a:xfrm>
          <a:prstGeom prst="line">
            <a:avLst/>
          </a:prstGeom>
          <a:ln w="31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6" name="对象 8"/>
          <p:cNvGraphicFramePr>
            <a:graphicFrameLocks noChangeAspect="1"/>
          </p:cNvGraphicFramePr>
          <p:nvPr/>
        </p:nvGraphicFramePr>
        <p:xfrm>
          <a:off x="107950" y="76200"/>
          <a:ext cx="1223963" cy="1120775"/>
        </p:xfrm>
        <a:graphic>
          <a:graphicData uri="http://schemas.openxmlformats.org/presentationml/2006/ole">
            <mc:AlternateContent xmlns:mc="http://schemas.openxmlformats.org/markup-compatibility/2006">
              <mc:Choice xmlns:v="urn:schemas-microsoft-com:vml" Requires="v">
                <p:oleObj spid="_x0000_s17442" name="Photo Editor 照片" r:id="rId3" imgW="2247900" imgH="2057400" progId="">
                  <p:embed/>
                </p:oleObj>
              </mc:Choice>
              <mc:Fallback>
                <p:oleObj name="Photo Editor 照片" r:id="rId3" imgW="2247900" imgH="2057400" progId="">
                  <p:embed/>
                  <p:pic>
                    <p:nvPicPr>
                      <p:cNvPr id="0" name="对象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76200"/>
                        <a:ext cx="1223963" cy="1120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ktangel 62"/>
          <p:cNvSpPr>
            <a:spLocks noChangeArrowheads="1"/>
          </p:cNvSpPr>
          <p:nvPr userDrawn="1"/>
        </p:nvSpPr>
        <p:spPr bwMode="auto">
          <a:xfrm flipV="1">
            <a:off x="-1588" y="1588"/>
            <a:ext cx="9144001" cy="835025"/>
          </a:xfrm>
          <a:prstGeom prst="rect">
            <a:avLst/>
          </a:prstGeom>
          <a:gradFill rotWithShape="1">
            <a:gsLst>
              <a:gs pos="0">
                <a:srgbClr val="F3F3F3"/>
              </a:gs>
              <a:gs pos="48000">
                <a:srgbClr val="F3F3F3"/>
              </a:gs>
              <a:gs pos="69000">
                <a:srgbClr val="F3F3F3"/>
              </a:gs>
              <a:gs pos="100000">
                <a:srgbClr val="BFBFBF"/>
              </a:gs>
            </a:gsLst>
            <a:lin ang="5400000" scaled="1"/>
          </a:gra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endParaRPr lang="en-US" altLang="zh-CN">
              <a:solidFill>
                <a:srgbClr val="FFFFFF"/>
              </a:solidFill>
            </a:endParaRPr>
          </a:p>
        </p:txBody>
      </p:sp>
      <p:cxnSp>
        <p:nvCxnSpPr>
          <p:cNvPr id="8" name="直接连接符 7"/>
          <p:cNvCxnSpPr/>
          <p:nvPr userDrawn="1"/>
        </p:nvCxnSpPr>
        <p:spPr>
          <a:xfrm>
            <a:off x="1187450" y="836613"/>
            <a:ext cx="7956550" cy="1587"/>
          </a:xfrm>
          <a:prstGeom prst="line">
            <a:avLst/>
          </a:prstGeom>
          <a:ln w="31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9" name="对象 17"/>
          <p:cNvGraphicFramePr>
            <a:graphicFrameLocks noChangeAspect="1"/>
          </p:cNvGraphicFramePr>
          <p:nvPr/>
        </p:nvGraphicFramePr>
        <p:xfrm>
          <a:off x="107950" y="1588"/>
          <a:ext cx="1223963" cy="1120775"/>
        </p:xfrm>
        <a:graphic>
          <a:graphicData uri="http://schemas.openxmlformats.org/presentationml/2006/ole">
            <mc:AlternateContent xmlns:mc="http://schemas.openxmlformats.org/markup-compatibility/2006">
              <mc:Choice xmlns:v="urn:schemas-microsoft-com:vml" Requires="v">
                <p:oleObj spid="_x0000_s17443" name="Photo Editor 照片" r:id="rId5" imgW="2247900" imgH="2057400" progId="">
                  <p:embed/>
                </p:oleObj>
              </mc:Choice>
              <mc:Fallback>
                <p:oleObj name="Photo Editor 照片" r:id="rId5" imgW="2247900" imgH="2057400" progId="">
                  <p:embed/>
                  <p:pic>
                    <p:nvPicPr>
                      <p:cNvPr id="0" name="对象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1588"/>
                        <a:ext cx="1223963" cy="1120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内容占位符 2"/>
          <p:cNvSpPr>
            <a:spLocks noGrp="1"/>
          </p:cNvSpPr>
          <p:nvPr>
            <p:ph idx="1"/>
          </p:nvPr>
        </p:nvSpPr>
        <p:spPr/>
        <p:txBody>
          <a:bodyPr/>
          <a:lstStyle>
            <a:lvl2pPr>
              <a:defRPr sz="2400"/>
            </a:lvl2pPr>
            <a:lvl3pPr>
              <a:defRPr sz="2000"/>
            </a:lvl3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0" name="日期占位符 3"/>
          <p:cNvSpPr>
            <a:spLocks noGrp="1"/>
          </p:cNvSpPr>
          <p:nvPr>
            <p:ph type="dt" sz="half" idx="10"/>
          </p:nvPr>
        </p:nvSpPr>
        <p:spPr>
          <a:xfrm>
            <a:off x="457200" y="6356350"/>
            <a:ext cx="2133600" cy="365125"/>
          </a:xfrm>
          <a:prstGeom prst="rect">
            <a:avLst/>
          </a:prstGeom>
        </p:spPr>
        <p:txBody>
          <a:bodyPr/>
          <a:lstStyle>
            <a:lvl1pPr>
              <a:defRPr/>
            </a:lvl1pPr>
          </a:lstStyle>
          <a:p>
            <a:pPr>
              <a:defRPr/>
            </a:pPr>
            <a:fld id="{DA2EAA2C-EDF2-4783-8FFF-E74422D32B39}" type="datetimeFigureOut">
              <a:rPr lang="zh-CN" altLang="en-US"/>
              <a:t>2021/12/17</a:t>
            </a:fld>
            <a:endParaRPr lang="zh-CN" altLang="en-US"/>
          </a:p>
        </p:txBody>
      </p:sp>
      <p:sp>
        <p:nvSpPr>
          <p:cNvPr id="11" name="页脚占位符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zh-CN" altLang="en-US"/>
          </a:p>
        </p:txBody>
      </p:sp>
      <p:sp>
        <p:nvSpPr>
          <p:cNvPr id="12" name="灯片编号占位符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97CFBB16-31E5-4FE3-843F-566DD6355CE2}" type="slidenum">
              <a:rPr lang="zh-CN" altLang="en-US"/>
              <a:t>‹#›</a:t>
            </a:fld>
            <a:endParaRPr lang="zh-CN" altLang="en-US"/>
          </a:p>
        </p:txBody>
      </p:sp>
    </p:spTree>
  </p:cSld>
  <p:clrMapOvr>
    <a:masterClrMapping/>
  </p:clrMapOvr>
  <p:transition>
    <p:pull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277813"/>
            <a:ext cx="8229600" cy="1139825"/>
          </a:xfrm>
        </p:spPr>
        <p:txBody>
          <a:bodyPr/>
          <a:lstStyle/>
          <a:p>
            <a:r>
              <a:rPr lang="zh-CN" altLang="en-US"/>
              <a:t>单击此处编辑母版标题样式</a:t>
            </a:r>
          </a:p>
        </p:txBody>
      </p:sp>
      <p:sp>
        <p:nvSpPr>
          <p:cNvPr id="3" name="表格占位符 2"/>
          <p:cNvSpPr>
            <a:spLocks noGrp="1"/>
          </p:cNvSpPr>
          <p:nvPr>
            <p:ph type="tbl" idx="1"/>
          </p:nvPr>
        </p:nvSpPr>
        <p:spPr>
          <a:xfrm>
            <a:off x="457200" y="1600200"/>
            <a:ext cx="8229600" cy="4530725"/>
          </a:xfrm>
        </p:spPr>
        <p:txBody>
          <a:bodyPr/>
          <a:lstStyle/>
          <a:p>
            <a:endParaRPr lang="zh-CN" altLang="en-US"/>
          </a:p>
        </p:txBody>
      </p:sp>
      <p:sp>
        <p:nvSpPr>
          <p:cNvPr id="4" name="日期占位符 3"/>
          <p:cNvSpPr>
            <a:spLocks noGrp="1"/>
          </p:cNvSpPr>
          <p:nvPr>
            <p:ph type="dt" sz="half" idx="10"/>
          </p:nvPr>
        </p:nvSpPr>
        <p:spPr>
          <a:xfrm>
            <a:off x="457200" y="6243638"/>
            <a:ext cx="2133600" cy="457200"/>
          </a:xfrm>
          <a:prstGeom prst="rect">
            <a:avLst/>
          </a:prstGeom>
        </p:spPr>
        <p:txBody>
          <a:bodyPr/>
          <a:lstStyle>
            <a:lvl1pPr>
              <a:defRPr/>
            </a:lvl1pPr>
          </a:lstStyle>
          <a:p>
            <a:endParaRPr lang="en-US" altLang="zh-CN"/>
          </a:p>
        </p:txBody>
      </p:sp>
      <p:sp>
        <p:nvSpPr>
          <p:cNvPr id="5" name="页脚占位符 4"/>
          <p:cNvSpPr>
            <a:spLocks noGrp="1"/>
          </p:cNvSpPr>
          <p:nvPr>
            <p:ph type="ftr" sz="quarter" idx="11"/>
          </p:nvPr>
        </p:nvSpPr>
        <p:spPr>
          <a:xfrm>
            <a:off x="3124200" y="6248400"/>
            <a:ext cx="2895600" cy="457200"/>
          </a:xfrm>
          <a:prstGeom prst="rect">
            <a:avLst/>
          </a:prstGeom>
        </p:spPr>
        <p:txBody>
          <a:bodyPr/>
          <a:lstStyle>
            <a:lvl1pPr>
              <a:defRPr/>
            </a:lvl1pPr>
          </a:lstStyle>
          <a:p>
            <a:endParaRPr lang="en-US" altLang="zh-CN"/>
          </a:p>
        </p:txBody>
      </p:sp>
      <p:sp>
        <p:nvSpPr>
          <p:cNvPr id="6" name="灯片编号占位符 5"/>
          <p:cNvSpPr>
            <a:spLocks noGrp="1"/>
          </p:cNvSpPr>
          <p:nvPr>
            <p:ph type="sldNum" sz="quarter" idx="12"/>
          </p:nvPr>
        </p:nvSpPr>
        <p:spPr>
          <a:xfrm>
            <a:off x="6553200" y="6243638"/>
            <a:ext cx="2133600" cy="457200"/>
          </a:xfrm>
          <a:prstGeom prst="rect">
            <a:avLst/>
          </a:prstGeom>
        </p:spPr>
        <p:txBody>
          <a:bodyPr/>
          <a:lstStyle>
            <a:lvl1pPr>
              <a:defRPr/>
            </a:lvl1pPr>
          </a:lstStyle>
          <a:p>
            <a:fld id="{D320B1CE-45F6-4BE5-B5D0-E992241F06AE}" type="slidenum">
              <a:rPr lang="en-US" altLang="zh-CN"/>
              <a:t>‹#›</a:t>
            </a:fld>
            <a:endParaRPr lang="en-US" altLang="zh-C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a:t>单击此处编辑母版标题样式</a:t>
            </a:r>
          </a:p>
        </p:txBody>
      </p:sp>
      <p:sp>
        <p:nvSpPr>
          <p:cNvPr id="3" name="文本占位符 2"/>
          <p:cNvSpPr>
            <a:spLocks noGrp="1"/>
          </p:cNvSpPr>
          <p:nvPr>
            <p:ph type="body" sz="half" idx="1"/>
          </p:nvPr>
        </p:nvSpPr>
        <p:spPr>
          <a:xfrm>
            <a:off x="457200" y="1600200"/>
            <a:ext cx="40386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6245225"/>
            <a:ext cx="2133600" cy="476250"/>
          </a:xfrm>
          <a:prstGeom prst="rect">
            <a:avLst/>
          </a:prstGeom>
        </p:spPr>
        <p:txBody>
          <a:bodyPr/>
          <a:lstStyle>
            <a:lvl1pPr>
              <a:defRPr/>
            </a:lvl1pPr>
          </a:lstStyle>
          <a:p>
            <a:endParaRPr lang="zh-CN" altLang="zh-CN"/>
          </a:p>
        </p:txBody>
      </p:sp>
      <p:sp>
        <p:nvSpPr>
          <p:cNvPr id="6" name="灯片编号占位符 5"/>
          <p:cNvSpPr>
            <a:spLocks noGrp="1"/>
          </p:cNvSpPr>
          <p:nvPr>
            <p:ph type="sldNum" sz="quarter" idx="11"/>
          </p:nvPr>
        </p:nvSpPr>
        <p:spPr>
          <a:xfrm>
            <a:off x="6553200" y="6245225"/>
            <a:ext cx="2133600" cy="476250"/>
          </a:xfrm>
          <a:prstGeom prst="rect">
            <a:avLst/>
          </a:prstGeom>
        </p:spPr>
        <p:txBody>
          <a:bodyPr/>
          <a:lstStyle>
            <a:lvl1pPr>
              <a:defRPr/>
            </a:lvl1pPr>
          </a:lstStyle>
          <a:p>
            <a:fld id="{0FD45087-E532-4FB7-B987-5A51DE647AD8}" type="slidenum">
              <a:rPr lang="zh-CN" altLang="zh-CN"/>
              <a:t>‹#›</a:t>
            </a:fld>
            <a:endParaRPr lang="zh-CN" altLang="zh-CN"/>
          </a:p>
        </p:txBody>
      </p:sp>
      <p:sp>
        <p:nvSpPr>
          <p:cNvPr id="7" name="页脚占位符 6"/>
          <p:cNvSpPr>
            <a:spLocks noGrp="1"/>
          </p:cNvSpPr>
          <p:nvPr>
            <p:ph type="ftr" sz="quarter" idx="12"/>
          </p:nvPr>
        </p:nvSpPr>
        <p:spPr>
          <a:xfrm>
            <a:off x="3124200" y="6245225"/>
            <a:ext cx="2895600" cy="476250"/>
          </a:xfrm>
          <a:prstGeom prst="rect">
            <a:avLst/>
          </a:prstGeom>
        </p:spPr>
        <p:txBody>
          <a:bodyPr/>
          <a:lstStyle>
            <a:lvl1pPr>
              <a:defRPr/>
            </a:lvl1pPr>
          </a:lstStyle>
          <a:p>
            <a:endParaRPr lang="zh-CN"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2021/12/17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2021/12/17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2021/12/17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2021/12/17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2021/12/17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2021/12/17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2021/12/17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2021/12/17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62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2021/12/17</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4.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5.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3.emf"/></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7.xml"/></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tags" Target="../tags/tag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0.xml"/></Relationships>
</file>

<file path=ppt/slides/_rels/slide6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1.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xml"/><Relationship Id="rId1" Type="http://schemas.openxmlformats.org/officeDocument/2006/relationships/tags" Target="../tags/tag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7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image" Target="../media/image54.wmf"/></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55.wm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hyperlink" Target="&#27801;&#20914;&#34432;&#33104;&#34432;&#36895;&#29575;1.xlsx"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lvl="0"/>
            <a:fld id="{9A0DB2DC-4C9A-4742-B13C-FB6460FD3503}" type="slidenum">
              <a:rPr lang="zh-CN" altLang="en-US" sz="1845" dirty="0">
                <a:latin typeface="Times New Roman" panose="02020603050405020304" pitchFamily="18" charset="0"/>
              </a:rPr>
              <a:t>1</a:t>
            </a:fld>
            <a:endParaRPr lang="zh-CN" altLang="en-US" sz="1845" dirty="0">
              <a:latin typeface="Times New Roman" panose="02020603050405020304" pitchFamily="18" charset="0"/>
            </a:endParaRPr>
          </a:p>
        </p:txBody>
      </p:sp>
      <p:sp>
        <p:nvSpPr>
          <p:cNvPr id="4" name="文本框 3"/>
          <p:cNvSpPr txBox="1"/>
          <p:nvPr/>
        </p:nvSpPr>
        <p:spPr>
          <a:xfrm>
            <a:off x="1197968" y="2708920"/>
            <a:ext cx="7488832" cy="1107996"/>
          </a:xfrm>
          <a:prstGeom prst="rect">
            <a:avLst/>
          </a:prstGeom>
          <a:noFill/>
        </p:spPr>
        <p:txBody>
          <a:bodyPr wrap="square" rtlCol="0">
            <a:spAutoFit/>
          </a:bodyPr>
          <a:lstStyle/>
          <a:p>
            <a:r>
              <a:rPr lang="zh-CN" altLang="en-US" sz="6600" dirty="0">
                <a:solidFill>
                  <a:srgbClr val="FF0000"/>
                </a:solidFill>
              </a:rPr>
              <a:t>常见腐蚀机理汇总</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文本占位符 314369"/>
          <p:cNvSpPr>
            <a:spLocks noGrp="1"/>
          </p:cNvSpPr>
          <p:nvPr>
            <p:ph type="body" idx="1"/>
          </p:nvPr>
        </p:nvSpPr>
        <p:spPr>
          <a:xfrm>
            <a:off x="351839" y="1447996"/>
            <a:ext cx="8641374" cy="1528396"/>
          </a:xfrm>
        </p:spPr>
        <p:txBody>
          <a:bodyPr>
            <a:normAutofit/>
          </a:bodyPr>
          <a:lstStyle/>
          <a:p>
            <a:pPr>
              <a:buClr>
                <a:srgbClr val="00FFFF"/>
              </a:buClr>
              <a:buFont typeface="Wingdings" panose="05000000000000000000" pitchFamily="2" charset="2"/>
              <a:buChar char="Ø"/>
            </a:pPr>
            <a:r>
              <a:rPr lang="zh-CN" altLang="en-US" sz="2215" b="1" dirty="0">
                <a:latin typeface="宋体" panose="02010600030101010101" pitchFamily="2" charset="-122"/>
              </a:rPr>
              <a:t>减压塔顶到一级抽真空器前挥发线选用</a:t>
            </a:r>
            <a:r>
              <a:rPr lang="en-US" altLang="zh-CN" sz="2215" b="1" dirty="0">
                <a:latin typeface="宋体" panose="02010600030101010101" pitchFamily="2" charset="-122"/>
              </a:rPr>
              <a:t>321</a:t>
            </a:r>
            <a:r>
              <a:rPr lang="zh-CN" altLang="en-US" sz="2215" b="1" dirty="0">
                <a:latin typeface="宋体" panose="02010600030101010101" pitchFamily="2" charset="-122"/>
              </a:rPr>
              <a:t>材质。</a:t>
            </a:r>
            <a:r>
              <a:rPr lang="en-US" altLang="zh-CN" sz="2215" b="1" dirty="0">
                <a:latin typeface="宋体" panose="02010600030101010101" pitchFamily="2" charset="-122"/>
              </a:rPr>
              <a:t>2007</a:t>
            </a:r>
            <a:r>
              <a:rPr lang="zh-CN" altLang="en-US" sz="2215" b="1" dirty="0">
                <a:latin typeface="宋体" panose="02010600030101010101" pitchFamily="2" charset="-122"/>
              </a:rPr>
              <a:t>年</a:t>
            </a:r>
            <a:r>
              <a:rPr lang="en-US" altLang="zh-CN" sz="2215" b="1" dirty="0">
                <a:latin typeface="宋体" panose="02010600030101010101" pitchFamily="2" charset="-122"/>
              </a:rPr>
              <a:t>8</a:t>
            </a:r>
            <a:r>
              <a:rPr lang="zh-CN" altLang="en-US" sz="2215" b="1" dirty="0">
                <a:latin typeface="宋体" panose="02010600030101010101" pitchFamily="2" charset="-122"/>
              </a:rPr>
              <a:t>月多道焊缝发生腐蚀开裂；</a:t>
            </a:r>
          </a:p>
          <a:p>
            <a:pPr>
              <a:buClr>
                <a:srgbClr val="00FFFF"/>
              </a:buClr>
              <a:buFont typeface="Wingdings" panose="05000000000000000000" pitchFamily="2" charset="2"/>
              <a:buChar char="Ø"/>
            </a:pPr>
            <a:r>
              <a:rPr lang="zh-CN" altLang="en-US" sz="2215" b="1" dirty="0">
                <a:latin typeface="宋体" panose="02010600030101010101" pitchFamily="2" charset="-122"/>
              </a:rPr>
              <a:t>盐酸腐蚀的形貌非常突出，管内壁坑蚀严重，成沟槽状，焊缝腐蚀明显；</a:t>
            </a:r>
            <a:endParaRPr lang="zh-CN" altLang="en-US" b="1" dirty="0">
              <a:latin typeface="宋体" panose="02010600030101010101" pitchFamily="2" charset="-122"/>
            </a:endParaRPr>
          </a:p>
        </p:txBody>
      </p:sp>
      <p:pic>
        <p:nvPicPr>
          <p:cNvPr id="314371" name="图片 314370"/>
          <p:cNvPicPr>
            <a:picLocks noChangeAspect="1"/>
          </p:cNvPicPr>
          <p:nvPr/>
        </p:nvPicPr>
        <p:blipFill>
          <a:blip r:embed="rId2"/>
          <a:stretch>
            <a:fillRect/>
          </a:stretch>
        </p:blipFill>
        <p:spPr>
          <a:xfrm>
            <a:off x="2627435" y="4003431"/>
            <a:ext cx="3889131" cy="2590800"/>
          </a:xfrm>
          <a:prstGeom prst="rect">
            <a:avLst/>
          </a:prstGeom>
          <a:noFill/>
          <a:ln w="9525">
            <a:noFill/>
          </a:ln>
        </p:spPr>
      </p:pic>
      <p:pic>
        <p:nvPicPr>
          <p:cNvPr id="314372" name="图片 314371"/>
          <p:cNvPicPr>
            <a:picLocks noChangeAspect="1"/>
          </p:cNvPicPr>
          <p:nvPr/>
        </p:nvPicPr>
        <p:blipFill>
          <a:blip r:embed="rId3"/>
          <a:stretch>
            <a:fillRect/>
          </a:stretch>
        </p:blipFill>
        <p:spPr>
          <a:xfrm>
            <a:off x="5508381" y="3694235"/>
            <a:ext cx="3442188" cy="2435469"/>
          </a:xfrm>
          <a:prstGeom prst="rect">
            <a:avLst/>
          </a:prstGeom>
          <a:noFill/>
          <a:ln w="9525">
            <a:noFill/>
          </a:ln>
        </p:spPr>
      </p:pic>
      <p:pic>
        <p:nvPicPr>
          <p:cNvPr id="314373" name="图片 314372"/>
          <p:cNvPicPr>
            <a:picLocks noChangeAspect="1"/>
          </p:cNvPicPr>
          <p:nvPr/>
        </p:nvPicPr>
        <p:blipFill>
          <a:blip r:embed="rId4"/>
          <a:stretch>
            <a:fillRect/>
          </a:stretch>
        </p:blipFill>
        <p:spPr>
          <a:xfrm>
            <a:off x="0" y="3562350"/>
            <a:ext cx="3455377" cy="2470638"/>
          </a:xfrm>
          <a:prstGeom prst="rect">
            <a:avLst/>
          </a:prstGeom>
          <a:noFill/>
          <a:ln w="9525">
            <a:noFill/>
          </a:ln>
        </p:spPr>
      </p:pic>
      <p:pic>
        <p:nvPicPr>
          <p:cNvPr id="314374" name="图片 314373"/>
          <p:cNvPicPr>
            <a:picLocks noChangeAspect="1"/>
          </p:cNvPicPr>
          <p:nvPr/>
        </p:nvPicPr>
        <p:blipFill>
          <a:blip r:embed="rId5"/>
          <a:stretch>
            <a:fillRect/>
          </a:stretch>
        </p:blipFill>
        <p:spPr>
          <a:xfrm>
            <a:off x="2555631" y="2763715"/>
            <a:ext cx="3960935" cy="1951892"/>
          </a:xfrm>
          <a:prstGeom prst="rect">
            <a:avLst/>
          </a:prstGeom>
          <a:noFill/>
          <a:ln w="9525">
            <a:noFill/>
          </a:ln>
        </p:spPr>
      </p:pic>
      <p:sp>
        <p:nvSpPr>
          <p:cNvPr id="314375" name="矩形 314374"/>
          <p:cNvSpPr/>
          <p:nvPr/>
        </p:nvSpPr>
        <p:spPr>
          <a:xfrm>
            <a:off x="-990600" y="168293"/>
            <a:ext cx="8891954" cy="596411"/>
          </a:xfrm>
          <a:prstGeom prst="rect">
            <a:avLst/>
          </a:prstGeom>
          <a:no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latin typeface="Times New Roman" panose="02020603050405020304" pitchFamily="18" charset="0"/>
                <a:ea typeface="宋体" panose="02010600030101010101" pitchFamily="2" charset="-122"/>
              </a:defRPr>
            </a:lvl1pPr>
          </a:lstStyle>
          <a:p>
            <a:pPr lvl="0" algn="l"/>
            <a:r>
              <a:rPr lang="en-US" altLang="zh-CN" sz="3200" b="1" dirty="0">
                <a:solidFill>
                  <a:srgbClr val="FFFF00"/>
                </a:solidFill>
                <a:latin typeface="微软雅黑" panose="020B0503020204020204" pitchFamily="34" charset="-122"/>
                <a:ea typeface="微软雅黑" panose="020B0503020204020204" pitchFamily="34" charset="-122"/>
              </a:rPr>
              <a:t>         </a:t>
            </a:r>
            <a:r>
              <a:rPr lang="zh-CN" altLang="en-US" sz="2800" dirty="0">
                <a:solidFill>
                  <a:srgbClr val="FF0000"/>
                </a:solidFill>
                <a:latin typeface="微软雅黑" panose="020B0503020204020204" pitchFamily="34" charset="-122"/>
                <a:ea typeface="微软雅黑" panose="020B0503020204020204" pitchFamily="34" charset="-122"/>
              </a:rPr>
              <a:t>案例</a:t>
            </a:r>
            <a:r>
              <a:rPr lang="en-US" altLang="zh-CN" sz="2800" dirty="0">
                <a:solidFill>
                  <a:srgbClr val="FF0000"/>
                </a:solidFill>
                <a:latin typeface="微软雅黑" panose="020B0503020204020204" pitchFamily="34" charset="-122"/>
                <a:ea typeface="微软雅黑" panose="020B0503020204020204" pitchFamily="34" charset="-122"/>
              </a:rPr>
              <a:t>-</a:t>
            </a:r>
            <a:r>
              <a:rPr lang="en-US" altLang="zh-CN" sz="2800" dirty="0">
                <a:solidFill>
                  <a:schemeClr val="accent2"/>
                </a:solidFill>
                <a:latin typeface="微软雅黑" panose="020B0503020204020204" pitchFamily="34" charset="-122"/>
                <a:ea typeface="微软雅黑" panose="020B0503020204020204" pitchFamily="34" charset="-122"/>
              </a:rPr>
              <a:t>N</a:t>
            </a:r>
            <a:r>
              <a:rPr lang="zh-CN" altLang="en-US" sz="2800" dirty="0">
                <a:solidFill>
                  <a:schemeClr val="accent2"/>
                </a:solidFill>
                <a:latin typeface="微软雅黑" panose="020B0503020204020204" pitchFamily="34" charset="-122"/>
                <a:ea typeface="微软雅黑" panose="020B0503020204020204" pitchFamily="34" charset="-122"/>
              </a:rPr>
              <a:t>炼油厂减压塔顶挥发线</a:t>
            </a:r>
            <a:r>
              <a:rPr lang="en-US" altLang="zh-CN" sz="2800" dirty="0">
                <a:solidFill>
                  <a:schemeClr val="accent2"/>
                </a:solidFill>
                <a:latin typeface="微软雅黑" panose="020B0503020204020204" pitchFamily="34" charset="-122"/>
                <a:ea typeface="微软雅黑" panose="020B0503020204020204" pitchFamily="34" charset="-122"/>
              </a:rPr>
              <a:t>321</a:t>
            </a:r>
            <a:r>
              <a:rPr lang="zh-CN" altLang="en-US" sz="2800" dirty="0">
                <a:solidFill>
                  <a:schemeClr val="accent2"/>
                </a:solidFill>
                <a:latin typeface="微软雅黑" panose="020B0503020204020204" pitchFamily="34" charset="-122"/>
                <a:ea typeface="微软雅黑" panose="020B0503020204020204" pitchFamily="34" charset="-122"/>
              </a:rPr>
              <a:t>材料开裂</a:t>
            </a:r>
            <a:endParaRPr lang="zh-CN" altLang="en-US" sz="3200" dirty="0">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内容占位符 2"/>
          <p:cNvSpPr>
            <a:spLocks noGrp="1"/>
          </p:cNvSpPr>
          <p:nvPr>
            <p:ph idx="1"/>
          </p:nvPr>
        </p:nvSpPr>
        <p:spPr>
          <a:xfrm>
            <a:off x="435765" y="2204864"/>
            <a:ext cx="8587680" cy="4848244"/>
          </a:xfrm>
        </p:spPr>
        <p:txBody>
          <a:bodyPr>
            <a:normAutofit/>
          </a:bodyPr>
          <a:lstStyle/>
          <a:p>
            <a:pPr lvl="0" algn="ctr">
              <a:defRPr/>
            </a:pPr>
            <a:r>
              <a:rPr lang="en-US" altLang="zh-CN" sz="7200" dirty="0">
                <a:solidFill>
                  <a:srgbClr val="FF0000"/>
                </a:solidFill>
                <a:cs typeface="Times New Roman" panose="02020603050405020304"/>
              </a:rPr>
              <a:t>THE      END</a:t>
            </a:r>
          </a:p>
          <a:p>
            <a:pPr lvl="0">
              <a:defRPr/>
            </a:pPr>
            <a:endParaRPr lang="en-US" altLang="zh-CN" dirty="0">
              <a:cs typeface="Times New Roman" panose="02020603050405020304"/>
            </a:endParaRPr>
          </a:p>
          <a:p>
            <a:endParaRPr lang="en-US" altLang="zh-CN" dirty="0">
              <a:cs typeface="Times New Roman" panose="02020603050405020304"/>
            </a:endParaRPr>
          </a:p>
          <a:p>
            <a:pPr lvl="0"/>
            <a:endParaRPr lang="en-US" altLang="zh-CN" dirty="0">
              <a:cs typeface="Times New Roman" panose="02020603050405020304"/>
            </a:endParaRPr>
          </a:p>
          <a:p>
            <a:endParaRPr lang="en-US" altLang="zh-CN" dirty="0">
              <a:cs typeface="Times New Roman" panose="02020603050405020304"/>
            </a:endParaRPr>
          </a:p>
          <a:p>
            <a:pPr lvl="0"/>
            <a:endParaRPr lang="en-US" altLang="zh-CN" dirty="0">
              <a:cs typeface="Times New Roman" panose="02020603050405020304"/>
            </a:endParaRPr>
          </a:p>
          <a:p>
            <a:endParaRPr lang="en-US" altLang="zh-CN" dirty="0">
              <a:cs typeface="Times New Roman" panose="02020603050405020304"/>
            </a:endParaRPr>
          </a:p>
          <a:p>
            <a:endParaRPr lang="en-US" altLang="zh-CN" dirty="0">
              <a:cs typeface="Times New Roman" panose="02020603050405020304"/>
            </a:endParaRPr>
          </a:p>
          <a:p>
            <a:pPr>
              <a:buNone/>
            </a:pPr>
            <a:endParaRPr lang="en-US" altLang="zh-CN" dirty="0">
              <a:latin typeface="Times New Roman" panose="02020603050405020304"/>
              <a:cs typeface="Times New Roman" panose="02020603050405020304"/>
            </a:endParaRPr>
          </a:p>
          <a:p>
            <a:pPr>
              <a:buNone/>
            </a:pPr>
            <a:endParaRPr lang="en-US" altLang="zh-CN" dirty="0">
              <a:latin typeface="Times New Roman" panose="02020603050405020304"/>
              <a:cs typeface="Times New Roman" panose="02020603050405020304"/>
            </a:endParaRPr>
          </a:p>
        </p:txBody>
      </p:sp>
      <p:sp>
        <p:nvSpPr>
          <p:cNvPr id="28677" name="Rectangle 5"/>
          <p:cNvSpPr>
            <a:spLocks noChangeArrowheads="1"/>
          </p:cNvSpPr>
          <p:nvPr/>
        </p:nvSpPr>
        <p:spPr bwMode="auto">
          <a:xfrm>
            <a:off x="0" y="876300"/>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09574" name="Rectangle 6"/>
          <p:cNvSpPr>
            <a:spLocks noChangeArrowheads="1"/>
          </p:cNvSpPr>
          <p:nvPr/>
        </p:nvSpPr>
        <p:spPr bwMode="auto">
          <a:xfrm>
            <a:off x="0" y="657225"/>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63511" name="Rectangle 23"/>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63516" name="Rectangle 28"/>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Tree>
    <p:extLst>
      <p:ext uri="{BB962C8B-B14F-4D97-AF65-F5344CB8AC3E}">
        <p14:creationId xmlns:p14="http://schemas.microsoft.com/office/powerpoint/2010/main" val="194283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854" y="-99392"/>
            <a:ext cx="8229600" cy="1143000"/>
          </a:xfrm>
        </p:spPr>
        <p:txBody>
          <a:bodyPr>
            <a:normAutofit/>
          </a:bodyPr>
          <a:lstStyle/>
          <a:p>
            <a:r>
              <a:rPr lang="zh-CN" altLang="en-US" sz="3600" dirty="0">
                <a:latin typeface="微软雅黑" panose="020B0503020204020204" pitchFamily="34" charset="-122"/>
                <a:ea typeface="微软雅黑" panose="020B0503020204020204" pitchFamily="34" charset="-122"/>
              </a:rPr>
              <a:t>材料选择</a:t>
            </a:r>
          </a:p>
        </p:txBody>
      </p:sp>
      <p:sp>
        <p:nvSpPr>
          <p:cNvPr id="9219" name="Rectangle 3"/>
          <p:cNvSpPr>
            <a:spLocks noGrp="1" noChangeArrowheads="1"/>
          </p:cNvSpPr>
          <p:nvPr>
            <p:ph type="body" idx="1"/>
          </p:nvPr>
        </p:nvSpPr>
        <p:spPr/>
        <p:txBody>
          <a:bodyPr/>
          <a:lstStyle/>
          <a:p>
            <a:r>
              <a:rPr lang="zh-CN" altLang="en-US"/>
              <a:t>  蒙乃尔、镍基合金、钛、</a:t>
            </a:r>
            <a:r>
              <a:rPr lang="en-US" altLang="zh-CN"/>
              <a:t>2507</a:t>
            </a:r>
            <a:endParaRPr lang="zh-CN"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96552" y="-99392"/>
            <a:ext cx="8229600" cy="1143000"/>
          </a:xfrm>
        </p:spPr>
        <p:txBody>
          <a:bodyPr/>
          <a:lstStyle/>
          <a:p>
            <a:r>
              <a:rPr lang="zh-CN" altLang="en-US" sz="3200" dirty="0">
                <a:latin typeface="微软雅黑" panose="020B0503020204020204" pitchFamily="34" charset="-122"/>
                <a:ea typeface="微软雅黑" panose="020B0503020204020204" pitchFamily="34" charset="-122"/>
              </a:rPr>
              <a:t>硫化物</a:t>
            </a:r>
            <a:r>
              <a:rPr lang="en-US" altLang="zh-CN" sz="3200" dirty="0">
                <a:latin typeface="微软雅黑" panose="020B0503020204020204" pitchFamily="34" charset="-122"/>
                <a:ea typeface="微软雅黑" panose="020B0503020204020204" pitchFamily="34" charset="-122"/>
              </a:rPr>
              <a:t>/</a:t>
            </a:r>
            <a:r>
              <a:rPr lang="zh-CN" altLang="en-US" sz="3600" dirty="0">
                <a:latin typeface="微软雅黑" panose="020B0503020204020204" pitchFamily="34" charset="-122"/>
                <a:ea typeface="微软雅黑" panose="020B0503020204020204" pitchFamily="34" charset="-122"/>
              </a:rPr>
              <a:t>环烷</a:t>
            </a:r>
            <a:r>
              <a:rPr lang="zh-CN" altLang="en-US" sz="3200" dirty="0">
                <a:latin typeface="微软雅黑" panose="020B0503020204020204" pitchFamily="34" charset="-122"/>
                <a:ea typeface="微软雅黑" panose="020B0503020204020204" pitchFamily="34" charset="-122"/>
              </a:rPr>
              <a:t>酸（</a:t>
            </a:r>
            <a:r>
              <a:rPr lang="en-US" altLang="zh-CN" sz="3200" dirty="0">
                <a:latin typeface="微软雅黑" panose="020B0503020204020204" pitchFamily="34" charset="-122"/>
                <a:ea typeface="微软雅黑" panose="020B0503020204020204" pitchFamily="34" charset="-122"/>
              </a:rPr>
              <a:t>RCOOH</a:t>
            </a:r>
            <a:r>
              <a:rPr lang="zh-CN" altLang="en-US" sz="3200" dirty="0">
                <a:latin typeface="微软雅黑" panose="020B0503020204020204" pitchFamily="34" charset="-122"/>
                <a:ea typeface="微软雅黑" panose="020B0503020204020204" pitchFamily="34" charset="-122"/>
              </a:rPr>
              <a:t>）腐蚀减薄</a:t>
            </a:r>
          </a:p>
        </p:txBody>
      </p:sp>
      <p:sp>
        <p:nvSpPr>
          <p:cNvPr id="10243" name="Rectangle 3"/>
          <p:cNvSpPr>
            <a:spLocks noGrp="1" noChangeArrowheads="1"/>
          </p:cNvSpPr>
          <p:nvPr>
            <p:ph type="body" idx="1"/>
          </p:nvPr>
        </p:nvSpPr>
        <p:spPr>
          <a:xfrm>
            <a:off x="304800" y="1295400"/>
            <a:ext cx="8610600" cy="2245995"/>
          </a:xfrm>
        </p:spPr>
        <p:txBody>
          <a:bodyPr/>
          <a:lstStyle/>
          <a:p>
            <a:r>
              <a:rPr lang="zh-CN" dirty="0"/>
              <a:t>高温硫化物腐蚀通常为均匀腐蚀的形式</a:t>
            </a:r>
            <a:r>
              <a:rPr lang="zh-CN" altLang="en-US" dirty="0"/>
              <a:t>。</a:t>
            </a:r>
            <a:endParaRPr lang="zh-CN" dirty="0"/>
          </a:p>
          <a:p>
            <a:r>
              <a:rPr lang="zh-CN" dirty="0"/>
              <a:t>它发生在约204℃以上的典型温度。</a:t>
            </a:r>
          </a:p>
          <a:p>
            <a:r>
              <a:rPr lang="zh-CN" dirty="0"/>
              <a:t>它往往和油品中的环烷酸一起产生腐蚀。</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lvl="0"/>
            <a:fld id="{9A0DB2DC-4C9A-4742-B13C-FB6460FD3503}" type="slidenum">
              <a:rPr lang="zh-CN" altLang="en-US" sz="1845" dirty="0">
                <a:latin typeface="Times New Roman" panose="02020603050405020304" pitchFamily="18" charset="0"/>
              </a:rPr>
              <a:t>13</a:t>
            </a:fld>
            <a:endParaRPr lang="zh-CN" altLang="en-US" sz="1845" dirty="0">
              <a:latin typeface="Times New Roman" panose="02020603050405020304" pitchFamily="18" charset="0"/>
            </a:endParaRPr>
          </a:p>
        </p:txBody>
      </p:sp>
      <p:sp>
        <p:nvSpPr>
          <p:cNvPr id="94211" name="文本占位符 94210"/>
          <p:cNvSpPr>
            <a:spLocks noGrp="1"/>
          </p:cNvSpPr>
          <p:nvPr>
            <p:ph type="body" sz="half" idx="1"/>
          </p:nvPr>
        </p:nvSpPr>
        <p:spPr>
          <a:xfrm>
            <a:off x="539262" y="1355676"/>
            <a:ext cx="8411308" cy="2011974"/>
          </a:xfrm>
        </p:spPr>
        <p:txBody>
          <a:bodyPr/>
          <a:lstStyle/>
          <a:p>
            <a:pPr>
              <a:lnSpc>
                <a:spcPct val="120000"/>
              </a:lnSpc>
              <a:buClr>
                <a:srgbClr val="66FFFF"/>
              </a:buClr>
              <a:buSzTx/>
              <a:buFont typeface="Wingdings" panose="05000000000000000000" pitchFamily="2" charset="2"/>
              <a:buChar char="n"/>
            </a:pPr>
            <a:r>
              <a:rPr lang="en-US" altLang="zh-CN" b="1" dirty="0">
                <a:solidFill>
                  <a:schemeClr val="tx1"/>
                </a:solidFill>
                <a:latin typeface="宋体" panose="02010600030101010101" pitchFamily="2" charset="-122"/>
              </a:rPr>
              <a:t>1.</a:t>
            </a:r>
            <a:r>
              <a:rPr lang="zh-CN" altLang="en-US" b="1" dirty="0">
                <a:solidFill>
                  <a:schemeClr val="tx1"/>
                </a:solidFill>
                <a:latin typeface="宋体" panose="02010600030101010101" pitchFamily="2" charset="-122"/>
              </a:rPr>
              <a:t>高温硫化物的腐蚀</a:t>
            </a:r>
          </a:p>
          <a:p>
            <a:pPr lvl="1">
              <a:lnSpc>
                <a:spcPct val="120000"/>
              </a:lnSpc>
              <a:buClr>
                <a:srgbClr val="66FFFF"/>
              </a:buClr>
              <a:buFont typeface="Wingdings" panose="05000000000000000000" pitchFamily="2" charset="2"/>
              <a:buChar char="n"/>
            </a:pPr>
            <a:r>
              <a:rPr lang="zh-CN" altLang="en-US" sz="2215" b="1" dirty="0">
                <a:latin typeface="宋体" panose="02010600030101010101" pitchFamily="2" charset="-122"/>
              </a:rPr>
              <a:t>能与钢起反应的叫活性硫，主要是以下五种。非活性硫主要是噻吩硫</a:t>
            </a:r>
            <a:r>
              <a:rPr lang="en-US" altLang="zh-CN" sz="2215" b="1" dirty="0">
                <a:latin typeface="宋体" panose="02010600030101010101" pitchFamily="2" charset="-122"/>
              </a:rPr>
              <a:t>,</a:t>
            </a:r>
            <a:r>
              <a:rPr lang="zh-CN" altLang="en-US" sz="2215" b="1" dirty="0">
                <a:latin typeface="宋体" panose="02010600030101010101" pitchFamily="2" charset="-122"/>
              </a:rPr>
              <a:t>大都存在于渣油馏分中。不同温度下各种硫化物的腐蚀性不同，二硫化物腐蚀最强。</a:t>
            </a:r>
          </a:p>
        </p:txBody>
      </p:sp>
      <p:graphicFrame>
        <p:nvGraphicFramePr>
          <p:cNvPr id="94260" name="内容占位符 94259"/>
          <p:cNvGraphicFramePr>
            <a:graphicFrameLocks noGrp="1"/>
          </p:cNvGraphicFramePr>
          <p:nvPr>
            <p:ph sz="half" idx="2"/>
            <p:custDataLst>
              <p:tags r:id="rId1"/>
            </p:custDataLst>
          </p:nvPr>
        </p:nvGraphicFramePr>
        <p:xfrm>
          <a:off x="710712" y="3502269"/>
          <a:ext cx="7787005" cy="3005455"/>
        </p:xfrm>
        <a:graphic>
          <a:graphicData uri="http://schemas.openxmlformats.org/drawingml/2006/table">
            <a:tbl>
              <a:tblPr/>
              <a:tblGrid>
                <a:gridCol w="1808480">
                  <a:extLst>
                    <a:ext uri="{9D8B030D-6E8A-4147-A177-3AD203B41FA5}">
                      <a16:colId xmlns:a16="http://schemas.microsoft.com/office/drawing/2014/main" val="20000"/>
                    </a:ext>
                  </a:extLst>
                </a:gridCol>
                <a:gridCol w="1339215">
                  <a:extLst>
                    <a:ext uri="{9D8B030D-6E8A-4147-A177-3AD203B41FA5}">
                      <a16:colId xmlns:a16="http://schemas.microsoft.com/office/drawing/2014/main" val="20001"/>
                    </a:ext>
                  </a:extLst>
                </a:gridCol>
                <a:gridCol w="1414145">
                  <a:extLst>
                    <a:ext uri="{9D8B030D-6E8A-4147-A177-3AD203B41FA5}">
                      <a16:colId xmlns:a16="http://schemas.microsoft.com/office/drawing/2014/main" val="20002"/>
                    </a:ext>
                  </a:extLst>
                </a:gridCol>
                <a:gridCol w="1496060">
                  <a:extLst>
                    <a:ext uri="{9D8B030D-6E8A-4147-A177-3AD203B41FA5}">
                      <a16:colId xmlns:a16="http://schemas.microsoft.com/office/drawing/2014/main" val="20003"/>
                    </a:ext>
                  </a:extLst>
                </a:gridCol>
                <a:gridCol w="1729105">
                  <a:extLst>
                    <a:ext uri="{9D8B030D-6E8A-4147-A177-3AD203B41FA5}">
                      <a16:colId xmlns:a16="http://schemas.microsoft.com/office/drawing/2014/main" val="20004"/>
                    </a:ext>
                  </a:extLst>
                </a:gridCol>
              </a:tblGrid>
              <a:tr h="46482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1845">
                          <a:solidFill>
                            <a:schemeClr val="bg1"/>
                          </a:solidFill>
                          <a:latin typeface="楷体_GB2312" pitchFamily="1" charset="-122"/>
                          <a:ea typeface="楷体_GB2312" pitchFamily="1" charset="-122"/>
                        </a:rPr>
                        <a:t>260</a:t>
                      </a:r>
                      <a:r>
                        <a:rPr lang="en-US" altLang="zh-CN" sz="1845" baseline="30000">
                          <a:solidFill>
                            <a:schemeClr val="bg1"/>
                          </a:solidFill>
                          <a:latin typeface="楷体_GB2312" pitchFamily="1" charset="-122"/>
                          <a:ea typeface="楷体_GB2312" pitchFamily="1" charset="-122"/>
                        </a:rPr>
                        <a:t>0</a:t>
                      </a:r>
                      <a:r>
                        <a:rPr lang="en-US" altLang="zh-CN" sz="1845">
                          <a:solidFill>
                            <a:schemeClr val="bg1"/>
                          </a:solidFill>
                          <a:latin typeface="楷体_GB2312" pitchFamily="1" charset="-122"/>
                          <a:ea typeface="楷体_GB2312" pitchFamily="1" charset="-122"/>
                        </a:rPr>
                        <a:t>C</a:t>
                      </a:r>
                    </a:p>
                  </a:txBody>
                  <a:tcPr marL="84406" marR="84406" marT="42203" marB="42203">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660033"/>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1845">
                          <a:solidFill>
                            <a:schemeClr val="bg1"/>
                          </a:solidFill>
                          <a:latin typeface="楷体_GB2312" pitchFamily="1" charset="-122"/>
                          <a:ea typeface="楷体_GB2312" pitchFamily="1" charset="-122"/>
                        </a:rPr>
                        <a:t>316</a:t>
                      </a:r>
                      <a:r>
                        <a:rPr lang="en-US" altLang="zh-CN" sz="1845" baseline="30000">
                          <a:solidFill>
                            <a:schemeClr val="bg1"/>
                          </a:solidFill>
                          <a:latin typeface="楷体_GB2312" pitchFamily="1" charset="-122"/>
                          <a:ea typeface="楷体_GB2312" pitchFamily="1" charset="-122"/>
                        </a:rPr>
                        <a:t>0</a:t>
                      </a:r>
                      <a:r>
                        <a:rPr lang="en-US" altLang="zh-CN" sz="1845">
                          <a:solidFill>
                            <a:schemeClr val="bg1"/>
                          </a:solidFill>
                          <a:latin typeface="楷体_GB2312" pitchFamily="1" charset="-122"/>
                          <a:ea typeface="楷体_GB2312" pitchFamily="1" charset="-122"/>
                        </a:rPr>
                        <a:t>C</a:t>
                      </a:r>
                    </a:p>
                  </a:txBody>
                  <a:tcPr marL="84406" marR="84406" marT="42203" marB="42203">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660033"/>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1845">
                          <a:solidFill>
                            <a:schemeClr val="bg1"/>
                          </a:solidFill>
                          <a:latin typeface="楷体_GB2312" pitchFamily="1" charset="-122"/>
                          <a:ea typeface="楷体_GB2312" pitchFamily="1" charset="-122"/>
                        </a:rPr>
                        <a:t>371</a:t>
                      </a:r>
                      <a:r>
                        <a:rPr lang="en-US" altLang="zh-CN" sz="1845" baseline="30000">
                          <a:solidFill>
                            <a:schemeClr val="bg1"/>
                          </a:solidFill>
                          <a:latin typeface="楷体_GB2312" pitchFamily="1" charset="-122"/>
                          <a:ea typeface="楷体_GB2312" pitchFamily="1" charset="-122"/>
                        </a:rPr>
                        <a:t>0</a:t>
                      </a:r>
                      <a:r>
                        <a:rPr lang="en-US" altLang="zh-CN" sz="1845">
                          <a:solidFill>
                            <a:schemeClr val="bg1"/>
                          </a:solidFill>
                          <a:latin typeface="楷体_GB2312" pitchFamily="1" charset="-122"/>
                          <a:ea typeface="楷体_GB2312" pitchFamily="1" charset="-122"/>
                        </a:rPr>
                        <a:t>C</a:t>
                      </a:r>
                    </a:p>
                  </a:txBody>
                  <a:tcPr marL="84406" marR="84406" marT="42203" marB="42203">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660033"/>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1845">
                          <a:solidFill>
                            <a:schemeClr val="bg1"/>
                          </a:solidFill>
                          <a:latin typeface="楷体_GB2312" pitchFamily="1" charset="-122"/>
                          <a:ea typeface="楷体_GB2312" pitchFamily="1" charset="-122"/>
                        </a:rPr>
                        <a:t>427</a:t>
                      </a:r>
                      <a:r>
                        <a:rPr lang="en-US" altLang="zh-CN" sz="1845" baseline="30000">
                          <a:solidFill>
                            <a:schemeClr val="bg1"/>
                          </a:solidFill>
                          <a:latin typeface="楷体_GB2312" pitchFamily="1" charset="-122"/>
                          <a:ea typeface="楷体_GB2312" pitchFamily="1" charset="-122"/>
                        </a:rPr>
                        <a:t>0</a:t>
                      </a:r>
                      <a:r>
                        <a:rPr lang="en-US" altLang="zh-CN" sz="1845">
                          <a:solidFill>
                            <a:schemeClr val="bg1"/>
                          </a:solidFill>
                          <a:latin typeface="楷体_GB2312" pitchFamily="1" charset="-122"/>
                          <a:ea typeface="楷体_GB2312" pitchFamily="1" charset="-122"/>
                        </a:rPr>
                        <a:t>C</a:t>
                      </a:r>
                    </a:p>
                  </a:txBody>
                  <a:tcPr marL="84406" marR="84406" marT="42203" marB="42203">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660033"/>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1845">
                          <a:solidFill>
                            <a:schemeClr val="bg1"/>
                          </a:solidFill>
                          <a:latin typeface="楷体_GB2312" pitchFamily="1" charset="-122"/>
                          <a:ea typeface="楷体_GB2312" pitchFamily="1" charset="-122"/>
                        </a:rPr>
                        <a:t>482</a:t>
                      </a:r>
                      <a:r>
                        <a:rPr lang="en-US" altLang="zh-CN" sz="1845" baseline="30000">
                          <a:solidFill>
                            <a:schemeClr val="bg1"/>
                          </a:solidFill>
                          <a:latin typeface="楷体_GB2312" pitchFamily="1" charset="-122"/>
                          <a:ea typeface="楷体_GB2312" pitchFamily="1" charset="-122"/>
                        </a:rPr>
                        <a:t>0</a:t>
                      </a:r>
                      <a:r>
                        <a:rPr lang="en-US" altLang="zh-CN" sz="1845">
                          <a:solidFill>
                            <a:schemeClr val="bg1"/>
                          </a:solidFill>
                          <a:latin typeface="楷体_GB2312" pitchFamily="1" charset="-122"/>
                          <a:ea typeface="楷体_GB2312" pitchFamily="1" charset="-122"/>
                        </a:rPr>
                        <a:t>C</a:t>
                      </a:r>
                    </a:p>
                  </a:txBody>
                  <a:tcPr marL="84406" marR="84406" marT="42203" marB="42203">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660033"/>
                    </a:solidFill>
                  </a:tcPr>
                </a:tc>
                <a:extLst>
                  <a:ext uri="{0D108BD9-81ED-4DB2-BD59-A6C34878D82A}">
                    <a16:rowId xmlns:a16="http://schemas.microsoft.com/office/drawing/2014/main" val="10000"/>
                  </a:ext>
                </a:extLst>
              </a:tr>
              <a:tr h="42291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sz="1845" dirty="0">
                          <a:solidFill>
                            <a:schemeClr val="bg1"/>
                          </a:solidFill>
                          <a:latin typeface="楷体_GB2312" pitchFamily="1" charset="-122"/>
                          <a:ea typeface="楷体_GB2312" pitchFamily="1" charset="-122"/>
                        </a:rPr>
                        <a:t>硫醚</a:t>
                      </a:r>
                    </a:p>
                  </a:txBody>
                  <a:tcPr marL="84406" marR="84406" marT="42203" marB="42203">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660033"/>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sz="1845" dirty="0">
                          <a:solidFill>
                            <a:schemeClr val="bg1"/>
                          </a:solidFill>
                          <a:latin typeface="楷体_GB2312" pitchFamily="1" charset="-122"/>
                          <a:ea typeface="楷体_GB2312" pitchFamily="1" charset="-122"/>
                        </a:rPr>
                        <a:t>硫化氢</a:t>
                      </a:r>
                    </a:p>
                  </a:txBody>
                  <a:tcPr marL="84406" marR="84406" marT="42203" marB="42203">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660033"/>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sz="1845" dirty="0">
                          <a:solidFill>
                            <a:schemeClr val="bg1"/>
                          </a:solidFill>
                          <a:latin typeface="楷体_GB2312" pitchFamily="1" charset="-122"/>
                          <a:ea typeface="楷体_GB2312" pitchFamily="1" charset="-122"/>
                        </a:rPr>
                        <a:t>硫化氢</a:t>
                      </a:r>
                    </a:p>
                  </a:txBody>
                  <a:tcPr marL="84406" marR="84406" marT="42203" marB="42203">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660033"/>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sz="1845" dirty="0">
                          <a:solidFill>
                            <a:schemeClr val="bg1"/>
                          </a:solidFill>
                          <a:latin typeface="楷体_GB2312" pitchFamily="1" charset="-122"/>
                          <a:ea typeface="楷体_GB2312" pitchFamily="1" charset="-122"/>
                        </a:rPr>
                        <a:t>硫化氢</a:t>
                      </a:r>
                    </a:p>
                  </a:txBody>
                  <a:tcPr marL="84406" marR="84406" marT="42203" marB="42203">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660033"/>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sz="1845" dirty="0">
                          <a:solidFill>
                            <a:schemeClr val="bg1"/>
                          </a:solidFill>
                          <a:latin typeface="楷体_GB2312" pitchFamily="1" charset="-122"/>
                          <a:ea typeface="楷体_GB2312" pitchFamily="1" charset="-122"/>
                        </a:rPr>
                        <a:t>硫化氢</a:t>
                      </a:r>
                    </a:p>
                  </a:txBody>
                  <a:tcPr marL="84406" marR="84406" marT="42203" marB="42203">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660033"/>
                    </a:solidFill>
                  </a:tcPr>
                </a:tc>
                <a:extLst>
                  <a:ext uri="{0D108BD9-81ED-4DB2-BD59-A6C34878D82A}">
                    <a16:rowId xmlns:a16="http://schemas.microsoft.com/office/drawing/2014/main" val="10001"/>
                  </a:ext>
                </a:extLst>
              </a:tr>
              <a:tr h="422275">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sz="1845" dirty="0">
                          <a:solidFill>
                            <a:schemeClr val="bg1"/>
                          </a:solidFill>
                          <a:latin typeface="楷体_GB2312" pitchFamily="1" charset="-122"/>
                          <a:ea typeface="楷体_GB2312" pitchFamily="1" charset="-122"/>
                        </a:rPr>
                        <a:t>元素硫</a:t>
                      </a:r>
                    </a:p>
                  </a:txBody>
                  <a:tcPr marL="84406" marR="84406" marT="42203" marB="42203">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660033"/>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sz="1845" dirty="0">
                          <a:solidFill>
                            <a:schemeClr val="bg1"/>
                          </a:solidFill>
                          <a:latin typeface="楷体_GB2312" pitchFamily="1" charset="-122"/>
                          <a:ea typeface="楷体_GB2312" pitchFamily="1" charset="-122"/>
                        </a:rPr>
                        <a:t>元素硫</a:t>
                      </a:r>
                    </a:p>
                  </a:txBody>
                  <a:tcPr marL="84406" marR="84406" marT="42203" marB="42203">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660033"/>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sz="1845" dirty="0">
                          <a:solidFill>
                            <a:schemeClr val="bg1"/>
                          </a:solidFill>
                          <a:latin typeface="楷体_GB2312" pitchFamily="1" charset="-122"/>
                          <a:ea typeface="楷体_GB2312" pitchFamily="1" charset="-122"/>
                        </a:rPr>
                        <a:t>硫醇</a:t>
                      </a:r>
                    </a:p>
                  </a:txBody>
                  <a:tcPr marL="84406" marR="84406" marT="42203" marB="42203">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660033"/>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sz="1845" dirty="0">
                          <a:solidFill>
                            <a:schemeClr val="bg1"/>
                          </a:solidFill>
                          <a:latin typeface="楷体_GB2312" pitchFamily="1" charset="-122"/>
                          <a:ea typeface="楷体_GB2312" pitchFamily="1" charset="-122"/>
                        </a:rPr>
                        <a:t>硫醇</a:t>
                      </a:r>
                    </a:p>
                  </a:txBody>
                  <a:tcPr marL="84406" marR="84406" marT="42203" marB="42203">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660033"/>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sz="1845" dirty="0">
                          <a:solidFill>
                            <a:schemeClr val="bg1"/>
                          </a:solidFill>
                          <a:latin typeface="楷体_GB2312" pitchFamily="1" charset="-122"/>
                          <a:ea typeface="楷体_GB2312" pitchFamily="1" charset="-122"/>
                        </a:rPr>
                        <a:t>硫醇</a:t>
                      </a:r>
                    </a:p>
                  </a:txBody>
                  <a:tcPr marL="84406" marR="84406" marT="42203" marB="42203">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660033"/>
                    </a:solidFill>
                  </a:tcPr>
                </a:tc>
                <a:extLst>
                  <a:ext uri="{0D108BD9-81ED-4DB2-BD59-A6C34878D82A}">
                    <a16:rowId xmlns:a16="http://schemas.microsoft.com/office/drawing/2014/main" val="10002"/>
                  </a:ext>
                </a:extLst>
              </a:tr>
              <a:tr h="45974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sz="1845" dirty="0">
                          <a:solidFill>
                            <a:schemeClr val="bg1"/>
                          </a:solidFill>
                          <a:latin typeface="楷体_GB2312" pitchFamily="1" charset="-122"/>
                          <a:ea typeface="楷体_GB2312" pitchFamily="1" charset="-122"/>
                        </a:rPr>
                        <a:t>硫化氢</a:t>
                      </a:r>
                    </a:p>
                  </a:txBody>
                  <a:tcPr marL="84406" marR="84406" marT="42203" marB="42203">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660033"/>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sz="1845" dirty="0">
                          <a:solidFill>
                            <a:schemeClr val="bg1"/>
                          </a:solidFill>
                          <a:latin typeface="楷体_GB2312" pitchFamily="1" charset="-122"/>
                          <a:ea typeface="楷体_GB2312" pitchFamily="1" charset="-122"/>
                        </a:rPr>
                        <a:t>硫醚</a:t>
                      </a:r>
                    </a:p>
                  </a:txBody>
                  <a:tcPr marL="84406" marR="84406" marT="42203" marB="42203">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660033"/>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sz="1845" dirty="0">
                          <a:solidFill>
                            <a:schemeClr val="bg1"/>
                          </a:solidFill>
                          <a:latin typeface="楷体_GB2312" pitchFamily="1" charset="-122"/>
                          <a:ea typeface="楷体_GB2312" pitchFamily="1" charset="-122"/>
                        </a:rPr>
                        <a:t>元素硫</a:t>
                      </a:r>
                    </a:p>
                  </a:txBody>
                  <a:tcPr marL="84406" marR="84406" marT="42203" marB="42203">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660033"/>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sz="1845" dirty="0">
                          <a:solidFill>
                            <a:schemeClr val="bg1"/>
                          </a:solidFill>
                          <a:latin typeface="楷体_GB2312" pitchFamily="1" charset="-122"/>
                          <a:ea typeface="楷体_GB2312" pitchFamily="1" charset="-122"/>
                        </a:rPr>
                        <a:t>元素硫</a:t>
                      </a:r>
                    </a:p>
                  </a:txBody>
                  <a:tcPr marL="84406" marR="84406" marT="42203" marB="42203">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660033"/>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sz="1845" dirty="0">
                          <a:solidFill>
                            <a:schemeClr val="bg1"/>
                          </a:solidFill>
                          <a:latin typeface="楷体_GB2312" pitchFamily="1" charset="-122"/>
                          <a:ea typeface="楷体_GB2312" pitchFamily="1" charset="-122"/>
                        </a:rPr>
                        <a:t>硫醚</a:t>
                      </a:r>
                    </a:p>
                  </a:txBody>
                  <a:tcPr marL="84406" marR="84406" marT="42203" marB="42203">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660033"/>
                    </a:solidFill>
                  </a:tcPr>
                </a:tc>
                <a:extLst>
                  <a:ext uri="{0D108BD9-81ED-4DB2-BD59-A6C34878D82A}">
                    <a16:rowId xmlns:a16="http://schemas.microsoft.com/office/drawing/2014/main" val="10003"/>
                  </a:ext>
                </a:extLst>
              </a:tr>
              <a:tr h="422275">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sz="1845" dirty="0">
                          <a:solidFill>
                            <a:schemeClr val="bg1"/>
                          </a:solidFill>
                          <a:latin typeface="楷体_GB2312" pitchFamily="1" charset="-122"/>
                          <a:ea typeface="楷体_GB2312" pitchFamily="1" charset="-122"/>
                        </a:rPr>
                        <a:t>硫醇</a:t>
                      </a:r>
                    </a:p>
                  </a:txBody>
                  <a:tcPr marL="84406" marR="84406" marT="42203" marB="42203">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660033"/>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sz="1845" dirty="0">
                          <a:solidFill>
                            <a:schemeClr val="bg1"/>
                          </a:solidFill>
                          <a:latin typeface="楷体_GB2312" pitchFamily="1" charset="-122"/>
                          <a:ea typeface="楷体_GB2312" pitchFamily="1" charset="-122"/>
                        </a:rPr>
                        <a:t>硫醇</a:t>
                      </a:r>
                    </a:p>
                  </a:txBody>
                  <a:tcPr marL="84406" marR="84406" marT="42203" marB="42203">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660033"/>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sz="1845" dirty="0">
                          <a:solidFill>
                            <a:schemeClr val="bg1"/>
                          </a:solidFill>
                          <a:latin typeface="楷体_GB2312" pitchFamily="1" charset="-122"/>
                          <a:ea typeface="楷体_GB2312" pitchFamily="1" charset="-122"/>
                        </a:rPr>
                        <a:t>硫醚</a:t>
                      </a:r>
                    </a:p>
                  </a:txBody>
                  <a:tcPr marL="84406" marR="84406" marT="42203" marB="42203">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660033"/>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sz="1845" dirty="0">
                          <a:solidFill>
                            <a:schemeClr val="bg1"/>
                          </a:solidFill>
                          <a:latin typeface="楷体_GB2312" pitchFamily="1" charset="-122"/>
                          <a:ea typeface="楷体_GB2312" pitchFamily="1" charset="-122"/>
                        </a:rPr>
                        <a:t>硫醚</a:t>
                      </a:r>
                    </a:p>
                  </a:txBody>
                  <a:tcPr marL="84406" marR="84406" marT="42203" marB="42203">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660033"/>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sz="1845" dirty="0">
                          <a:solidFill>
                            <a:schemeClr val="bg1"/>
                          </a:solidFill>
                          <a:latin typeface="楷体_GB2312" pitchFamily="1" charset="-122"/>
                          <a:ea typeface="楷体_GB2312" pitchFamily="1" charset="-122"/>
                        </a:rPr>
                        <a:t>元素硫</a:t>
                      </a:r>
                    </a:p>
                  </a:txBody>
                  <a:tcPr marL="84406" marR="84406" marT="42203" marB="42203">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660033"/>
                    </a:solidFill>
                  </a:tcPr>
                </a:tc>
                <a:extLst>
                  <a:ext uri="{0D108BD9-81ED-4DB2-BD59-A6C34878D82A}">
                    <a16:rowId xmlns:a16="http://schemas.microsoft.com/office/drawing/2014/main" val="10004"/>
                  </a:ext>
                </a:extLst>
              </a:tr>
              <a:tr h="813435">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sz="1845" dirty="0">
                          <a:solidFill>
                            <a:schemeClr val="bg1"/>
                          </a:solidFill>
                          <a:latin typeface="楷体_GB2312" pitchFamily="1" charset="-122"/>
                          <a:ea typeface="楷体_GB2312" pitchFamily="1" charset="-122"/>
                        </a:rPr>
                        <a:t>二硫</a:t>
                      </a:r>
                    </a:p>
                    <a:p>
                      <a:pPr marL="0" lvl="0" indent="0" algn="ctr">
                        <a:buNone/>
                      </a:pPr>
                      <a:r>
                        <a:rPr lang="zh-CN" altLang="en-US" sz="1845" dirty="0">
                          <a:solidFill>
                            <a:schemeClr val="bg1"/>
                          </a:solidFill>
                          <a:latin typeface="楷体_GB2312" pitchFamily="1" charset="-122"/>
                          <a:ea typeface="楷体_GB2312" pitchFamily="1" charset="-122"/>
                        </a:rPr>
                        <a:t>化物</a:t>
                      </a:r>
                    </a:p>
                  </a:txBody>
                  <a:tcPr marL="84406" marR="84406" marT="42203" marB="42203">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rgbClr val="660033"/>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sz="1845" dirty="0">
                          <a:solidFill>
                            <a:schemeClr val="bg1"/>
                          </a:solidFill>
                          <a:latin typeface="楷体_GB2312" pitchFamily="1" charset="-122"/>
                          <a:ea typeface="楷体_GB2312" pitchFamily="1" charset="-122"/>
                        </a:rPr>
                        <a:t>二硫</a:t>
                      </a:r>
                    </a:p>
                    <a:p>
                      <a:pPr marL="0" lvl="0" indent="0" algn="ctr">
                        <a:buNone/>
                      </a:pPr>
                      <a:r>
                        <a:rPr lang="zh-CN" altLang="en-US" sz="1845" dirty="0">
                          <a:solidFill>
                            <a:schemeClr val="bg1"/>
                          </a:solidFill>
                          <a:latin typeface="楷体_GB2312" pitchFamily="1" charset="-122"/>
                          <a:ea typeface="楷体_GB2312" pitchFamily="1" charset="-122"/>
                        </a:rPr>
                        <a:t>化物</a:t>
                      </a:r>
                    </a:p>
                  </a:txBody>
                  <a:tcPr marL="84406" marR="84406" marT="42203" marB="42203">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rgbClr val="660033"/>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sz="1845" dirty="0">
                          <a:solidFill>
                            <a:schemeClr val="bg1"/>
                          </a:solidFill>
                          <a:latin typeface="楷体_GB2312" pitchFamily="1" charset="-122"/>
                          <a:ea typeface="楷体_GB2312" pitchFamily="1" charset="-122"/>
                        </a:rPr>
                        <a:t>二硫</a:t>
                      </a:r>
                    </a:p>
                    <a:p>
                      <a:pPr marL="0" lvl="0" indent="0" algn="ctr">
                        <a:buNone/>
                      </a:pPr>
                      <a:r>
                        <a:rPr lang="zh-CN" altLang="en-US" sz="1845" dirty="0">
                          <a:solidFill>
                            <a:schemeClr val="bg1"/>
                          </a:solidFill>
                          <a:latin typeface="楷体_GB2312" pitchFamily="1" charset="-122"/>
                          <a:ea typeface="楷体_GB2312" pitchFamily="1" charset="-122"/>
                        </a:rPr>
                        <a:t>化物</a:t>
                      </a:r>
                    </a:p>
                  </a:txBody>
                  <a:tcPr marL="84406" marR="84406" marT="42203" marB="42203">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rgbClr val="660033"/>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sz="1845" dirty="0">
                          <a:solidFill>
                            <a:schemeClr val="bg1"/>
                          </a:solidFill>
                          <a:latin typeface="楷体_GB2312" pitchFamily="1" charset="-122"/>
                          <a:ea typeface="楷体_GB2312" pitchFamily="1" charset="-122"/>
                        </a:rPr>
                        <a:t>二硫</a:t>
                      </a:r>
                    </a:p>
                    <a:p>
                      <a:pPr marL="0" lvl="0" indent="0" algn="ctr">
                        <a:buNone/>
                      </a:pPr>
                      <a:r>
                        <a:rPr lang="zh-CN" altLang="en-US" sz="1845" dirty="0">
                          <a:solidFill>
                            <a:schemeClr val="bg1"/>
                          </a:solidFill>
                          <a:latin typeface="楷体_GB2312" pitchFamily="1" charset="-122"/>
                          <a:ea typeface="楷体_GB2312" pitchFamily="1" charset="-122"/>
                        </a:rPr>
                        <a:t>化物</a:t>
                      </a:r>
                    </a:p>
                  </a:txBody>
                  <a:tcPr marL="84406" marR="84406" marT="42203" marB="42203">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rgbClr val="660033"/>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sz="1845" dirty="0">
                          <a:solidFill>
                            <a:schemeClr val="bg1"/>
                          </a:solidFill>
                          <a:latin typeface="楷体_GB2312" pitchFamily="1" charset="-122"/>
                          <a:ea typeface="楷体_GB2312" pitchFamily="1" charset="-122"/>
                        </a:rPr>
                        <a:t>二硫</a:t>
                      </a:r>
                    </a:p>
                    <a:p>
                      <a:pPr marL="0" lvl="0" indent="0" algn="ctr">
                        <a:buNone/>
                      </a:pPr>
                      <a:r>
                        <a:rPr lang="zh-CN" altLang="en-US" sz="1845" dirty="0">
                          <a:solidFill>
                            <a:schemeClr val="bg1"/>
                          </a:solidFill>
                          <a:latin typeface="楷体_GB2312" pitchFamily="1" charset="-122"/>
                          <a:ea typeface="楷体_GB2312" pitchFamily="1" charset="-122"/>
                        </a:rPr>
                        <a:t>化物</a:t>
                      </a:r>
                    </a:p>
                  </a:txBody>
                  <a:tcPr marL="84406" marR="84406" marT="42203" marB="42203">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rgbClr val="660033"/>
                    </a:solidFill>
                  </a:tcPr>
                </a:tc>
                <a:extLst>
                  <a:ext uri="{0D108BD9-81ED-4DB2-BD59-A6C34878D82A}">
                    <a16:rowId xmlns:a16="http://schemas.microsoft.com/office/drawing/2014/main" val="10005"/>
                  </a:ext>
                </a:extLst>
              </a:tr>
            </a:tbl>
          </a:graphicData>
        </a:graphic>
      </p:graphicFrame>
      <p:sp>
        <p:nvSpPr>
          <p:cNvPr id="94256" name="直接连接符 94255"/>
          <p:cNvSpPr/>
          <p:nvPr/>
        </p:nvSpPr>
        <p:spPr>
          <a:xfrm>
            <a:off x="1332035" y="3367454"/>
            <a:ext cx="6629400" cy="0"/>
          </a:xfrm>
          <a:prstGeom prst="line">
            <a:avLst/>
          </a:prstGeom>
          <a:ln w="38100" cap="flat" cmpd="sng">
            <a:solidFill>
              <a:srgbClr val="FFFF00"/>
            </a:solidFill>
            <a:prstDash val="solid"/>
            <a:headEnd type="none" w="med" len="med"/>
            <a:tailEnd type="triangle" w="med" len="med"/>
          </a:ln>
        </p:spPr>
      </p:sp>
      <p:sp>
        <p:nvSpPr>
          <p:cNvPr id="94257" name="直接连接符 94256"/>
          <p:cNvSpPr/>
          <p:nvPr/>
        </p:nvSpPr>
        <p:spPr>
          <a:xfrm>
            <a:off x="539262" y="3817327"/>
            <a:ext cx="0" cy="2461846"/>
          </a:xfrm>
          <a:prstGeom prst="line">
            <a:avLst/>
          </a:prstGeom>
          <a:ln w="57150" cap="flat" cmpd="sng">
            <a:solidFill>
              <a:srgbClr val="FFFF66"/>
            </a:solidFill>
            <a:prstDash val="solid"/>
            <a:headEnd type="none" w="med" len="med"/>
            <a:tailEnd type="triangle" w="med" len="med"/>
          </a:ln>
        </p:spPr>
      </p:sp>
    </p:spTree>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标题 197633"/>
          <p:cNvSpPr>
            <a:spLocks noGrp="1"/>
          </p:cNvSpPr>
          <p:nvPr>
            <p:ph type="title"/>
          </p:nvPr>
        </p:nvSpPr>
        <p:spPr>
          <a:xfrm>
            <a:off x="1610311" y="1000760"/>
            <a:ext cx="2431074" cy="718038"/>
          </a:xfrm>
        </p:spPr>
        <p:txBody>
          <a:bodyPr anchor="ctr"/>
          <a:lstStyle/>
          <a:p>
            <a:pPr algn="l"/>
            <a:r>
              <a:rPr lang="zh-CN" altLang="en-US" sz="2585" b="1" dirty="0">
                <a:solidFill>
                  <a:schemeClr val="tx1"/>
                </a:solidFill>
              </a:rPr>
              <a:t>硫分布</a:t>
            </a:r>
          </a:p>
        </p:txBody>
      </p:sp>
      <p:graphicFrame>
        <p:nvGraphicFramePr>
          <p:cNvPr id="197661" name="内容占位符 197660"/>
          <p:cNvGraphicFramePr>
            <a:graphicFrameLocks noGrp="1"/>
          </p:cNvGraphicFramePr>
          <p:nvPr>
            <p:ph idx="1"/>
            <p:custDataLst>
              <p:tags r:id="rId1"/>
            </p:custDataLst>
          </p:nvPr>
        </p:nvGraphicFramePr>
        <p:xfrm>
          <a:off x="608135" y="1718897"/>
          <a:ext cx="8229600" cy="843944"/>
        </p:xfrm>
        <a:graphic>
          <a:graphicData uri="http://schemas.openxmlformats.org/drawingml/2006/table">
            <a:tbl>
              <a:tblPr/>
              <a:tblGrid>
                <a:gridCol w="1522730">
                  <a:extLst>
                    <a:ext uri="{9D8B030D-6E8A-4147-A177-3AD203B41FA5}">
                      <a16:colId xmlns:a16="http://schemas.microsoft.com/office/drawing/2014/main" val="20000"/>
                    </a:ext>
                  </a:extLst>
                </a:gridCol>
                <a:gridCol w="1243965">
                  <a:extLst>
                    <a:ext uri="{9D8B030D-6E8A-4147-A177-3AD203B41FA5}">
                      <a16:colId xmlns:a16="http://schemas.microsoft.com/office/drawing/2014/main" val="20001"/>
                    </a:ext>
                  </a:extLst>
                </a:gridCol>
                <a:gridCol w="1203325">
                  <a:extLst>
                    <a:ext uri="{9D8B030D-6E8A-4147-A177-3AD203B41FA5}">
                      <a16:colId xmlns:a16="http://schemas.microsoft.com/office/drawing/2014/main" val="20002"/>
                    </a:ext>
                  </a:extLst>
                </a:gridCol>
                <a:gridCol w="1296670">
                  <a:extLst>
                    <a:ext uri="{9D8B030D-6E8A-4147-A177-3AD203B41FA5}">
                      <a16:colId xmlns:a16="http://schemas.microsoft.com/office/drawing/2014/main" val="20003"/>
                    </a:ext>
                  </a:extLst>
                </a:gridCol>
                <a:gridCol w="1591310">
                  <a:extLst>
                    <a:ext uri="{9D8B030D-6E8A-4147-A177-3AD203B41FA5}">
                      <a16:colId xmlns:a16="http://schemas.microsoft.com/office/drawing/2014/main" val="20004"/>
                    </a:ext>
                  </a:extLst>
                </a:gridCol>
                <a:gridCol w="1371600">
                  <a:extLst>
                    <a:ext uri="{9D8B030D-6E8A-4147-A177-3AD203B41FA5}">
                      <a16:colId xmlns:a16="http://schemas.microsoft.com/office/drawing/2014/main" val="20005"/>
                    </a:ext>
                  </a:extLst>
                </a:gridCol>
              </a:tblGrid>
              <a:tr h="42164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sz="2215" b="1" dirty="0">
                          <a:solidFill>
                            <a:schemeClr val="tx1"/>
                          </a:solidFill>
                          <a:latin typeface="宋体" panose="02010600030101010101" pitchFamily="2" charset="-122"/>
                        </a:rPr>
                        <a:t>馏分</a:t>
                      </a:r>
                    </a:p>
                  </a:txBody>
                  <a:tcPr marL="84406" marR="84406" marT="42203" marB="42203">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sz="2215" b="1" dirty="0">
                          <a:solidFill>
                            <a:schemeClr val="tx1"/>
                          </a:solidFill>
                          <a:latin typeface="宋体" panose="02010600030101010101" pitchFamily="2" charset="-122"/>
                        </a:rPr>
                        <a:t>汽油</a:t>
                      </a:r>
                    </a:p>
                  </a:txBody>
                  <a:tcPr marL="84406" marR="84406" marT="42203" marB="42203">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sz="2215" b="1" dirty="0">
                          <a:solidFill>
                            <a:schemeClr val="tx1"/>
                          </a:solidFill>
                          <a:latin typeface="宋体" panose="02010600030101010101" pitchFamily="2" charset="-122"/>
                        </a:rPr>
                        <a:t>煤油</a:t>
                      </a:r>
                    </a:p>
                  </a:txBody>
                  <a:tcPr marL="84406" marR="84406" marT="42203" marB="42203">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sz="2215" b="1" dirty="0">
                          <a:solidFill>
                            <a:schemeClr val="tx1"/>
                          </a:solidFill>
                          <a:latin typeface="宋体" panose="02010600030101010101" pitchFamily="2" charset="-122"/>
                        </a:rPr>
                        <a:t>柴油</a:t>
                      </a:r>
                    </a:p>
                  </a:txBody>
                  <a:tcPr marL="84406" marR="84406" marT="42203" marB="42203">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sz="2215" b="1" dirty="0">
                          <a:solidFill>
                            <a:schemeClr val="tx1"/>
                          </a:solidFill>
                          <a:latin typeface="宋体" panose="02010600030101010101" pitchFamily="2" charset="-122"/>
                        </a:rPr>
                        <a:t>蜡油</a:t>
                      </a:r>
                    </a:p>
                  </a:txBody>
                  <a:tcPr marL="84406" marR="84406" marT="42203" marB="42203">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sz="2215" b="1" dirty="0">
                          <a:solidFill>
                            <a:schemeClr val="tx1"/>
                          </a:solidFill>
                          <a:latin typeface="宋体" panose="02010600030101010101" pitchFamily="2" charset="-122"/>
                        </a:rPr>
                        <a:t>渣油</a:t>
                      </a:r>
                    </a:p>
                  </a:txBody>
                  <a:tcPr marL="84406" marR="84406" marT="42203" marB="42203">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164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solidFill>
                            <a:schemeClr val="tx1"/>
                          </a:solidFill>
                          <a:latin typeface="宋体" panose="02010600030101010101" pitchFamily="2" charset="-122"/>
                        </a:rPr>
                        <a:t>硫含量</a:t>
                      </a:r>
                      <a:r>
                        <a:rPr lang="en-US" altLang="zh-CN" sz="2215" b="1">
                          <a:solidFill>
                            <a:schemeClr val="tx1"/>
                          </a:solidFill>
                          <a:latin typeface="宋体" panose="02010600030101010101" pitchFamily="2" charset="-122"/>
                        </a:rPr>
                        <a:t>%</a:t>
                      </a:r>
                    </a:p>
                  </a:txBody>
                  <a:tcPr marL="84406" marR="84406" marT="42203" marB="42203">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en-US" altLang="zh-CN" sz="2215" b="1">
                          <a:solidFill>
                            <a:schemeClr val="tx1"/>
                          </a:solidFill>
                          <a:latin typeface="宋体" panose="02010600030101010101" pitchFamily="2" charset="-122"/>
                        </a:rPr>
                        <a:t>&lt;0.8</a:t>
                      </a:r>
                    </a:p>
                  </a:txBody>
                  <a:tcPr marL="84406" marR="84406" marT="42203" marB="42203">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en-US" altLang="zh-CN" sz="2215" b="1">
                          <a:solidFill>
                            <a:schemeClr val="tx1"/>
                          </a:solidFill>
                          <a:latin typeface="宋体" panose="02010600030101010101" pitchFamily="2" charset="-122"/>
                        </a:rPr>
                        <a:t>&lt;5.2</a:t>
                      </a:r>
                    </a:p>
                  </a:txBody>
                  <a:tcPr marL="84406" marR="84406" marT="42203" marB="42203">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en-US" altLang="zh-CN" sz="2215" b="1">
                          <a:solidFill>
                            <a:schemeClr val="tx1"/>
                          </a:solidFill>
                          <a:latin typeface="宋体" panose="02010600030101010101" pitchFamily="2" charset="-122"/>
                        </a:rPr>
                        <a:t>6-15.5</a:t>
                      </a:r>
                    </a:p>
                  </a:txBody>
                  <a:tcPr marL="84406" marR="84406" marT="42203" marB="42203">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en-US" altLang="zh-CN" sz="2215" b="1">
                          <a:solidFill>
                            <a:schemeClr val="tx1"/>
                          </a:solidFill>
                          <a:latin typeface="宋体" panose="02010600030101010101" pitchFamily="2" charset="-122"/>
                        </a:rPr>
                        <a:t>13.5-44.5</a:t>
                      </a:r>
                    </a:p>
                  </a:txBody>
                  <a:tcPr marL="84406" marR="84406" marT="42203" marB="42203">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en-US" altLang="zh-CN" sz="2215" b="1">
                          <a:solidFill>
                            <a:schemeClr val="tx1"/>
                          </a:solidFill>
                          <a:latin typeface="宋体" panose="02010600030101010101" pitchFamily="2" charset="-122"/>
                        </a:rPr>
                        <a:t>43.6-76</a:t>
                      </a:r>
                    </a:p>
                  </a:txBody>
                  <a:tcPr marL="84406" marR="84406" marT="42203" marB="42203">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97658" name="矩形 197657"/>
          <p:cNvSpPr/>
          <p:nvPr/>
        </p:nvSpPr>
        <p:spPr>
          <a:xfrm>
            <a:off x="300404" y="2923443"/>
            <a:ext cx="8675077" cy="3374780"/>
          </a:xfrm>
          <a:prstGeom prst="rect">
            <a:avLst/>
          </a:prstGeom>
          <a:noFill/>
          <a:ln w="9525">
            <a:noFill/>
          </a:ln>
        </p:spPr>
        <p:txBody>
          <a:bodyPr anchor="ctr"/>
          <a:lstStyle/>
          <a:p>
            <a:pPr marL="450850" indent="-450850">
              <a:lnSpc>
                <a:spcPct val="110000"/>
              </a:lnSpc>
              <a:spcBef>
                <a:spcPct val="0"/>
              </a:spcBef>
              <a:buClr>
                <a:srgbClr val="66FFFF"/>
              </a:buClr>
              <a:buFont typeface="Wingdings" panose="05000000000000000000" pitchFamily="2" charset="2"/>
              <a:buChar char="u"/>
            </a:pPr>
            <a:r>
              <a:rPr lang="zh-CN" altLang="en-US" sz="1845" dirty="0">
                <a:solidFill>
                  <a:schemeClr val="tx1"/>
                </a:solidFill>
                <a:latin typeface="宋体" panose="02010600030101010101" pitchFamily="2" charset="-122"/>
              </a:rPr>
              <a:t>汽油馏分</a:t>
            </a:r>
            <a:r>
              <a:rPr lang="en-US" altLang="zh-CN" sz="1845" dirty="0">
                <a:solidFill>
                  <a:schemeClr val="tx1"/>
                </a:solidFill>
                <a:latin typeface="宋体" panose="02010600030101010101" pitchFamily="2" charset="-122"/>
              </a:rPr>
              <a:t>-</a:t>
            </a:r>
            <a:r>
              <a:rPr lang="zh-CN" altLang="en-US" sz="1845" dirty="0">
                <a:solidFill>
                  <a:schemeClr val="tx1"/>
                </a:solidFill>
                <a:latin typeface="宋体" panose="02010600030101010101" pitchFamily="2" charset="-122"/>
              </a:rPr>
              <a:t>硫醇为主；</a:t>
            </a:r>
          </a:p>
          <a:p>
            <a:pPr marL="450850" indent="-450850">
              <a:lnSpc>
                <a:spcPct val="110000"/>
              </a:lnSpc>
              <a:spcBef>
                <a:spcPct val="0"/>
              </a:spcBef>
              <a:buClr>
                <a:srgbClr val="66FFFF"/>
              </a:buClr>
              <a:buFont typeface="Wingdings" panose="05000000000000000000" pitchFamily="2" charset="2"/>
              <a:buChar char="u"/>
            </a:pPr>
            <a:r>
              <a:rPr lang="zh-CN" altLang="en-US" sz="1845" dirty="0">
                <a:solidFill>
                  <a:schemeClr val="tx1"/>
                </a:solidFill>
                <a:latin typeface="宋体" panose="02010600030101010101" pitchFamily="2" charset="-122"/>
              </a:rPr>
              <a:t>煤油和柴油馏分</a:t>
            </a:r>
            <a:r>
              <a:rPr lang="en-US" altLang="zh-CN" sz="1845" dirty="0">
                <a:solidFill>
                  <a:schemeClr val="tx1"/>
                </a:solidFill>
                <a:latin typeface="宋体" panose="02010600030101010101" pitchFamily="2" charset="-122"/>
              </a:rPr>
              <a:t>-</a:t>
            </a:r>
            <a:r>
              <a:rPr lang="zh-CN" altLang="en-US" sz="1845" dirty="0">
                <a:solidFill>
                  <a:schemeClr val="tx1"/>
                </a:solidFill>
                <a:latin typeface="宋体" panose="02010600030101010101" pitchFamily="2" charset="-122"/>
              </a:rPr>
              <a:t>硫醚为主，峰值在</a:t>
            </a:r>
            <a:r>
              <a:rPr lang="en-US" altLang="zh-CN" sz="1845" dirty="0">
                <a:solidFill>
                  <a:schemeClr val="tx1"/>
                </a:solidFill>
                <a:latin typeface="宋体" panose="02010600030101010101" pitchFamily="2" charset="-122"/>
              </a:rPr>
              <a:t>120℃-250℃</a:t>
            </a:r>
            <a:r>
              <a:rPr lang="zh-CN" altLang="en-US" sz="1845" dirty="0">
                <a:solidFill>
                  <a:schemeClr val="tx1"/>
                </a:solidFill>
                <a:latin typeface="宋体" panose="02010600030101010101" pitchFamily="2" charset="-122"/>
              </a:rPr>
              <a:t>之间；硫醇含量少</a:t>
            </a:r>
          </a:p>
          <a:p>
            <a:pPr marL="450850" indent="-450850">
              <a:lnSpc>
                <a:spcPct val="110000"/>
              </a:lnSpc>
              <a:spcBef>
                <a:spcPct val="0"/>
              </a:spcBef>
              <a:buClr>
                <a:srgbClr val="66FFFF"/>
              </a:buClr>
              <a:buFont typeface="Wingdings" panose="05000000000000000000" pitchFamily="2" charset="2"/>
              <a:buChar char="u"/>
            </a:pPr>
            <a:r>
              <a:rPr lang="zh-CN" altLang="en-US" sz="1845" dirty="0">
                <a:solidFill>
                  <a:schemeClr val="tx1"/>
                </a:solidFill>
                <a:latin typeface="宋体" panose="02010600030101010101" pitchFamily="2" charset="-122"/>
              </a:rPr>
              <a:t>重质馏分油和渣油</a:t>
            </a:r>
            <a:r>
              <a:rPr lang="en-US" altLang="zh-CN" sz="1845" dirty="0">
                <a:solidFill>
                  <a:schemeClr val="tx1"/>
                </a:solidFill>
                <a:latin typeface="宋体" panose="02010600030101010101" pitchFamily="2" charset="-122"/>
              </a:rPr>
              <a:t>-</a:t>
            </a:r>
            <a:r>
              <a:rPr lang="zh-CN" altLang="en-US" sz="1845" dirty="0">
                <a:solidFill>
                  <a:schemeClr val="tx1"/>
                </a:solidFill>
                <a:latin typeface="宋体" panose="02010600030101010101" pitchFamily="2" charset="-122"/>
              </a:rPr>
              <a:t>噻吩及其衍生物，元素硫、硫化氢和二硫化物在石油中的含量比较少，主要分布在</a:t>
            </a:r>
            <a:r>
              <a:rPr lang="en-US" altLang="zh-CN" sz="1845" dirty="0">
                <a:solidFill>
                  <a:schemeClr val="tx1"/>
                </a:solidFill>
                <a:latin typeface="宋体" panose="02010600030101010101" pitchFamily="2" charset="-122"/>
              </a:rPr>
              <a:t>250℃</a:t>
            </a:r>
            <a:r>
              <a:rPr lang="zh-CN" altLang="en-US" sz="1845" dirty="0">
                <a:solidFill>
                  <a:schemeClr val="tx1"/>
                </a:solidFill>
                <a:latin typeface="宋体" panose="02010600030101010101" pitchFamily="2" charset="-122"/>
              </a:rPr>
              <a:t>以下的馏分中；活性硫化物在＜</a:t>
            </a:r>
            <a:r>
              <a:rPr lang="en-US" altLang="zh-CN" sz="1845" dirty="0">
                <a:solidFill>
                  <a:schemeClr val="tx1"/>
                </a:solidFill>
                <a:latin typeface="宋体" panose="02010600030101010101" pitchFamily="2" charset="-122"/>
              </a:rPr>
              <a:t>350℃</a:t>
            </a:r>
            <a:r>
              <a:rPr lang="zh-CN" altLang="en-US" sz="1845" dirty="0">
                <a:solidFill>
                  <a:schemeClr val="tx1"/>
                </a:solidFill>
                <a:latin typeface="宋体" panose="02010600030101010101" pitchFamily="2" charset="-122"/>
              </a:rPr>
              <a:t>馏分中数量不多，腐蚀非常严重；</a:t>
            </a:r>
          </a:p>
          <a:p>
            <a:pPr marL="450850" indent="-450850">
              <a:lnSpc>
                <a:spcPct val="110000"/>
              </a:lnSpc>
              <a:spcBef>
                <a:spcPct val="0"/>
              </a:spcBef>
              <a:buClr>
                <a:srgbClr val="66FFFF"/>
              </a:buClr>
              <a:buFont typeface="Wingdings" panose="05000000000000000000" pitchFamily="2" charset="2"/>
              <a:buChar char="u"/>
            </a:pPr>
            <a:endParaRPr lang="zh-CN" altLang="en-US" sz="1845" dirty="0">
              <a:solidFill>
                <a:schemeClr val="tx1"/>
              </a:solidFill>
              <a:latin typeface="宋体" panose="02010600030101010101" pitchFamily="2" charset="-122"/>
            </a:endParaRPr>
          </a:p>
          <a:p>
            <a:pPr marL="450850" indent="-450850">
              <a:spcBef>
                <a:spcPct val="0"/>
              </a:spcBef>
              <a:buClr>
                <a:srgbClr val="66FFFF"/>
              </a:buClr>
              <a:buFont typeface="Wingdings" panose="05000000000000000000" pitchFamily="2" charset="2"/>
            </a:pPr>
            <a:endParaRPr lang="zh-CN" altLang="en-US" sz="1845" dirty="0">
              <a:solidFill>
                <a:schemeClr val="tx1"/>
              </a:solidFill>
              <a:latin typeface="宋体" panose="02010600030101010101" pitchFamily="2"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a:xfrm>
            <a:off x="6553200" y="6031523"/>
            <a:ext cx="1905000" cy="422031"/>
          </a:xfrm>
        </p:spPr>
        <p:txBody>
          <a:bodyPr/>
          <a:lstStyle/>
          <a:p>
            <a:pPr lvl="0"/>
            <a:fld id="{9A0DB2DC-4C9A-4742-B13C-FB6460FD3503}" type="slidenum">
              <a:rPr lang="zh-CN" altLang="en-US" sz="1845" dirty="0">
                <a:latin typeface="Times New Roman" panose="02020603050405020304" pitchFamily="18" charset="0"/>
              </a:rPr>
              <a:t>15</a:t>
            </a:fld>
            <a:endParaRPr lang="zh-CN" altLang="en-US" sz="1845" dirty="0">
              <a:latin typeface="Times New Roman" panose="02020603050405020304" pitchFamily="18" charset="0"/>
            </a:endParaRPr>
          </a:p>
        </p:txBody>
      </p:sp>
      <p:sp>
        <p:nvSpPr>
          <p:cNvPr id="299011" name="文本占位符 299010"/>
          <p:cNvSpPr>
            <a:spLocks noGrp="1"/>
          </p:cNvSpPr>
          <p:nvPr>
            <p:ph type="body" idx="1"/>
          </p:nvPr>
        </p:nvSpPr>
        <p:spPr>
          <a:xfrm>
            <a:off x="286873" y="1313132"/>
            <a:ext cx="8569569" cy="2101362"/>
          </a:xfrm>
        </p:spPr>
        <p:txBody>
          <a:bodyPr/>
          <a:lstStyle/>
          <a:p>
            <a:pPr>
              <a:buClr>
                <a:schemeClr val="accent2"/>
              </a:buClr>
              <a:buFont typeface="Wingdings" panose="05000000000000000000" pitchFamily="2" charset="2"/>
              <a:buChar char="u"/>
            </a:pPr>
            <a:r>
              <a:rPr lang="zh-CN" altLang="en-US" sz="2585" b="1" dirty="0">
                <a:solidFill>
                  <a:schemeClr val="tx1"/>
                </a:solidFill>
              </a:rPr>
              <a:t>环烷酸的构成</a:t>
            </a:r>
            <a:endParaRPr lang="zh-CN" altLang="en-US" sz="2585" b="1" dirty="0">
              <a:solidFill>
                <a:srgbClr val="FFFF00"/>
              </a:solidFill>
            </a:endParaRPr>
          </a:p>
          <a:p>
            <a:pPr lvl="1">
              <a:buClr>
                <a:schemeClr val="accent2"/>
              </a:buClr>
              <a:buFont typeface="Wingdings" panose="05000000000000000000" pitchFamily="2" charset="2"/>
              <a:buChar char="u"/>
            </a:pPr>
            <a:r>
              <a:rPr lang="zh-CN" altLang="en-US" sz="2215" b="1" dirty="0"/>
              <a:t>原油中的酸性组分含有环烷酸、脂肪酸、芳香酸、无机酸、酚类和硫醇等，总称为石油酸。</a:t>
            </a:r>
            <a:r>
              <a:rPr lang="zh-CN" altLang="en-US" sz="2215" b="1" dirty="0">
                <a:solidFill>
                  <a:srgbClr val="FFFF00"/>
                </a:solidFill>
              </a:rPr>
              <a:t> </a:t>
            </a:r>
            <a:r>
              <a:rPr lang="zh-CN" altLang="en-US" sz="2215" b="1" dirty="0">
                <a:solidFill>
                  <a:schemeClr val="accent2"/>
                </a:solidFill>
              </a:rPr>
              <a:t>除胜利原油中的环烷酸占石油酸的总量百分比小于</a:t>
            </a:r>
            <a:r>
              <a:rPr lang="en-US" altLang="zh-CN" sz="2215" b="1" dirty="0">
                <a:solidFill>
                  <a:schemeClr val="accent2"/>
                </a:solidFill>
              </a:rPr>
              <a:t>40</a:t>
            </a:r>
            <a:r>
              <a:rPr lang="zh-CN" altLang="en-US" sz="2215" b="1" dirty="0">
                <a:solidFill>
                  <a:schemeClr val="accent2"/>
                </a:solidFill>
              </a:rPr>
              <a:t>％外，其他油田的原油中环烷酸均占原油酸性物质的</a:t>
            </a:r>
            <a:r>
              <a:rPr lang="en-US" altLang="zh-CN" sz="2215" b="1" dirty="0">
                <a:solidFill>
                  <a:schemeClr val="accent2"/>
                </a:solidFill>
              </a:rPr>
              <a:t>90%</a:t>
            </a:r>
            <a:r>
              <a:rPr lang="zh-CN" altLang="en-US" sz="2215" b="1" dirty="0">
                <a:solidFill>
                  <a:schemeClr val="accent2"/>
                </a:solidFill>
              </a:rPr>
              <a:t>左右。</a:t>
            </a:r>
          </a:p>
        </p:txBody>
      </p:sp>
      <p:pic>
        <p:nvPicPr>
          <p:cNvPr id="299012" name="图片 299011"/>
          <p:cNvPicPr>
            <a:picLocks noChangeAspect="1"/>
          </p:cNvPicPr>
          <p:nvPr/>
        </p:nvPicPr>
        <p:blipFill>
          <a:blip r:embed="rId2">
            <a:lum bright="-77997" contrast="100000"/>
          </a:blip>
          <a:stretch>
            <a:fillRect/>
          </a:stretch>
        </p:blipFill>
        <p:spPr>
          <a:xfrm>
            <a:off x="1209236" y="3281143"/>
            <a:ext cx="6912219" cy="3377712"/>
          </a:xfrm>
          <a:prstGeom prst="rect">
            <a:avLst/>
          </a:prstGeom>
          <a:noFill/>
          <a:ln w="9525">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文本占位符 110594"/>
          <p:cNvSpPr>
            <a:spLocks noGrp="1"/>
          </p:cNvSpPr>
          <p:nvPr>
            <p:ph type="body" idx="1"/>
          </p:nvPr>
        </p:nvSpPr>
        <p:spPr>
          <a:xfrm>
            <a:off x="94469" y="1384887"/>
            <a:ext cx="8871438" cy="5473211"/>
          </a:xfrm>
        </p:spPr>
        <p:txBody>
          <a:bodyPr/>
          <a:lstStyle/>
          <a:p>
            <a:pPr>
              <a:buClr>
                <a:schemeClr val="accent2"/>
              </a:buClr>
              <a:buFont typeface="Wingdings" panose="05000000000000000000" pitchFamily="2" charset="2"/>
              <a:buChar char="u"/>
            </a:pPr>
            <a:r>
              <a:rPr lang="zh-CN" altLang="en-US" sz="2215" b="1" dirty="0">
                <a:solidFill>
                  <a:schemeClr val="tx1"/>
                </a:solidFill>
              </a:rPr>
              <a:t>环烷酸腐蚀的特点</a:t>
            </a:r>
          </a:p>
          <a:p>
            <a:pPr>
              <a:lnSpc>
                <a:spcPct val="110000"/>
              </a:lnSpc>
              <a:spcBef>
                <a:spcPct val="0"/>
              </a:spcBef>
              <a:buClrTx/>
              <a:buFont typeface="Arial" panose="020B0604020202020204" pitchFamily="34" charset="0"/>
              <a:buNone/>
            </a:pPr>
            <a:r>
              <a:rPr lang="zh-CN" altLang="en-US" sz="1845" b="1" dirty="0"/>
              <a:t>     </a:t>
            </a:r>
            <a:r>
              <a:rPr lang="zh-CN" altLang="en-US" sz="2215" b="1" dirty="0"/>
              <a:t>环烷酸在低温时腐蚀不强烈。一旦沸腾，特别是在高温无水环境中，腐蚀最激烈。由于</a:t>
            </a:r>
            <a:r>
              <a:rPr lang="en-US" altLang="zh-CN" sz="2215" b="1" dirty="0">
                <a:solidFill>
                  <a:schemeClr val="accent2"/>
                </a:solidFill>
                <a:latin typeface="宋体" panose="02010600030101010101" pitchFamily="2" charset="-122"/>
              </a:rPr>
              <a:t>Fe(RCOO)</a:t>
            </a:r>
            <a:r>
              <a:rPr lang="en-US" altLang="zh-CN" sz="2215" b="1" baseline="-25000" dirty="0">
                <a:solidFill>
                  <a:schemeClr val="accent2"/>
                </a:solidFill>
                <a:latin typeface="宋体" panose="02010600030101010101" pitchFamily="2" charset="-122"/>
              </a:rPr>
              <a:t>2</a:t>
            </a:r>
            <a:r>
              <a:rPr lang="zh-CN" altLang="en-US" sz="2215" b="1" dirty="0"/>
              <a:t>是油溶性腐蚀产物，能被油流所带走，因此不易在金属表面形成保护膜，即使形成硫化亚铁保护膜，也会与环烷酸发生反应而完全暴露出新的金属表面，使腐蚀继续进行。遭受环烷酸腐蚀的钢材表面光滑无垢，位于介质流速低的部位的腐蚀仅留下尖锐的孔洞；高流速部位的腐蚀则出现带有锐边的坑蚀或蚀槽。</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a:xfrm>
            <a:off x="6553200" y="6031523"/>
            <a:ext cx="1905000" cy="422031"/>
          </a:xfrm>
        </p:spPr>
        <p:txBody>
          <a:bodyPr/>
          <a:lstStyle/>
          <a:p>
            <a:pPr lvl="0"/>
            <a:fld id="{9A0DB2DC-4C9A-4742-B13C-FB6460FD3503}" type="slidenum">
              <a:rPr lang="zh-CN" altLang="en-US" sz="1845" dirty="0">
                <a:latin typeface="Times New Roman" panose="02020603050405020304" pitchFamily="18" charset="0"/>
              </a:rPr>
              <a:t>17</a:t>
            </a:fld>
            <a:endParaRPr lang="zh-CN" altLang="en-US" sz="1845" dirty="0">
              <a:latin typeface="Times New Roman" panose="02020603050405020304" pitchFamily="18" charset="0"/>
            </a:endParaRPr>
          </a:p>
        </p:txBody>
      </p:sp>
      <p:sp>
        <p:nvSpPr>
          <p:cNvPr id="117762" name="标题 117761"/>
          <p:cNvSpPr>
            <a:spLocks noGrp="1"/>
          </p:cNvSpPr>
          <p:nvPr>
            <p:ph type="title"/>
          </p:nvPr>
        </p:nvSpPr>
        <p:spPr>
          <a:xfrm>
            <a:off x="-180528" y="-32970"/>
            <a:ext cx="7772400" cy="864577"/>
          </a:xfrm>
        </p:spPr>
        <p:txBody>
          <a:bodyPr anchor="ctr">
            <a:normAutofit/>
          </a:bodyPr>
          <a:lstStyle/>
          <a:p>
            <a:r>
              <a:rPr lang="zh-CN" altLang="en-US" sz="3600" dirty="0">
                <a:solidFill>
                  <a:schemeClr val="tx1"/>
                </a:solidFill>
                <a:latin typeface="微软雅黑" panose="020B0503020204020204" pitchFamily="34" charset="-122"/>
                <a:ea typeface="微软雅黑" panose="020B0503020204020204" pitchFamily="34" charset="-122"/>
              </a:rPr>
              <a:t>与铁</a:t>
            </a:r>
            <a:r>
              <a:rPr lang="zh-CN" altLang="en-US" sz="4000" dirty="0">
                <a:solidFill>
                  <a:schemeClr val="tx1"/>
                </a:solidFill>
                <a:latin typeface="微软雅黑" panose="020B0503020204020204" pitchFamily="34" charset="-122"/>
                <a:ea typeface="微软雅黑" panose="020B0503020204020204" pitchFamily="34" charset="-122"/>
              </a:rPr>
              <a:t>反应</a:t>
            </a:r>
            <a:r>
              <a:rPr lang="en-US" altLang="zh-CN" sz="3600" dirty="0">
                <a:solidFill>
                  <a:schemeClr val="tx1"/>
                </a:solidFill>
                <a:latin typeface="微软雅黑" panose="020B0503020204020204" pitchFamily="34" charset="-122"/>
                <a:ea typeface="微软雅黑" panose="020B0503020204020204" pitchFamily="34" charset="-122"/>
              </a:rPr>
              <a:t>H</a:t>
            </a:r>
            <a:r>
              <a:rPr lang="en-US" altLang="zh-CN" sz="3600" baseline="-25000" dirty="0">
                <a:solidFill>
                  <a:schemeClr val="tx1"/>
                </a:solidFill>
                <a:latin typeface="微软雅黑" panose="020B0503020204020204" pitchFamily="34" charset="-122"/>
                <a:ea typeface="微软雅黑" panose="020B0503020204020204" pitchFamily="34" charset="-122"/>
              </a:rPr>
              <a:t>2</a:t>
            </a:r>
            <a:r>
              <a:rPr lang="en-US" altLang="zh-CN" sz="3600" dirty="0">
                <a:solidFill>
                  <a:schemeClr val="tx1"/>
                </a:solidFill>
                <a:latin typeface="微软雅黑" panose="020B0503020204020204" pitchFamily="34" charset="-122"/>
                <a:ea typeface="微软雅黑" panose="020B0503020204020204" pitchFamily="34" charset="-122"/>
              </a:rPr>
              <a:t>S</a:t>
            </a:r>
            <a:r>
              <a:rPr lang="zh-CN" altLang="en-US" sz="3600" dirty="0">
                <a:solidFill>
                  <a:schemeClr val="tx1"/>
                </a:solidFill>
                <a:latin typeface="微软雅黑" panose="020B0503020204020204" pitchFamily="34" charset="-122"/>
                <a:ea typeface="微软雅黑" panose="020B0503020204020204" pitchFamily="34" charset="-122"/>
              </a:rPr>
              <a:t>和</a:t>
            </a:r>
            <a:r>
              <a:rPr lang="en-US" altLang="zh-CN" sz="3600" dirty="0">
                <a:solidFill>
                  <a:schemeClr val="tx1"/>
                </a:solidFill>
                <a:latin typeface="微软雅黑" panose="020B0503020204020204" pitchFamily="34" charset="-122"/>
                <a:ea typeface="微软雅黑" panose="020B0503020204020204" pitchFamily="34" charset="-122"/>
              </a:rPr>
              <a:t>RCOOH</a:t>
            </a:r>
            <a:r>
              <a:rPr lang="zh-CN" altLang="en-US" sz="3600" dirty="0">
                <a:solidFill>
                  <a:schemeClr val="tx1"/>
                </a:solidFill>
                <a:latin typeface="微软雅黑" panose="020B0503020204020204" pitchFamily="34" charset="-122"/>
                <a:ea typeface="微软雅黑" panose="020B0503020204020204" pitchFamily="34" charset="-122"/>
              </a:rPr>
              <a:t>分压的影响</a:t>
            </a:r>
          </a:p>
        </p:txBody>
      </p:sp>
      <p:pic>
        <p:nvPicPr>
          <p:cNvPr id="117763" name="文本占位符 117762"/>
          <p:cNvPicPr>
            <a:picLocks noGrp="1" noChangeAspect="1"/>
          </p:cNvPicPr>
          <p:nvPr>
            <p:ph type="body" idx="1"/>
          </p:nvPr>
        </p:nvPicPr>
        <p:blipFill>
          <a:blip r:embed="rId2">
            <a:lum bright="-35999" contrast="60000"/>
          </a:blip>
          <a:stretch>
            <a:fillRect/>
          </a:stretch>
        </p:blipFill>
        <p:spPr>
          <a:xfrm>
            <a:off x="250581" y="1368669"/>
            <a:ext cx="8569569" cy="4015154"/>
          </a:xfrm>
        </p:spPr>
      </p:pic>
      <p:sp>
        <p:nvSpPr>
          <p:cNvPr id="117764" name="矩形 117763"/>
          <p:cNvSpPr/>
          <p:nvPr/>
        </p:nvSpPr>
        <p:spPr>
          <a:xfrm>
            <a:off x="5077558" y="3562350"/>
            <a:ext cx="1799492" cy="464526"/>
          </a:xfrm>
          <a:prstGeom prst="rect">
            <a:avLst/>
          </a:prstGeom>
          <a:solidFill>
            <a:srgbClr val="660033"/>
          </a:solidFill>
          <a:ln w="9525" cap="flat" cmpd="sng">
            <a:solidFill>
              <a:schemeClr val="tx1"/>
            </a:solidFill>
            <a:prstDash val="solid"/>
            <a:miter/>
            <a:headEnd type="none" w="med" len="med"/>
            <a:tailEnd type="none" w="med" len="med"/>
          </a:ln>
        </p:spPr>
        <p:txBody>
          <a:bodyPr wrap="none" anchor="ctr"/>
          <a:lstStyle/>
          <a:p>
            <a:pPr algn="ctr">
              <a:spcBef>
                <a:spcPct val="0"/>
              </a:spcBef>
            </a:pPr>
            <a:r>
              <a:rPr lang="zh-CN" altLang="en-US" sz="1845" dirty="0">
                <a:solidFill>
                  <a:schemeClr val="bg1"/>
                </a:solidFill>
                <a:latin typeface="Arial" panose="020B0604020202020204" pitchFamily="34" charset="0"/>
                <a:ea typeface="楷体_GB2312" pitchFamily="1" charset="-122"/>
              </a:rPr>
              <a:t>腐蚀区</a:t>
            </a:r>
          </a:p>
        </p:txBody>
      </p:sp>
      <p:sp>
        <p:nvSpPr>
          <p:cNvPr id="117765" name="矩形 117764"/>
          <p:cNvSpPr/>
          <p:nvPr/>
        </p:nvSpPr>
        <p:spPr>
          <a:xfrm>
            <a:off x="3563815" y="1567962"/>
            <a:ext cx="1153258" cy="398585"/>
          </a:xfrm>
          <a:prstGeom prst="rect">
            <a:avLst/>
          </a:prstGeom>
          <a:solidFill>
            <a:srgbClr val="660033"/>
          </a:solidFill>
          <a:ln w="9525" cap="flat" cmpd="sng">
            <a:solidFill>
              <a:schemeClr val="tx1"/>
            </a:solidFill>
            <a:prstDash val="solid"/>
            <a:miter/>
            <a:headEnd type="none" w="med" len="med"/>
            <a:tailEnd type="none" w="med" len="med"/>
          </a:ln>
        </p:spPr>
        <p:txBody>
          <a:bodyPr wrap="none" anchor="ctr"/>
          <a:lstStyle/>
          <a:p>
            <a:pPr algn="ctr">
              <a:spcBef>
                <a:spcPct val="0"/>
              </a:spcBef>
            </a:pPr>
            <a:r>
              <a:rPr lang="zh-CN" altLang="en-US" sz="1845" dirty="0">
                <a:solidFill>
                  <a:schemeClr val="bg1"/>
                </a:solidFill>
                <a:latin typeface="Arial" panose="020B0604020202020204" pitchFamily="34" charset="0"/>
                <a:ea typeface="楷体_GB2312" pitchFamily="1" charset="-122"/>
              </a:rPr>
              <a:t>钝化区</a:t>
            </a:r>
          </a:p>
        </p:txBody>
      </p:sp>
      <p:sp>
        <p:nvSpPr>
          <p:cNvPr id="117766" name="矩形标注 117765"/>
          <p:cNvSpPr/>
          <p:nvPr/>
        </p:nvSpPr>
        <p:spPr>
          <a:xfrm>
            <a:off x="1834662" y="4692162"/>
            <a:ext cx="1008185" cy="398585"/>
          </a:xfrm>
          <a:prstGeom prst="wedgeRectCallout">
            <a:avLst>
              <a:gd name="adj1" fmla="val -36144"/>
              <a:gd name="adj2" fmla="val -189338"/>
            </a:avLst>
          </a:prstGeom>
          <a:solidFill>
            <a:srgbClr val="660033"/>
          </a:solidFill>
          <a:ln w="9525" cap="flat" cmpd="sng">
            <a:solidFill>
              <a:schemeClr val="tx1"/>
            </a:solidFill>
            <a:prstDash val="solid"/>
            <a:miter/>
            <a:headEnd type="none" w="med" len="med"/>
            <a:tailEnd type="none" w="med" len="med"/>
          </a:ln>
        </p:spPr>
        <p:txBody>
          <a:bodyPr/>
          <a:lstStyle/>
          <a:p>
            <a:pPr algn="ctr">
              <a:spcBef>
                <a:spcPct val="0"/>
              </a:spcBef>
            </a:pPr>
            <a:r>
              <a:rPr lang="zh-CN" altLang="en-US" sz="1845" dirty="0">
                <a:solidFill>
                  <a:schemeClr val="bg1"/>
                </a:solidFill>
                <a:latin typeface="Arial" panose="020B0604020202020204" pitchFamily="34" charset="0"/>
                <a:ea typeface="楷体_GB2312" pitchFamily="1" charset="-122"/>
              </a:rPr>
              <a:t>免蚀区</a:t>
            </a:r>
          </a:p>
        </p:txBody>
      </p:sp>
      <p:sp>
        <p:nvSpPr>
          <p:cNvPr id="117767" name="矩形 117766"/>
          <p:cNvSpPr/>
          <p:nvPr/>
        </p:nvSpPr>
        <p:spPr>
          <a:xfrm>
            <a:off x="5435112" y="4825512"/>
            <a:ext cx="1729154" cy="531934"/>
          </a:xfrm>
          <a:prstGeom prst="rect">
            <a:avLst/>
          </a:prstGeom>
          <a:solidFill>
            <a:srgbClr val="660033"/>
          </a:solidFill>
          <a:ln w="9525" cap="flat" cmpd="sng">
            <a:solidFill>
              <a:schemeClr val="tx1"/>
            </a:solidFill>
            <a:prstDash val="solid"/>
            <a:miter/>
            <a:headEnd type="none" w="med" len="med"/>
            <a:tailEnd type="none" w="med" len="med"/>
          </a:ln>
        </p:spPr>
        <p:txBody>
          <a:bodyPr wrap="none" anchor="ctr"/>
          <a:lstStyle/>
          <a:p>
            <a:pPr algn="ctr">
              <a:spcBef>
                <a:spcPct val="0"/>
              </a:spcBef>
            </a:pPr>
            <a:r>
              <a:rPr lang="zh-CN" altLang="en-US" sz="1845" dirty="0">
                <a:solidFill>
                  <a:schemeClr val="bg1"/>
                </a:solidFill>
                <a:latin typeface="Arial" panose="020B0604020202020204" pitchFamily="34" charset="0"/>
                <a:ea typeface="楷体_GB2312" pitchFamily="1" charset="-122"/>
              </a:rPr>
              <a:t>环烷酸分压</a:t>
            </a:r>
          </a:p>
        </p:txBody>
      </p:sp>
      <p:sp>
        <p:nvSpPr>
          <p:cNvPr id="117768" name="矩形 117767"/>
          <p:cNvSpPr/>
          <p:nvPr/>
        </p:nvSpPr>
        <p:spPr>
          <a:xfrm>
            <a:off x="178777" y="3694235"/>
            <a:ext cx="792774" cy="863111"/>
          </a:xfrm>
          <a:prstGeom prst="rect">
            <a:avLst/>
          </a:prstGeom>
          <a:solidFill>
            <a:srgbClr val="660033"/>
          </a:solidFill>
          <a:ln w="9525" cap="flat" cmpd="sng">
            <a:solidFill>
              <a:schemeClr val="tx1"/>
            </a:solidFill>
            <a:prstDash val="solid"/>
            <a:miter/>
            <a:headEnd type="none" w="med" len="med"/>
            <a:tailEnd type="none" w="med" len="med"/>
          </a:ln>
        </p:spPr>
        <p:txBody>
          <a:bodyPr wrap="none" anchor="ctr"/>
          <a:lstStyle/>
          <a:p>
            <a:pPr algn="ctr">
              <a:spcBef>
                <a:spcPct val="0"/>
              </a:spcBef>
            </a:pPr>
            <a:r>
              <a:rPr lang="zh-CN" altLang="en-US" sz="1845" dirty="0">
                <a:solidFill>
                  <a:schemeClr val="bg1"/>
                </a:solidFill>
                <a:latin typeface="Arial" panose="020B0604020202020204" pitchFamily="34" charset="0"/>
                <a:ea typeface="楷体_GB2312" pitchFamily="1" charset="-122"/>
              </a:rPr>
              <a:t>硫化氢</a:t>
            </a:r>
          </a:p>
          <a:p>
            <a:pPr algn="ctr">
              <a:spcBef>
                <a:spcPct val="0"/>
              </a:spcBef>
            </a:pPr>
            <a:r>
              <a:rPr lang="zh-CN" altLang="en-US" sz="1845" dirty="0">
                <a:solidFill>
                  <a:schemeClr val="bg1"/>
                </a:solidFill>
                <a:latin typeface="Arial" panose="020B0604020202020204" pitchFamily="34" charset="0"/>
                <a:ea typeface="楷体_GB2312" pitchFamily="1" charset="-122"/>
              </a:rPr>
              <a:t>分压</a:t>
            </a:r>
          </a:p>
        </p:txBody>
      </p:sp>
      <p:sp>
        <p:nvSpPr>
          <p:cNvPr id="117769" name="矩形 117768"/>
          <p:cNvSpPr/>
          <p:nvPr/>
        </p:nvSpPr>
        <p:spPr>
          <a:xfrm>
            <a:off x="1692520" y="2631831"/>
            <a:ext cx="1151792" cy="398585"/>
          </a:xfrm>
          <a:prstGeom prst="rect">
            <a:avLst/>
          </a:prstGeom>
          <a:solidFill>
            <a:srgbClr val="660033"/>
          </a:solidFill>
          <a:ln w="9525" cap="flat" cmpd="sng">
            <a:solidFill>
              <a:schemeClr val="tx1"/>
            </a:solidFill>
            <a:prstDash val="solid"/>
            <a:miter/>
            <a:headEnd type="none" w="med" len="med"/>
            <a:tailEnd type="none" w="med" len="med"/>
          </a:ln>
        </p:spPr>
        <p:txBody>
          <a:bodyPr wrap="none" anchor="ctr"/>
          <a:lstStyle/>
          <a:p>
            <a:pPr algn="ctr">
              <a:spcBef>
                <a:spcPct val="0"/>
              </a:spcBef>
            </a:pPr>
            <a:r>
              <a:rPr lang="zh-CN" altLang="en-US" sz="1845" dirty="0">
                <a:solidFill>
                  <a:schemeClr val="bg1"/>
                </a:solidFill>
                <a:latin typeface="Arial" panose="020B0604020202020204" pitchFamily="34" charset="0"/>
                <a:ea typeface="楷体_GB2312" pitchFamily="1" charset="-122"/>
              </a:rPr>
              <a:t>钝化区</a:t>
            </a:r>
          </a:p>
        </p:txBody>
      </p:sp>
      <p:sp>
        <p:nvSpPr>
          <p:cNvPr id="117770" name="矩形 117769"/>
          <p:cNvSpPr/>
          <p:nvPr/>
        </p:nvSpPr>
        <p:spPr>
          <a:xfrm>
            <a:off x="1692520" y="5423389"/>
            <a:ext cx="4896485" cy="802640"/>
          </a:xfrm>
          <a:prstGeom prst="rect">
            <a:avLst/>
          </a:prstGeom>
          <a:noFill/>
          <a:ln w="9525">
            <a:noFill/>
          </a:ln>
        </p:spPr>
        <p:txBody>
          <a:bodyPr wrap="none" anchor="t">
            <a:spAutoFit/>
          </a:bodyPr>
          <a:lstStyle/>
          <a:p>
            <a:pPr eaLnBrk="0" hangingPunct="0">
              <a:spcBef>
                <a:spcPct val="50000"/>
              </a:spcBef>
              <a:buClr>
                <a:srgbClr val="66FFFF"/>
              </a:buClr>
              <a:buFont typeface="Wingdings" panose="05000000000000000000" pitchFamily="2" charset="2"/>
            </a:pPr>
            <a:r>
              <a:rPr lang="zh-CN" altLang="en-US" sz="1845" dirty="0">
                <a:latin typeface="宋体" panose="02010600030101010101" pitchFamily="2" charset="-122"/>
              </a:rPr>
              <a:t>低硫高酸值原油的腐蚀性可能更强。</a:t>
            </a:r>
          </a:p>
          <a:p>
            <a:pPr eaLnBrk="0" hangingPunct="0">
              <a:spcBef>
                <a:spcPct val="50000"/>
              </a:spcBef>
              <a:buClr>
                <a:srgbClr val="66FFFF"/>
              </a:buClr>
              <a:buFont typeface="Wingdings" panose="05000000000000000000" pitchFamily="2" charset="2"/>
            </a:pPr>
            <a:r>
              <a:rPr lang="zh-CN" altLang="en-US" sz="1845" dirty="0">
                <a:latin typeface="宋体" panose="02010600030101010101" pitchFamily="2" charset="-122"/>
              </a:rPr>
              <a:t>增加硫到</a:t>
            </a:r>
            <a:r>
              <a:rPr lang="en-US" altLang="zh-CN" sz="1845" dirty="0">
                <a:latin typeface="宋体" panose="02010600030101010101" pitchFamily="2" charset="-122"/>
              </a:rPr>
              <a:t>1%</a:t>
            </a:r>
            <a:r>
              <a:rPr lang="zh-CN" altLang="en-US" sz="1845" dirty="0">
                <a:latin typeface="宋体" panose="02010600030101010101" pitchFamily="2" charset="-122"/>
              </a:rPr>
              <a:t>可以增加硫化铁保护膜减缓了腐蚀</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a:xfrm>
            <a:off x="6553200" y="6031523"/>
            <a:ext cx="1905000" cy="422031"/>
          </a:xfrm>
        </p:spPr>
        <p:txBody>
          <a:bodyPr/>
          <a:lstStyle/>
          <a:p>
            <a:pPr lvl="0"/>
            <a:fld id="{9A0DB2DC-4C9A-4742-B13C-FB6460FD3503}" type="slidenum">
              <a:rPr lang="zh-CN" altLang="en-US" sz="1845" dirty="0">
                <a:latin typeface="Times New Roman" panose="02020603050405020304" pitchFamily="18" charset="0"/>
              </a:rPr>
              <a:t>18</a:t>
            </a:fld>
            <a:endParaRPr lang="zh-CN" altLang="en-US" sz="1845" dirty="0">
              <a:latin typeface="Times New Roman" panose="02020603050405020304" pitchFamily="18" charset="0"/>
            </a:endParaRPr>
          </a:p>
        </p:txBody>
      </p:sp>
      <p:sp>
        <p:nvSpPr>
          <p:cNvPr id="123906" name="标题 123905"/>
          <p:cNvSpPr>
            <a:spLocks noGrp="1"/>
          </p:cNvSpPr>
          <p:nvPr>
            <p:ph type="title"/>
          </p:nvPr>
        </p:nvSpPr>
        <p:spPr/>
        <p:txBody>
          <a:bodyPr anchor="ctr"/>
          <a:lstStyle/>
          <a:p>
            <a:endParaRPr dirty="0"/>
          </a:p>
        </p:txBody>
      </p:sp>
      <p:sp>
        <p:nvSpPr>
          <p:cNvPr id="123907" name="文本占位符 123906"/>
          <p:cNvSpPr>
            <a:spLocks noGrp="1"/>
          </p:cNvSpPr>
          <p:nvPr>
            <p:ph type="body" idx="1"/>
          </p:nvPr>
        </p:nvSpPr>
        <p:spPr/>
        <p:txBody>
          <a:bodyPr/>
          <a:lstStyle/>
          <a:p>
            <a:endParaRPr lang="en-US" altLang="zh-CN" dirty="0"/>
          </a:p>
          <a:p>
            <a:endParaRPr lang="en-US" altLang="zh-CN" dirty="0"/>
          </a:p>
        </p:txBody>
      </p:sp>
      <p:pic>
        <p:nvPicPr>
          <p:cNvPr id="123908" name="图片 123907"/>
          <p:cNvPicPr>
            <a:picLocks noChangeAspect="1"/>
          </p:cNvPicPr>
          <p:nvPr/>
        </p:nvPicPr>
        <p:blipFill>
          <a:blip r:embed="rId2"/>
          <a:stretch>
            <a:fillRect/>
          </a:stretch>
        </p:blipFill>
        <p:spPr>
          <a:xfrm>
            <a:off x="0" y="2498481"/>
            <a:ext cx="4500197" cy="2193680"/>
          </a:xfrm>
          <a:prstGeom prst="rect">
            <a:avLst/>
          </a:prstGeom>
          <a:noFill/>
          <a:ln w="9525">
            <a:noFill/>
          </a:ln>
        </p:spPr>
      </p:pic>
      <p:pic>
        <p:nvPicPr>
          <p:cNvPr id="123909" name="图片 123908"/>
          <p:cNvPicPr>
            <a:picLocks noChangeAspect="1"/>
          </p:cNvPicPr>
          <p:nvPr/>
        </p:nvPicPr>
        <p:blipFill>
          <a:blip r:embed="rId3"/>
          <a:stretch>
            <a:fillRect/>
          </a:stretch>
        </p:blipFill>
        <p:spPr>
          <a:xfrm>
            <a:off x="0" y="263769"/>
            <a:ext cx="4536831" cy="2168769"/>
          </a:xfrm>
          <a:prstGeom prst="rect">
            <a:avLst/>
          </a:prstGeom>
          <a:noFill/>
          <a:ln w="9525">
            <a:noFill/>
          </a:ln>
        </p:spPr>
      </p:pic>
      <p:pic>
        <p:nvPicPr>
          <p:cNvPr id="123910" name="图片 123909"/>
          <p:cNvPicPr>
            <a:picLocks noChangeAspect="1"/>
          </p:cNvPicPr>
          <p:nvPr/>
        </p:nvPicPr>
        <p:blipFill>
          <a:blip r:embed="rId4"/>
          <a:stretch>
            <a:fillRect/>
          </a:stretch>
        </p:blipFill>
        <p:spPr>
          <a:xfrm>
            <a:off x="4572000" y="3295650"/>
            <a:ext cx="4572000" cy="3298580"/>
          </a:xfrm>
          <a:prstGeom prst="rect">
            <a:avLst/>
          </a:prstGeom>
          <a:noFill/>
          <a:ln w="9525">
            <a:noFill/>
          </a:ln>
        </p:spPr>
      </p:pic>
      <p:pic>
        <p:nvPicPr>
          <p:cNvPr id="123911" name="图片 123910"/>
          <p:cNvPicPr>
            <a:picLocks noChangeAspect="1"/>
          </p:cNvPicPr>
          <p:nvPr/>
        </p:nvPicPr>
        <p:blipFill>
          <a:blip r:embed="rId5"/>
          <a:stretch>
            <a:fillRect/>
          </a:stretch>
        </p:blipFill>
        <p:spPr>
          <a:xfrm>
            <a:off x="4572000" y="263769"/>
            <a:ext cx="4572000" cy="2965938"/>
          </a:xfrm>
          <a:prstGeom prst="rect">
            <a:avLst/>
          </a:prstGeom>
          <a:noFill/>
          <a:ln w="9525">
            <a:noFill/>
          </a:ln>
        </p:spPr>
      </p:pic>
      <p:pic>
        <p:nvPicPr>
          <p:cNvPr id="123912" name="图片 123911"/>
          <p:cNvPicPr>
            <a:picLocks noChangeAspect="1"/>
          </p:cNvPicPr>
          <p:nvPr/>
        </p:nvPicPr>
        <p:blipFill>
          <a:blip r:embed="rId6"/>
          <a:stretch>
            <a:fillRect/>
          </a:stretch>
        </p:blipFill>
        <p:spPr>
          <a:xfrm>
            <a:off x="0" y="4758104"/>
            <a:ext cx="4426927" cy="1836126"/>
          </a:xfrm>
          <a:prstGeom prst="rect">
            <a:avLst/>
          </a:prstGeom>
          <a:noFill/>
          <a:ln w="9525">
            <a:noFill/>
          </a:ln>
        </p:spPr>
      </p:pic>
      <p:sp>
        <p:nvSpPr>
          <p:cNvPr id="123913" name="矩形 123912"/>
          <p:cNvSpPr/>
          <p:nvPr/>
        </p:nvSpPr>
        <p:spPr>
          <a:xfrm>
            <a:off x="250581" y="5955323"/>
            <a:ext cx="1008185" cy="398585"/>
          </a:xfrm>
          <a:prstGeom prst="rect">
            <a:avLst/>
          </a:prstGeom>
          <a:solidFill>
            <a:srgbClr val="660033"/>
          </a:solidFill>
          <a:ln w="9525" cap="flat" cmpd="sng">
            <a:solidFill>
              <a:schemeClr val="tx1"/>
            </a:solidFill>
            <a:prstDash val="solid"/>
            <a:miter/>
            <a:headEnd type="none" w="med" len="med"/>
            <a:tailEnd type="none" w="med" len="med"/>
          </a:ln>
        </p:spPr>
        <p:txBody>
          <a:bodyPr wrap="none" anchor="ctr"/>
          <a:lstStyle/>
          <a:p>
            <a:pPr algn="ctr">
              <a:spcBef>
                <a:spcPct val="0"/>
              </a:spcBef>
            </a:pPr>
            <a:r>
              <a:rPr lang="zh-CN" altLang="en-US" sz="1845" dirty="0">
                <a:solidFill>
                  <a:schemeClr val="tx1"/>
                </a:solidFill>
                <a:latin typeface="Arial" panose="020B0604020202020204" pitchFamily="34" charset="0"/>
                <a:ea typeface="楷体_GB2312" pitchFamily="1" charset="-122"/>
              </a:rPr>
              <a:t>热电偶</a:t>
            </a:r>
          </a:p>
        </p:txBody>
      </p:sp>
      <p:sp>
        <p:nvSpPr>
          <p:cNvPr id="123914" name="矩形 123913"/>
          <p:cNvSpPr/>
          <p:nvPr/>
        </p:nvSpPr>
        <p:spPr>
          <a:xfrm>
            <a:off x="4787412" y="5955323"/>
            <a:ext cx="1513742" cy="398585"/>
          </a:xfrm>
          <a:prstGeom prst="rect">
            <a:avLst/>
          </a:prstGeom>
          <a:solidFill>
            <a:srgbClr val="660033"/>
          </a:solidFill>
          <a:ln w="9525" cap="flat" cmpd="sng">
            <a:solidFill>
              <a:schemeClr val="tx1"/>
            </a:solidFill>
            <a:prstDash val="solid"/>
            <a:miter/>
            <a:headEnd type="none" w="med" len="med"/>
            <a:tailEnd type="none" w="med" len="med"/>
          </a:ln>
        </p:spPr>
        <p:txBody>
          <a:bodyPr wrap="none" anchor="ctr"/>
          <a:lstStyle/>
          <a:p>
            <a:pPr algn="ctr">
              <a:spcBef>
                <a:spcPct val="0"/>
              </a:spcBef>
            </a:pPr>
            <a:r>
              <a:rPr lang="zh-CN" altLang="en-US" sz="1845" dirty="0">
                <a:solidFill>
                  <a:schemeClr val="tx1"/>
                </a:solidFill>
                <a:latin typeface="Arial" panose="020B0604020202020204" pitchFamily="34" charset="0"/>
                <a:ea typeface="楷体_GB2312" pitchFamily="1" charset="-122"/>
              </a:rPr>
              <a:t>减压塔泡帽</a:t>
            </a:r>
          </a:p>
        </p:txBody>
      </p:sp>
      <p:sp>
        <p:nvSpPr>
          <p:cNvPr id="123915" name="矩形 123914"/>
          <p:cNvSpPr/>
          <p:nvPr/>
        </p:nvSpPr>
        <p:spPr>
          <a:xfrm>
            <a:off x="323850" y="1900604"/>
            <a:ext cx="1655885" cy="398585"/>
          </a:xfrm>
          <a:prstGeom prst="rect">
            <a:avLst/>
          </a:prstGeom>
          <a:solidFill>
            <a:srgbClr val="660033"/>
          </a:solidFill>
          <a:ln w="9525" cap="flat" cmpd="sng">
            <a:solidFill>
              <a:schemeClr val="tx1"/>
            </a:solidFill>
            <a:prstDash val="solid"/>
            <a:miter/>
            <a:headEnd type="none" w="med" len="med"/>
            <a:tailEnd type="none" w="med" len="med"/>
          </a:ln>
        </p:spPr>
        <p:txBody>
          <a:bodyPr wrap="none" anchor="ctr"/>
          <a:lstStyle/>
          <a:p>
            <a:pPr algn="ctr">
              <a:spcBef>
                <a:spcPct val="0"/>
              </a:spcBef>
            </a:pPr>
            <a:r>
              <a:rPr lang="zh-CN" altLang="en-US" sz="1845" dirty="0">
                <a:solidFill>
                  <a:schemeClr val="tx1"/>
                </a:solidFill>
                <a:latin typeface="Arial" panose="020B0604020202020204" pitchFamily="34" charset="0"/>
                <a:ea typeface="楷体_GB2312" pitchFamily="1" charset="-122"/>
              </a:rPr>
              <a:t>离心泵口环</a:t>
            </a:r>
          </a:p>
        </p:txBody>
      </p:sp>
      <p:sp>
        <p:nvSpPr>
          <p:cNvPr id="123916" name="矩形 123915"/>
          <p:cNvSpPr/>
          <p:nvPr/>
        </p:nvSpPr>
        <p:spPr>
          <a:xfrm>
            <a:off x="250581" y="4160227"/>
            <a:ext cx="2017834" cy="398585"/>
          </a:xfrm>
          <a:prstGeom prst="rect">
            <a:avLst/>
          </a:prstGeom>
          <a:solidFill>
            <a:srgbClr val="660033"/>
          </a:solidFill>
          <a:ln w="9525" cap="flat" cmpd="sng">
            <a:solidFill>
              <a:schemeClr val="tx1"/>
            </a:solidFill>
            <a:prstDash val="solid"/>
            <a:miter/>
            <a:headEnd type="none" w="med" len="med"/>
            <a:tailEnd type="none" w="med" len="med"/>
          </a:ln>
        </p:spPr>
        <p:txBody>
          <a:bodyPr wrap="none" anchor="ctr"/>
          <a:lstStyle/>
          <a:p>
            <a:pPr algn="ctr">
              <a:spcBef>
                <a:spcPct val="0"/>
              </a:spcBef>
            </a:pPr>
            <a:r>
              <a:rPr lang="zh-CN" altLang="en-US" sz="1845" dirty="0">
                <a:solidFill>
                  <a:schemeClr val="tx1"/>
                </a:solidFill>
                <a:latin typeface="Arial" panose="020B0604020202020204" pitchFamily="34" charset="0"/>
                <a:ea typeface="楷体_GB2312" pitchFamily="1" charset="-122"/>
              </a:rPr>
              <a:t>减压炉出口弯头</a:t>
            </a:r>
          </a:p>
        </p:txBody>
      </p:sp>
      <p:sp>
        <p:nvSpPr>
          <p:cNvPr id="123917" name="矩形 123916"/>
          <p:cNvSpPr/>
          <p:nvPr/>
        </p:nvSpPr>
        <p:spPr>
          <a:xfrm>
            <a:off x="4643804" y="2498481"/>
            <a:ext cx="1944565" cy="464526"/>
          </a:xfrm>
          <a:prstGeom prst="rect">
            <a:avLst/>
          </a:prstGeom>
          <a:solidFill>
            <a:srgbClr val="660033"/>
          </a:solidFill>
          <a:ln w="9525" cap="flat" cmpd="sng">
            <a:solidFill>
              <a:schemeClr val="tx1"/>
            </a:solidFill>
            <a:prstDash val="solid"/>
            <a:miter/>
            <a:headEnd type="none" w="med" len="med"/>
            <a:tailEnd type="none" w="med" len="med"/>
          </a:ln>
        </p:spPr>
        <p:txBody>
          <a:bodyPr wrap="none" anchor="ctr"/>
          <a:lstStyle/>
          <a:p>
            <a:pPr algn="ctr">
              <a:spcBef>
                <a:spcPct val="0"/>
              </a:spcBef>
            </a:pPr>
            <a:r>
              <a:rPr lang="zh-CN" altLang="en-US" sz="1845" dirty="0">
                <a:solidFill>
                  <a:schemeClr val="tx1"/>
                </a:solidFill>
                <a:latin typeface="Arial" panose="020B0604020202020204" pitchFamily="34" charset="0"/>
                <a:ea typeface="楷体_GB2312" pitchFamily="1" charset="-122"/>
              </a:rPr>
              <a:t>减压转油线焊缝</a:t>
            </a:r>
          </a:p>
        </p:txBody>
      </p:sp>
      <p:sp>
        <p:nvSpPr>
          <p:cNvPr id="123918" name="矩形 123917"/>
          <p:cNvSpPr/>
          <p:nvPr/>
        </p:nvSpPr>
        <p:spPr>
          <a:xfrm>
            <a:off x="4932485" y="263769"/>
            <a:ext cx="3960935" cy="1238250"/>
          </a:xfrm>
          <a:prstGeom prst="rect">
            <a:avLst/>
          </a:prstGeom>
          <a:solidFill>
            <a:schemeClr val="accent2"/>
          </a:solidFill>
          <a:ln w="9525">
            <a:noFill/>
          </a:ln>
        </p:spPr>
        <p:txBody>
          <a:bodyPr wrap="none" anchor="ctr"/>
          <a:lstStyle/>
          <a:p>
            <a:pPr>
              <a:spcBef>
                <a:spcPct val="0"/>
              </a:spcBef>
            </a:pPr>
            <a:r>
              <a:rPr lang="zh-CN" altLang="en-US" sz="1845" dirty="0">
                <a:solidFill>
                  <a:schemeClr val="tx2"/>
                </a:solidFill>
                <a:latin typeface="Times New Roman" panose="02020603050405020304" pitchFamily="18" charset="0"/>
                <a:ea typeface="楷体_GB2312" pitchFamily="1" charset="-122"/>
              </a:rPr>
              <a:t>因为反应生成的环烷酸铁溶</a:t>
            </a:r>
          </a:p>
          <a:p>
            <a:pPr>
              <a:spcBef>
                <a:spcPct val="0"/>
              </a:spcBef>
            </a:pPr>
            <a:r>
              <a:rPr lang="zh-CN" altLang="en-US" sz="1845" dirty="0">
                <a:solidFill>
                  <a:schemeClr val="tx2"/>
                </a:solidFill>
                <a:latin typeface="Times New Roman" panose="02020603050405020304" pitchFamily="18" charset="0"/>
                <a:ea typeface="楷体_GB2312" pitchFamily="1" charset="-122"/>
              </a:rPr>
              <a:t>于油被带走，因此具有明显</a:t>
            </a:r>
          </a:p>
          <a:p>
            <a:pPr>
              <a:spcBef>
                <a:spcPct val="0"/>
              </a:spcBef>
            </a:pPr>
            <a:r>
              <a:rPr lang="zh-CN" altLang="en-US" sz="1845" dirty="0">
                <a:solidFill>
                  <a:schemeClr val="tx2"/>
                </a:solidFill>
                <a:latin typeface="Times New Roman" panose="02020603050405020304" pitchFamily="18" charset="0"/>
                <a:ea typeface="楷体_GB2312" pitchFamily="1" charset="-122"/>
              </a:rPr>
              <a:t>的冲刷痕迹</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a:xfrm>
            <a:off x="6553200" y="6031523"/>
            <a:ext cx="1905000" cy="422031"/>
          </a:xfrm>
        </p:spPr>
        <p:txBody>
          <a:bodyPr/>
          <a:lstStyle/>
          <a:p>
            <a:pPr lvl="0"/>
            <a:fld id="{9A0DB2DC-4C9A-4742-B13C-FB6460FD3503}" type="slidenum">
              <a:rPr lang="zh-CN" altLang="en-US" sz="1845" dirty="0">
                <a:latin typeface="Times New Roman" panose="02020603050405020304" pitchFamily="18" charset="0"/>
              </a:rPr>
              <a:t>19</a:t>
            </a:fld>
            <a:endParaRPr lang="zh-CN" altLang="en-US" sz="1845" dirty="0">
              <a:latin typeface="Times New Roman" panose="02020603050405020304" pitchFamily="18" charset="0"/>
            </a:endParaRPr>
          </a:p>
        </p:txBody>
      </p:sp>
      <p:pic>
        <p:nvPicPr>
          <p:cNvPr id="198659" name="内容占位符 198658"/>
          <p:cNvPicPr>
            <a:picLocks noGrp="1" noChangeAspect="1"/>
          </p:cNvPicPr>
          <p:nvPr>
            <p:ph sz="half" idx="1"/>
          </p:nvPr>
        </p:nvPicPr>
        <p:blipFill>
          <a:blip r:embed="rId2">
            <a:lum bright="-71997" contrast="96000"/>
          </a:blip>
          <a:stretch>
            <a:fillRect/>
          </a:stretch>
        </p:blipFill>
        <p:spPr>
          <a:xfrm>
            <a:off x="5578720" y="467458"/>
            <a:ext cx="3311769" cy="3626826"/>
          </a:xfrm>
        </p:spPr>
      </p:pic>
      <p:pic>
        <p:nvPicPr>
          <p:cNvPr id="198660" name="内容占位符 198659"/>
          <p:cNvPicPr>
            <a:picLocks noGrp="1" noChangeAspect="1"/>
          </p:cNvPicPr>
          <p:nvPr>
            <p:ph sz="half" idx="2"/>
          </p:nvPr>
        </p:nvPicPr>
        <p:blipFill>
          <a:blip r:embed="rId3">
            <a:lum bright="-41998" contrast="66000"/>
          </a:blip>
          <a:stretch>
            <a:fillRect/>
          </a:stretch>
        </p:blipFill>
        <p:spPr>
          <a:xfrm>
            <a:off x="5621215" y="4308231"/>
            <a:ext cx="3311769" cy="2127738"/>
          </a:xfrm>
        </p:spPr>
      </p:pic>
      <p:sp>
        <p:nvSpPr>
          <p:cNvPr id="198661" name="矩形 198660"/>
          <p:cNvSpPr/>
          <p:nvPr/>
        </p:nvSpPr>
        <p:spPr>
          <a:xfrm>
            <a:off x="250581" y="1767254"/>
            <a:ext cx="5074626" cy="1383323"/>
          </a:xfrm>
          <a:prstGeom prst="rect">
            <a:avLst/>
          </a:prstGeom>
          <a:solidFill>
            <a:srgbClr val="FFFFFF">
              <a:alpha val="0"/>
            </a:srgbClr>
          </a:solidFill>
          <a:ln w="9525">
            <a:noFill/>
          </a:ln>
        </p:spPr>
        <p:txBody>
          <a:bodyPr lIns="0" tIns="0" rIns="0" bIns="0" anchor="ctr"/>
          <a:lstStyle/>
          <a:p>
            <a:pPr>
              <a:lnSpc>
                <a:spcPct val="110000"/>
              </a:lnSpc>
              <a:spcBef>
                <a:spcPct val="0"/>
              </a:spcBef>
            </a:pPr>
            <a:r>
              <a:rPr lang="zh-CN" altLang="en-US" sz="1845" dirty="0">
                <a:solidFill>
                  <a:schemeClr val="tx1"/>
                </a:solidFill>
                <a:latin typeface="Arial" panose="020B0604020202020204" pitchFamily="34" charset="0"/>
              </a:rPr>
              <a:t>该曲线反映静态的腐蚀，在工程应用上有很大的保险性，它不考虑原油中的活性硫组成与数量，对一些特殊情况下的腐蚀还不能解释清楚。</a:t>
            </a:r>
          </a:p>
        </p:txBody>
      </p:sp>
      <p:sp>
        <p:nvSpPr>
          <p:cNvPr id="198662" name="矩形 198661"/>
          <p:cNvSpPr/>
          <p:nvPr/>
        </p:nvSpPr>
        <p:spPr>
          <a:xfrm>
            <a:off x="266700" y="3357197"/>
            <a:ext cx="4979377" cy="1595803"/>
          </a:xfrm>
          <a:prstGeom prst="rect">
            <a:avLst/>
          </a:prstGeom>
          <a:solidFill>
            <a:srgbClr val="FFFFFF">
              <a:alpha val="0"/>
            </a:srgbClr>
          </a:solidFill>
          <a:ln w="9525">
            <a:noFill/>
          </a:ln>
        </p:spPr>
        <p:txBody>
          <a:bodyPr lIns="0" tIns="0" rIns="0" bIns="0" anchor="ctr"/>
          <a:lstStyle/>
          <a:p>
            <a:pPr>
              <a:lnSpc>
                <a:spcPct val="110000"/>
              </a:lnSpc>
              <a:spcBef>
                <a:spcPct val="0"/>
              </a:spcBef>
            </a:pPr>
            <a:r>
              <a:rPr lang="zh-CN" altLang="en-US" sz="1845" dirty="0">
                <a:solidFill>
                  <a:schemeClr val="tx1"/>
                </a:solidFill>
                <a:latin typeface="宋体" panose="02010600030101010101" pitchFamily="2" charset="-122"/>
              </a:rPr>
              <a:t>适用范围</a:t>
            </a:r>
          </a:p>
          <a:p>
            <a:pPr>
              <a:lnSpc>
                <a:spcPct val="110000"/>
              </a:lnSpc>
              <a:spcBef>
                <a:spcPct val="0"/>
              </a:spcBef>
            </a:pPr>
            <a:r>
              <a:rPr lang="zh-CN" altLang="en-US" sz="1845" dirty="0">
                <a:latin typeface="宋体" panose="02010600030101010101" pitchFamily="2" charset="-122"/>
              </a:rPr>
              <a:t>原料含硫小于</a:t>
            </a:r>
            <a:r>
              <a:rPr lang="en-US" altLang="zh-CN" sz="1845" dirty="0">
                <a:latin typeface="宋体" panose="02010600030101010101" pitchFamily="2" charset="-122"/>
              </a:rPr>
              <a:t>2%</a:t>
            </a:r>
            <a:r>
              <a:rPr lang="zh-CN" altLang="en-US" sz="1845" dirty="0">
                <a:latin typeface="宋体" panose="02010600030101010101" pitchFamily="2" charset="-122"/>
              </a:rPr>
              <a:t>、钢的硅含量大于</a:t>
            </a:r>
            <a:r>
              <a:rPr lang="en-US" altLang="zh-CN" sz="1845" dirty="0">
                <a:latin typeface="宋体" panose="02010600030101010101" pitchFamily="2" charset="-122"/>
              </a:rPr>
              <a:t>0.1%</a:t>
            </a:r>
            <a:r>
              <a:rPr lang="zh-CN" altLang="en-US" sz="1845" dirty="0">
                <a:latin typeface="宋体" panose="02010600030101010101" pitchFamily="2" charset="-122"/>
              </a:rPr>
              <a:t>、</a:t>
            </a:r>
          </a:p>
          <a:p>
            <a:pPr>
              <a:lnSpc>
                <a:spcPct val="110000"/>
              </a:lnSpc>
              <a:spcBef>
                <a:spcPct val="0"/>
              </a:spcBef>
            </a:pPr>
            <a:r>
              <a:rPr lang="zh-CN" altLang="en-US" sz="1845" dirty="0">
                <a:latin typeface="宋体" panose="02010600030101010101" pitchFamily="2" charset="-122"/>
              </a:rPr>
              <a:t>碳钢 </a:t>
            </a:r>
            <a:r>
              <a:rPr lang="en-US" altLang="zh-CN" sz="1845" dirty="0">
                <a:latin typeface="宋体" panose="02010600030101010101" pitchFamily="2" charset="-122"/>
              </a:rPr>
              <a:t>&lt; 275℃</a:t>
            </a:r>
            <a:r>
              <a:rPr lang="zh-CN" altLang="en-US" sz="1845" dirty="0">
                <a:latin typeface="宋体" panose="02010600030101010101" pitchFamily="2" charset="-122"/>
              </a:rPr>
              <a:t>、</a:t>
            </a:r>
            <a:r>
              <a:rPr lang="en-US" altLang="zh-CN" sz="1845" dirty="0">
                <a:latin typeface="宋体" panose="02010600030101010101" pitchFamily="2" charset="-122"/>
              </a:rPr>
              <a:t>Cr5Mo 275-325℃</a:t>
            </a:r>
            <a:r>
              <a:rPr lang="zh-CN" altLang="en-US" sz="1845" dirty="0">
                <a:latin typeface="宋体" panose="02010600030101010101" pitchFamily="2" charset="-122"/>
              </a:rPr>
              <a:t>、</a:t>
            </a:r>
            <a:r>
              <a:rPr lang="en-US" altLang="zh-CN" sz="1845" dirty="0">
                <a:latin typeface="宋体" panose="02010600030101010101" pitchFamily="2" charset="-122"/>
              </a:rPr>
              <a:t>9Cr&gt; 325℃</a:t>
            </a:r>
            <a:r>
              <a:rPr lang="zh-CN" altLang="en-US" sz="1845" dirty="0">
                <a:latin typeface="宋体" panose="02010600030101010101" pitchFamily="2" charset="-122"/>
              </a:rPr>
              <a:t>、</a:t>
            </a:r>
            <a:r>
              <a:rPr lang="en-US" altLang="zh-CN" sz="1845" dirty="0">
                <a:latin typeface="宋体" panose="02010600030101010101" pitchFamily="2" charset="-122"/>
              </a:rPr>
              <a:t>300</a:t>
            </a:r>
            <a:r>
              <a:rPr lang="zh-CN" altLang="en-US" sz="1845" dirty="0">
                <a:latin typeface="宋体" panose="02010600030101010101" pitchFamily="2" charset="-122"/>
              </a:rPr>
              <a:t>系列不锈钢可耐硫腐蚀。 </a:t>
            </a:r>
          </a:p>
        </p:txBody>
      </p:sp>
      <p:sp>
        <p:nvSpPr>
          <p:cNvPr id="198663" name="矩形 198662"/>
          <p:cNvSpPr/>
          <p:nvPr/>
        </p:nvSpPr>
        <p:spPr>
          <a:xfrm>
            <a:off x="249115" y="5101468"/>
            <a:ext cx="5049715" cy="1001395"/>
          </a:xfrm>
          <a:prstGeom prst="rect">
            <a:avLst/>
          </a:prstGeom>
          <a:noFill/>
          <a:ln w="9525">
            <a:noFill/>
          </a:ln>
        </p:spPr>
        <p:txBody>
          <a:bodyPr anchor="ctr">
            <a:spAutoFit/>
          </a:bodyPr>
          <a:lstStyle/>
          <a:p>
            <a:pPr>
              <a:spcBef>
                <a:spcPct val="0"/>
              </a:spcBef>
            </a:pPr>
            <a:r>
              <a:rPr lang="en-US" altLang="zh-CN" sz="1845">
                <a:solidFill>
                  <a:schemeClr val="tx1"/>
                </a:solidFill>
                <a:latin typeface="宋体" panose="02010600030101010101" pitchFamily="2" charset="-122"/>
              </a:rPr>
              <a:t>SH/T3096-2008</a:t>
            </a:r>
          </a:p>
          <a:p>
            <a:pPr>
              <a:lnSpc>
                <a:spcPct val="110000"/>
              </a:lnSpc>
              <a:spcBef>
                <a:spcPct val="0"/>
              </a:spcBef>
            </a:pPr>
            <a:r>
              <a:rPr lang="zh-CN" altLang="en-US" sz="1845" dirty="0">
                <a:solidFill>
                  <a:schemeClr val="tx1"/>
                </a:solidFill>
                <a:latin typeface="宋体" panose="02010600030101010101" pitchFamily="2" charset="-122"/>
              </a:rPr>
              <a:t>推荐原油含硫超过</a:t>
            </a:r>
            <a:r>
              <a:rPr lang="en-US" altLang="zh-CN" sz="1845" dirty="0">
                <a:solidFill>
                  <a:schemeClr val="tx1"/>
                </a:solidFill>
                <a:latin typeface="宋体" panose="02010600030101010101" pitchFamily="2" charset="-122"/>
              </a:rPr>
              <a:t>1%</a:t>
            </a:r>
            <a:r>
              <a:rPr lang="zh-CN" altLang="en-US" sz="1845" dirty="0">
                <a:solidFill>
                  <a:schemeClr val="tx1"/>
                </a:solidFill>
                <a:latin typeface="宋体" panose="02010600030101010101" pitchFamily="2" charset="-122"/>
              </a:rPr>
              <a:t>，大于</a:t>
            </a:r>
            <a:r>
              <a:rPr lang="en-US" altLang="zh-CN" sz="1845" dirty="0">
                <a:solidFill>
                  <a:schemeClr val="tx1"/>
                </a:solidFill>
                <a:latin typeface="宋体" panose="02010600030101010101" pitchFamily="2" charset="-122"/>
              </a:rPr>
              <a:t>240℃</a:t>
            </a:r>
            <a:r>
              <a:rPr lang="zh-CN" altLang="en-US" sz="1845" dirty="0">
                <a:solidFill>
                  <a:schemeClr val="tx1"/>
                </a:solidFill>
                <a:latin typeface="宋体" panose="02010600030101010101" pitchFamily="2" charset="-122"/>
              </a:rPr>
              <a:t>采用</a:t>
            </a:r>
            <a:r>
              <a:rPr lang="en-US" altLang="zh-CN" sz="1845" dirty="0">
                <a:solidFill>
                  <a:schemeClr val="tx1"/>
                </a:solidFill>
                <a:latin typeface="宋体" panose="02010600030101010101" pitchFamily="2" charset="-122"/>
              </a:rPr>
              <a:t>5Cr</a:t>
            </a:r>
            <a:r>
              <a:rPr lang="zh-CN" altLang="en-US" sz="1845" dirty="0">
                <a:solidFill>
                  <a:schemeClr val="tx1"/>
                </a:solidFill>
                <a:latin typeface="宋体" panose="02010600030101010101" pitchFamily="2" charset="-122"/>
              </a:rPr>
              <a:t>钢，设备超过</a:t>
            </a:r>
            <a:r>
              <a:rPr lang="en-US" altLang="zh-CN" sz="1845" dirty="0">
                <a:solidFill>
                  <a:schemeClr val="tx1"/>
                </a:solidFill>
                <a:latin typeface="宋体" panose="02010600030101010101" pitchFamily="2" charset="-122"/>
              </a:rPr>
              <a:t>350℃</a:t>
            </a:r>
            <a:r>
              <a:rPr lang="zh-CN" altLang="en-US" sz="1845" dirty="0">
                <a:solidFill>
                  <a:schemeClr val="tx1"/>
                </a:solidFill>
                <a:latin typeface="宋体" panose="02010600030101010101" pitchFamily="2" charset="-122"/>
              </a:rPr>
              <a:t>采用碳钢</a:t>
            </a:r>
            <a:r>
              <a:rPr lang="en-US" altLang="zh-CN" sz="1845" dirty="0">
                <a:solidFill>
                  <a:schemeClr val="tx1"/>
                </a:solidFill>
                <a:latin typeface="宋体" panose="02010600030101010101" pitchFamily="2" charset="-122"/>
              </a:rPr>
              <a:t>+</a:t>
            </a:r>
            <a:r>
              <a:rPr lang="zh-CN" altLang="en-US" sz="1845" dirty="0">
                <a:solidFill>
                  <a:schemeClr val="tx1"/>
                </a:solidFill>
                <a:latin typeface="宋体" panose="02010600030101010101" pitchFamily="2" charset="-122"/>
              </a:rPr>
              <a:t>不锈钢复合板。 </a:t>
            </a:r>
          </a:p>
        </p:txBody>
      </p:sp>
      <p:sp>
        <p:nvSpPr>
          <p:cNvPr id="198664" name="矩形 198663"/>
          <p:cNvSpPr/>
          <p:nvPr/>
        </p:nvSpPr>
        <p:spPr>
          <a:xfrm>
            <a:off x="769482" y="206392"/>
            <a:ext cx="4469423" cy="558312"/>
          </a:xfrm>
          <a:prstGeom prst="rect">
            <a:avLst/>
          </a:prstGeom>
          <a:no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latin typeface="Times New Roman" panose="02020603050405020304" pitchFamily="18" charset="0"/>
                <a:ea typeface="宋体" panose="02010600030101010101" pitchFamily="2" charset="-122"/>
              </a:defRPr>
            </a:lvl1pPr>
          </a:lstStyle>
          <a:p>
            <a:pPr lvl="0" algn="l"/>
            <a:r>
              <a:rPr lang="zh-CN" altLang="en-US" sz="3600" dirty="0">
                <a:solidFill>
                  <a:schemeClr val="tx1"/>
                </a:solidFill>
                <a:latin typeface="微软雅黑" panose="020B0503020204020204" pitchFamily="34" charset="-122"/>
                <a:ea typeface="微软雅黑" panose="020B0503020204020204" pitchFamily="34" charset="-122"/>
              </a:rPr>
              <a:t>高温硫腐蚀的选材</a:t>
            </a:r>
          </a:p>
        </p:txBody>
      </p:sp>
      <p:sp>
        <p:nvSpPr>
          <p:cNvPr id="198669" name="文本框 198668"/>
          <p:cNvSpPr txBox="1"/>
          <p:nvPr/>
        </p:nvSpPr>
        <p:spPr>
          <a:xfrm>
            <a:off x="34290" y="1447507"/>
            <a:ext cx="5508381" cy="375920"/>
          </a:xfrm>
          <a:prstGeom prst="rect">
            <a:avLst/>
          </a:prstGeom>
          <a:noFill/>
          <a:ln w="9525">
            <a:noFill/>
          </a:ln>
        </p:spPr>
        <p:txBody>
          <a:bodyPr>
            <a:spAutoFit/>
          </a:bodyPr>
          <a:lstStyle/>
          <a:p>
            <a:pPr algn="ctr">
              <a:spcBef>
                <a:spcPct val="50000"/>
              </a:spcBef>
            </a:pPr>
            <a:r>
              <a:rPr lang="zh-CN" altLang="en-US" sz="1845" dirty="0">
                <a:solidFill>
                  <a:schemeClr val="accent2"/>
                </a:solidFill>
                <a:latin typeface="宋体" panose="02010600030101010101" pitchFamily="2" charset="-122"/>
              </a:rPr>
              <a:t>修正的</a:t>
            </a:r>
            <a:r>
              <a:rPr lang="en-US" altLang="zh-CN" sz="1845" dirty="0">
                <a:solidFill>
                  <a:schemeClr val="accent2"/>
                </a:solidFill>
                <a:latin typeface="宋体" panose="02010600030101010101" pitchFamily="2" charset="-122"/>
              </a:rPr>
              <a:t>McConomy</a:t>
            </a:r>
            <a:r>
              <a:rPr lang="zh-CN" altLang="en-US" sz="1845" dirty="0">
                <a:solidFill>
                  <a:schemeClr val="accent2"/>
                </a:solidFill>
                <a:latin typeface="宋体" panose="02010600030101010101" pitchFamily="2" charset="-122"/>
              </a:rPr>
              <a:t>曲线（无氢含硫原油）</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lvl="0"/>
            <a:fld id="{9A0DB2DC-4C9A-4742-B13C-FB6460FD3503}" type="slidenum">
              <a:rPr lang="zh-CN" altLang="en-US" sz="1845" dirty="0">
                <a:latin typeface="Times New Roman" panose="02020603050405020304" pitchFamily="18" charset="0"/>
              </a:rPr>
              <a:t>2</a:t>
            </a:fld>
            <a:endParaRPr lang="zh-CN" altLang="en-US" sz="1845" dirty="0">
              <a:latin typeface="Times New Roman" panose="02020603050405020304" pitchFamily="18" charset="0"/>
            </a:endParaRPr>
          </a:p>
        </p:txBody>
      </p:sp>
      <p:sp>
        <p:nvSpPr>
          <p:cNvPr id="202754" name="标题 202753"/>
          <p:cNvSpPr>
            <a:spLocks noGrp="1"/>
          </p:cNvSpPr>
          <p:nvPr>
            <p:ph type="title"/>
          </p:nvPr>
        </p:nvSpPr>
        <p:spPr>
          <a:xfrm>
            <a:off x="-324544" y="144804"/>
            <a:ext cx="7772400" cy="597877"/>
          </a:xfrm>
          <a:noFill/>
        </p:spPr>
        <p:txBody>
          <a:bodyPr vert="horz" wrap="square" lIns="84406" tIns="42203" rIns="84406" bIns="42203" anchor="ctr">
            <a:noAutofit/>
          </a:bodyPr>
          <a:lstStyle/>
          <a:p>
            <a:r>
              <a:rPr lang="zh-CN" altLang="en-US" sz="3200" dirty="0">
                <a:latin typeface="微软雅黑" panose="020B0503020204020204" pitchFamily="34" charset="-122"/>
                <a:ea typeface="微软雅黑" panose="020B0503020204020204" pitchFamily="34" charset="-122"/>
                <a:sym typeface="+mn-ea"/>
              </a:rPr>
              <a:t>腐蚀状态的机理识别与影响因素分析</a:t>
            </a:r>
            <a:endParaRPr lang="zh-CN" altLang="en-US" sz="3200" b="1" dirty="0">
              <a:latin typeface="微软雅黑" panose="020B0503020204020204" pitchFamily="34" charset="-122"/>
              <a:ea typeface="微软雅黑" panose="020B0503020204020204" pitchFamily="34" charset="-122"/>
            </a:endParaRPr>
          </a:p>
        </p:txBody>
      </p:sp>
      <p:graphicFrame>
        <p:nvGraphicFramePr>
          <p:cNvPr id="202812" name="内容占位符 202811"/>
          <p:cNvGraphicFramePr>
            <a:graphicFrameLocks noGrp="1"/>
          </p:cNvGraphicFramePr>
          <p:nvPr>
            <p:ph idx="1"/>
            <p:custDataLst>
              <p:tags r:id="rId1"/>
            </p:custDataLst>
          </p:nvPr>
        </p:nvGraphicFramePr>
        <p:xfrm>
          <a:off x="468923" y="1434612"/>
          <a:ext cx="8229600" cy="4222563"/>
        </p:xfrm>
        <a:graphic>
          <a:graphicData uri="http://schemas.openxmlformats.org/drawingml/2006/table">
            <a:tbl>
              <a:tblPr/>
              <a:tblGrid>
                <a:gridCol w="990600">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gridCol w="992505">
                  <a:extLst>
                    <a:ext uri="{9D8B030D-6E8A-4147-A177-3AD203B41FA5}">
                      <a16:colId xmlns:a16="http://schemas.microsoft.com/office/drawing/2014/main" val="20002"/>
                    </a:ext>
                  </a:extLst>
                </a:gridCol>
                <a:gridCol w="3122295">
                  <a:extLst>
                    <a:ext uri="{9D8B030D-6E8A-4147-A177-3AD203B41FA5}">
                      <a16:colId xmlns:a16="http://schemas.microsoft.com/office/drawing/2014/main" val="20003"/>
                    </a:ext>
                  </a:extLst>
                </a:gridCol>
              </a:tblGrid>
              <a:tr h="424815">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sz="2215" b="1" dirty="0">
                          <a:solidFill>
                            <a:srgbClr val="000000"/>
                          </a:solidFill>
                          <a:latin typeface="宋体" panose="02010600030101010101" pitchFamily="2" charset="-122"/>
                        </a:rPr>
                        <a:t>序号</a:t>
                      </a:r>
                    </a:p>
                  </a:txBody>
                  <a:tcPr marL="84406" marR="84406" marT="42203" marB="42203">
                    <a:lnL w="381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381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sz="2215" b="1" dirty="0">
                          <a:solidFill>
                            <a:srgbClr val="000000"/>
                          </a:solidFill>
                          <a:latin typeface="宋体" panose="02010600030101010101" pitchFamily="2" charset="-122"/>
                        </a:rPr>
                        <a:t>腐蚀类型</a:t>
                      </a: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381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sz="2215" b="1" dirty="0">
                          <a:solidFill>
                            <a:srgbClr val="000000"/>
                          </a:solidFill>
                          <a:latin typeface="宋体" panose="02010600030101010101" pitchFamily="2" charset="-122"/>
                        </a:rPr>
                        <a:t>序号</a:t>
                      </a: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381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sz="2215" b="1" dirty="0">
                          <a:solidFill>
                            <a:srgbClr val="000000"/>
                          </a:solidFill>
                          <a:latin typeface="宋体" panose="02010600030101010101" pitchFamily="2" charset="-122"/>
                        </a:rPr>
                        <a:t>腐蚀类型</a:t>
                      </a:r>
                    </a:p>
                  </a:txBody>
                  <a:tcPr marL="84406" marR="84406" marT="42203" marB="42203">
                    <a:lnL w="12700" cap="flat" cmpd="sng">
                      <a:solidFill>
                        <a:srgbClr val="FFFF99"/>
                      </a:solidFill>
                      <a:prstDash val="solid"/>
                      <a:headEnd type="none" w="med" len="med"/>
                      <a:tailEnd type="none" w="med" len="med"/>
                    </a:lnL>
                    <a:lnR w="38100" cap="flat" cmpd="sng">
                      <a:solidFill>
                        <a:srgbClr val="FFFF99"/>
                      </a:solidFill>
                      <a:prstDash val="solid"/>
                      <a:headEnd type="none" w="med" len="med"/>
                      <a:tailEnd type="none" w="med" len="med"/>
                    </a:lnR>
                    <a:lnT w="381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42164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楷体_GB2312" pitchFamily="1" charset="-122"/>
                          <a:ea typeface="楷体_GB2312" pitchFamily="1" charset="-122"/>
                        </a:rPr>
                        <a:t>1</a:t>
                      </a:r>
                      <a:endParaRPr lang="zh-CN" altLang="en-US" sz="2215" b="1">
                        <a:solidFill>
                          <a:srgbClr val="000000"/>
                        </a:solidFill>
                        <a:latin typeface="楷体_GB2312" pitchFamily="1" charset="-122"/>
                        <a:ea typeface="楷体_GB2312" pitchFamily="1" charset="-122"/>
                      </a:endParaRPr>
                    </a:p>
                  </a:txBody>
                  <a:tcPr marL="84406" marR="84406" marT="42203" marB="42203">
                    <a:lnL w="381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硫腐蚀 </a:t>
                      </a: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楷体_GB2312" pitchFamily="1" charset="-122"/>
                          <a:ea typeface="楷体_GB2312" pitchFamily="1" charset="-122"/>
                        </a:rPr>
                        <a:t>10</a:t>
                      </a:r>
                      <a:endParaRPr lang="zh-CN" altLang="en-US" sz="2215" b="1">
                        <a:solidFill>
                          <a:srgbClr val="000000"/>
                        </a:solidFill>
                        <a:latin typeface="楷体_GB2312" pitchFamily="1" charset="-122"/>
                        <a:ea typeface="楷体_GB2312" pitchFamily="1" charset="-122"/>
                      </a:endParaRP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高温氢腐蚀 </a:t>
                      </a:r>
                    </a:p>
                  </a:txBody>
                  <a:tcPr marL="84406" marR="84406" marT="42203" marB="42203">
                    <a:lnL w="12700" cap="flat" cmpd="sng">
                      <a:solidFill>
                        <a:srgbClr val="FFFF99"/>
                      </a:solidFill>
                      <a:prstDash val="solid"/>
                      <a:headEnd type="none" w="med" len="med"/>
                      <a:tailEnd type="none" w="med" len="med"/>
                    </a:lnL>
                    <a:lnR w="381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164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楷体_GB2312" pitchFamily="1" charset="-122"/>
                          <a:ea typeface="楷体_GB2312" pitchFamily="1" charset="-122"/>
                        </a:rPr>
                        <a:t>2</a:t>
                      </a:r>
                      <a:endParaRPr lang="zh-CN" altLang="en-US" sz="2215" b="1">
                        <a:solidFill>
                          <a:srgbClr val="000000"/>
                        </a:solidFill>
                        <a:latin typeface="楷体_GB2312" pitchFamily="1" charset="-122"/>
                        <a:ea typeface="楷体_GB2312" pitchFamily="1" charset="-122"/>
                      </a:endParaRPr>
                    </a:p>
                  </a:txBody>
                  <a:tcPr marL="84406" marR="84406" marT="42203" marB="42203">
                    <a:lnL w="381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湿硫化氢腐蚀 </a:t>
                      </a: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楷体_GB2312" pitchFamily="1" charset="-122"/>
                          <a:ea typeface="楷体_GB2312" pitchFamily="1" charset="-122"/>
                        </a:rPr>
                        <a:t>11</a:t>
                      </a:r>
                      <a:endParaRPr lang="zh-CN" altLang="en-US" sz="2215" b="1">
                        <a:solidFill>
                          <a:srgbClr val="000000"/>
                        </a:solidFill>
                        <a:latin typeface="楷体_GB2312" pitchFamily="1" charset="-122"/>
                        <a:ea typeface="楷体_GB2312" pitchFamily="1" charset="-122"/>
                      </a:endParaRP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氧化 </a:t>
                      </a:r>
                    </a:p>
                  </a:txBody>
                  <a:tcPr marL="84406" marR="84406" marT="42203" marB="42203">
                    <a:lnL w="12700" cap="flat" cmpd="sng">
                      <a:solidFill>
                        <a:srgbClr val="FFFF99"/>
                      </a:solidFill>
                      <a:prstDash val="solid"/>
                      <a:headEnd type="none" w="med" len="med"/>
                      <a:tailEnd type="none" w="med" len="med"/>
                    </a:lnL>
                    <a:lnR w="381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164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楷体_GB2312" pitchFamily="1" charset="-122"/>
                          <a:ea typeface="楷体_GB2312" pitchFamily="1" charset="-122"/>
                        </a:rPr>
                        <a:t>3</a:t>
                      </a:r>
                      <a:endParaRPr lang="zh-CN" altLang="en-US" sz="2215" b="1">
                        <a:solidFill>
                          <a:srgbClr val="000000"/>
                        </a:solidFill>
                        <a:latin typeface="楷体_GB2312" pitchFamily="1" charset="-122"/>
                        <a:ea typeface="楷体_GB2312" pitchFamily="1" charset="-122"/>
                      </a:endParaRPr>
                    </a:p>
                  </a:txBody>
                  <a:tcPr marL="84406" marR="84406" marT="42203" marB="42203">
                    <a:lnL w="381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蠕变</a:t>
                      </a:r>
                      <a:r>
                        <a:rPr lang="en-US" altLang="zh-CN" sz="2215" b="1" dirty="0">
                          <a:latin typeface="宋体" panose="02010600030101010101" pitchFamily="2" charset="-122"/>
                        </a:rPr>
                        <a:t>/</a:t>
                      </a:r>
                      <a:r>
                        <a:rPr lang="zh-CN" altLang="en-US" sz="2215" b="1" dirty="0">
                          <a:latin typeface="宋体" panose="02010600030101010101" pitchFamily="2" charset="-122"/>
                        </a:rPr>
                        <a:t>应力破断 </a:t>
                      </a: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楷体_GB2312" pitchFamily="1" charset="-122"/>
                          <a:ea typeface="楷体_GB2312" pitchFamily="1" charset="-122"/>
                        </a:rPr>
                        <a:t>12</a:t>
                      </a:r>
                      <a:endParaRPr lang="zh-CN" altLang="en-US" sz="2215" b="1">
                        <a:solidFill>
                          <a:srgbClr val="000000"/>
                        </a:solidFill>
                        <a:latin typeface="楷体_GB2312" pitchFamily="1" charset="-122"/>
                        <a:ea typeface="楷体_GB2312" pitchFamily="1" charset="-122"/>
                      </a:endParaRP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热疲劳 </a:t>
                      </a:r>
                    </a:p>
                  </a:txBody>
                  <a:tcPr marL="84406" marR="84406" marT="42203" marB="42203">
                    <a:lnL w="12700" cap="flat" cmpd="sng">
                      <a:solidFill>
                        <a:srgbClr val="FFFF99"/>
                      </a:solidFill>
                      <a:prstDash val="solid"/>
                      <a:headEnd type="none" w="med" len="med"/>
                      <a:tailEnd type="none" w="med" len="med"/>
                    </a:lnL>
                    <a:lnR w="381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2164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楷体_GB2312" pitchFamily="1" charset="-122"/>
                          <a:ea typeface="楷体_GB2312" pitchFamily="1" charset="-122"/>
                        </a:rPr>
                        <a:t>4</a:t>
                      </a:r>
                      <a:endParaRPr lang="zh-CN" altLang="en-US" sz="2215" b="1">
                        <a:solidFill>
                          <a:srgbClr val="000000"/>
                        </a:solidFill>
                        <a:latin typeface="楷体_GB2312" pitchFamily="1" charset="-122"/>
                        <a:ea typeface="楷体_GB2312" pitchFamily="1" charset="-122"/>
                      </a:endParaRPr>
                    </a:p>
                  </a:txBody>
                  <a:tcPr marL="84406" marR="84406" marT="42203" marB="42203">
                    <a:lnL w="381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高温</a:t>
                      </a:r>
                      <a:r>
                        <a:rPr lang="en-US" altLang="zh-CN" sz="2215" b="1" dirty="0">
                          <a:latin typeface="宋体" panose="02010600030101010101" pitchFamily="2" charset="-122"/>
                        </a:rPr>
                        <a:t>H2/H2S</a:t>
                      </a:r>
                      <a:r>
                        <a:rPr lang="zh-CN" altLang="en-US" sz="2215" b="1" dirty="0">
                          <a:latin typeface="宋体" panose="02010600030101010101" pitchFamily="2" charset="-122"/>
                        </a:rPr>
                        <a:t>腐蚀 </a:t>
                      </a: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楷体_GB2312" pitchFamily="1" charset="-122"/>
                          <a:ea typeface="楷体_GB2312" pitchFamily="1" charset="-122"/>
                        </a:rPr>
                        <a:t>13</a:t>
                      </a:r>
                      <a:endParaRPr lang="zh-CN" altLang="en-US" sz="2215" b="1">
                        <a:solidFill>
                          <a:srgbClr val="000000"/>
                        </a:solidFill>
                        <a:latin typeface="楷体_GB2312" pitchFamily="1" charset="-122"/>
                        <a:ea typeface="楷体_GB2312" pitchFamily="1" charset="-122"/>
                      </a:endParaRP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酸性水腐蚀（酸性） </a:t>
                      </a:r>
                    </a:p>
                  </a:txBody>
                  <a:tcPr marL="84406" marR="84406" marT="42203" marB="42203">
                    <a:lnL w="12700" cap="flat" cmpd="sng">
                      <a:solidFill>
                        <a:srgbClr val="FFFF99"/>
                      </a:solidFill>
                      <a:prstDash val="solid"/>
                      <a:headEnd type="none" w="med" len="med"/>
                      <a:tailEnd type="none" w="med" len="med"/>
                    </a:lnL>
                    <a:lnR w="381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2164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楷体_GB2312" pitchFamily="1" charset="-122"/>
                          <a:ea typeface="楷体_GB2312" pitchFamily="1" charset="-122"/>
                        </a:rPr>
                        <a:t>5</a:t>
                      </a:r>
                      <a:endParaRPr lang="zh-CN" altLang="en-US" sz="2215" b="1">
                        <a:solidFill>
                          <a:srgbClr val="000000"/>
                        </a:solidFill>
                        <a:latin typeface="楷体_GB2312" pitchFamily="1" charset="-122"/>
                        <a:ea typeface="楷体_GB2312" pitchFamily="1" charset="-122"/>
                      </a:endParaRPr>
                    </a:p>
                  </a:txBody>
                  <a:tcPr marL="84406" marR="84406" marT="42203" marB="42203">
                    <a:lnL w="381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连多硫酸腐蚀 </a:t>
                      </a: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楷体_GB2312" pitchFamily="1" charset="-122"/>
                          <a:ea typeface="楷体_GB2312" pitchFamily="1" charset="-122"/>
                        </a:rPr>
                        <a:t>14</a:t>
                      </a:r>
                      <a:endParaRPr lang="zh-CN" altLang="en-US" sz="2215" b="1">
                        <a:solidFill>
                          <a:srgbClr val="000000"/>
                        </a:solidFill>
                        <a:latin typeface="楷体_GB2312" pitchFamily="1" charset="-122"/>
                        <a:ea typeface="楷体_GB2312" pitchFamily="1" charset="-122"/>
                      </a:endParaRP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耐热衬里退化 </a:t>
                      </a:r>
                    </a:p>
                  </a:txBody>
                  <a:tcPr marL="84406" marR="84406" marT="42203" marB="42203">
                    <a:lnL w="12700" cap="flat" cmpd="sng">
                      <a:solidFill>
                        <a:srgbClr val="FFFF99"/>
                      </a:solidFill>
                      <a:prstDash val="solid"/>
                      <a:headEnd type="none" w="med" len="med"/>
                      <a:tailEnd type="none" w="med" len="med"/>
                    </a:lnL>
                    <a:lnR w="381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2164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楷体_GB2312" pitchFamily="1" charset="-122"/>
                          <a:ea typeface="楷体_GB2312" pitchFamily="1" charset="-122"/>
                        </a:rPr>
                        <a:t>6</a:t>
                      </a:r>
                      <a:endParaRPr lang="zh-CN" altLang="en-US" sz="2215" b="1">
                        <a:solidFill>
                          <a:srgbClr val="000000"/>
                        </a:solidFill>
                        <a:latin typeface="楷体_GB2312" pitchFamily="1" charset="-122"/>
                        <a:ea typeface="楷体_GB2312" pitchFamily="1" charset="-122"/>
                      </a:endParaRPr>
                    </a:p>
                  </a:txBody>
                  <a:tcPr marL="84406" marR="84406" marT="42203" marB="42203">
                    <a:lnL w="381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环烷酸腐蚀 </a:t>
                      </a: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楷体_GB2312" pitchFamily="1" charset="-122"/>
                          <a:ea typeface="楷体_GB2312" pitchFamily="1" charset="-122"/>
                        </a:rPr>
                        <a:t>15</a:t>
                      </a:r>
                      <a:endParaRPr lang="zh-CN" altLang="en-US" sz="2215" b="1">
                        <a:solidFill>
                          <a:srgbClr val="000000"/>
                        </a:solidFill>
                        <a:latin typeface="楷体_GB2312" pitchFamily="1" charset="-122"/>
                        <a:ea typeface="楷体_GB2312" pitchFamily="1" charset="-122"/>
                      </a:endParaRP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石墨化 </a:t>
                      </a:r>
                    </a:p>
                  </a:txBody>
                  <a:tcPr marL="84406" marR="84406" marT="42203" marB="42203">
                    <a:lnL w="12700" cap="flat" cmpd="sng">
                      <a:solidFill>
                        <a:srgbClr val="FFFF99"/>
                      </a:solidFill>
                      <a:prstDash val="solid"/>
                      <a:headEnd type="none" w="med" len="med"/>
                      <a:tailEnd type="none" w="med" len="med"/>
                    </a:lnL>
                    <a:lnR w="381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2164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楷体_GB2312" pitchFamily="1" charset="-122"/>
                          <a:ea typeface="楷体_GB2312" pitchFamily="1" charset="-122"/>
                        </a:rPr>
                        <a:t>7</a:t>
                      </a:r>
                      <a:endParaRPr lang="zh-CN" altLang="en-US" sz="2215" b="1">
                        <a:solidFill>
                          <a:srgbClr val="000000"/>
                        </a:solidFill>
                        <a:latin typeface="楷体_GB2312" pitchFamily="1" charset="-122"/>
                        <a:ea typeface="楷体_GB2312" pitchFamily="1" charset="-122"/>
                      </a:endParaRPr>
                    </a:p>
                  </a:txBody>
                  <a:tcPr marL="84406" marR="84406" marT="42203" marB="42203">
                    <a:lnL w="381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二硫化氨腐蚀 </a:t>
                      </a: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楷体_GB2312" pitchFamily="1" charset="-122"/>
                          <a:ea typeface="楷体_GB2312" pitchFamily="1" charset="-122"/>
                        </a:rPr>
                        <a:t>16</a:t>
                      </a:r>
                      <a:endParaRPr lang="zh-CN" altLang="en-US" sz="2215" b="1">
                        <a:solidFill>
                          <a:srgbClr val="000000"/>
                        </a:solidFill>
                        <a:latin typeface="楷体_GB2312" pitchFamily="1" charset="-122"/>
                        <a:ea typeface="楷体_GB2312" pitchFamily="1" charset="-122"/>
                      </a:endParaRP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回火脆化 </a:t>
                      </a:r>
                    </a:p>
                  </a:txBody>
                  <a:tcPr marL="84406" marR="84406" marT="42203" marB="42203">
                    <a:lnL w="12700" cap="flat" cmpd="sng">
                      <a:solidFill>
                        <a:srgbClr val="FFFF99"/>
                      </a:solidFill>
                      <a:prstDash val="solid"/>
                      <a:headEnd type="none" w="med" len="med"/>
                      <a:tailEnd type="none" w="med" len="med"/>
                    </a:lnL>
                    <a:lnR w="381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2164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楷体_GB2312" pitchFamily="1" charset="-122"/>
                          <a:ea typeface="楷体_GB2312" pitchFamily="1" charset="-122"/>
                        </a:rPr>
                        <a:t>8</a:t>
                      </a:r>
                      <a:endParaRPr lang="zh-CN" altLang="en-US" sz="2215" b="1">
                        <a:solidFill>
                          <a:srgbClr val="000000"/>
                        </a:solidFill>
                        <a:latin typeface="楷体_GB2312" pitchFamily="1" charset="-122"/>
                        <a:ea typeface="楷体_GB2312" pitchFamily="1" charset="-122"/>
                      </a:endParaRPr>
                    </a:p>
                  </a:txBody>
                  <a:tcPr marL="84406" marR="84406" marT="42203" marB="42203">
                    <a:lnL w="381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氯化氨腐蚀 </a:t>
                      </a: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楷体_GB2312" pitchFamily="1" charset="-122"/>
                          <a:ea typeface="楷体_GB2312" pitchFamily="1" charset="-122"/>
                        </a:rPr>
                        <a:t>17</a:t>
                      </a:r>
                      <a:endParaRPr lang="zh-CN" altLang="en-US" sz="2215" b="1">
                        <a:solidFill>
                          <a:srgbClr val="000000"/>
                        </a:solidFill>
                        <a:latin typeface="楷体_GB2312" pitchFamily="1" charset="-122"/>
                        <a:ea typeface="楷体_GB2312" pitchFamily="1" charset="-122"/>
                      </a:endParaRP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脱碳 </a:t>
                      </a:r>
                    </a:p>
                  </a:txBody>
                  <a:tcPr marL="84406" marR="84406" marT="42203" marB="42203">
                    <a:lnL w="12700" cap="flat" cmpd="sng">
                      <a:solidFill>
                        <a:srgbClr val="FFFF99"/>
                      </a:solidFill>
                      <a:prstDash val="solid"/>
                      <a:headEnd type="none" w="med" len="med"/>
                      <a:tailEnd type="none" w="med" len="med"/>
                    </a:lnL>
                    <a:lnR w="381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2164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楷体_GB2312" pitchFamily="1" charset="-122"/>
                          <a:ea typeface="楷体_GB2312" pitchFamily="1" charset="-122"/>
                        </a:rPr>
                        <a:t>9</a:t>
                      </a:r>
                      <a:endParaRPr lang="zh-CN" altLang="en-US" sz="2215" b="1">
                        <a:solidFill>
                          <a:srgbClr val="000000"/>
                        </a:solidFill>
                        <a:latin typeface="楷体_GB2312" pitchFamily="1" charset="-122"/>
                        <a:ea typeface="楷体_GB2312" pitchFamily="1" charset="-122"/>
                      </a:endParaRPr>
                    </a:p>
                  </a:txBody>
                  <a:tcPr marL="84406" marR="84406" marT="42203" marB="42203">
                    <a:lnL w="381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381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盐酸腐蚀 </a:t>
                      </a: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38100" cap="flat" cmpd="sng">
                      <a:solidFill>
                        <a:srgbClr val="FFFF99"/>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楷体_GB2312" pitchFamily="1" charset="-122"/>
                          <a:ea typeface="楷体_GB2312" pitchFamily="1" charset="-122"/>
                        </a:rPr>
                        <a:t>18</a:t>
                      </a:r>
                      <a:endParaRPr lang="zh-CN" altLang="en-US" sz="2215" b="1">
                        <a:solidFill>
                          <a:srgbClr val="000000"/>
                        </a:solidFill>
                        <a:latin typeface="楷体_GB2312" pitchFamily="1" charset="-122"/>
                        <a:ea typeface="楷体_GB2312" pitchFamily="1" charset="-122"/>
                      </a:endParaRP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381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苛性碱开裂 </a:t>
                      </a:r>
                    </a:p>
                  </a:txBody>
                  <a:tcPr marL="84406" marR="84406" marT="42203" marB="42203">
                    <a:lnL w="12700" cap="flat" cmpd="sng">
                      <a:solidFill>
                        <a:srgbClr val="FFFF99"/>
                      </a:solidFill>
                      <a:prstDash val="solid"/>
                      <a:headEnd type="none" w="med" len="med"/>
                      <a:tailEnd type="none" w="med" len="med"/>
                    </a:lnL>
                    <a:lnR w="381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38100" cap="flat" cmpd="sng">
                      <a:solidFill>
                        <a:srgbClr val="FFFF99"/>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767270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99392"/>
            <a:ext cx="8229600" cy="1143000"/>
          </a:xfrm>
        </p:spPr>
        <p:txBody>
          <a:bodyPr>
            <a:normAutofit/>
          </a:bodyPr>
          <a:lstStyle/>
          <a:p>
            <a:r>
              <a:rPr lang="zh-CN" altLang="en-US" sz="3600" dirty="0">
                <a:latin typeface="微软雅黑" panose="020B0503020204020204" pitchFamily="34" charset="-122"/>
                <a:ea typeface="微软雅黑" panose="020B0503020204020204" pitchFamily="34" charset="-122"/>
              </a:rPr>
              <a:t>材料选择</a:t>
            </a:r>
          </a:p>
        </p:txBody>
      </p:sp>
      <p:sp>
        <p:nvSpPr>
          <p:cNvPr id="15363" name="Rectangle 3"/>
          <p:cNvSpPr>
            <a:spLocks noGrp="1" noChangeArrowheads="1"/>
          </p:cNvSpPr>
          <p:nvPr>
            <p:ph type="body" idx="1"/>
          </p:nvPr>
        </p:nvSpPr>
        <p:spPr/>
        <p:txBody>
          <a:bodyPr/>
          <a:lstStyle/>
          <a:p>
            <a:r>
              <a:rPr lang="zh-CN" altLang="en-US"/>
              <a:t>铬钼钢有较高的耐高温硫腐蚀能力</a:t>
            </a:r>
            <a:r>
              <a:rPr lang="en-US" altLang="zh-CN"/>
              <a:t>,</a:t>
            </a:r>
            <a:r>
              <a:rPr lang="zh-CN" altLang="en-US"/>
              <a:t>但其不耐高温环烷酸腐蚀，</a:t>
            </a:r>
            <a:r>
              <a:rPr lang="en-US" altLang="zh-CN"/>
              <a:t>304</a:t>
            </a:r>
            <a:r>
              <a:rPr lang="zh-CN" altLang="en-US"/>
              <a:t>、</a:t>
            </a:r>
            <a:r>
              <a:rPr lang="en-US" altLang="zh-CN"/>
              <a:t>321</a:t>
            </a:r>
            <a:r>
              <a:rPr lang="zh-CN" altLang="en-US"/>
              <a:t>、</a:t>
            </a:r>
            <a:r>
              <a:rPr lang="en-US" altLang="zh-CN"/>
              <a:t>316L</a:t>
            </a:r>
            <a:r>
              <a:rPr lang="zh-CN" altLang="en-US"/>
              <a:t>、</a:t>
            </a:r>
            <a:r>
              <a:rPr lang="en-US" altLang="zh-CN"/>
              <a:t>317L</a:t>
            </a:r>
            <a:r>
              <a:rPr lang="zh-CN" altLang="en-US"/>
              <a:t>等不锈钢具有较高的耐高温硫和耐高温环烷酸腐蚀能力。</a:t>
            </a:r>
          </a:p>
          <a:p>
            <a:endParaRPr lang="zh-CN"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9094" y="-99392"/>
            <a:ext cx="8229600" cy="1136307"/>
          </a:xfrm>
        </p:spPr>
        <p:txBody>
          <a:bodyPr>
            <a:normAutofit/>
          </a:bodyPr>
          <a:lstStyle/>
          <a:p>
            <a:r>
              <a:rPr lang="zh-CN" altLang="en-US" sz="3600" dirty="0">
                <a:latin typeface="微软雅黑" panose="020B0503020204020204" pitchFamily="34" charset="-122"/>
                <a:ea typeface="微软雅黑" panose="020B0503020204020204" pitchFamily="34" charset="-122"/>
              </a:rPr>
              <a:t>高温 </a:t>
            </a:r>
            <a:r>
              <a:rPr lang="en-US" altLang="zh-CN" sz="3600" dirty="0">
                <a:latin typeface="微软雅黑" panose="020B0503020204020204" pitchFamily="34" charset="-122"/>
                <a:ea typeface="微软雅黑" panose="020B0503020204020204" pitchFamily="34" charset="-122"/>
              </a:rPr>
              <a:t>H2S/H2 </a:t>
            </a:r>
            <a:r>
              <a:rPr lang="zh-CN" altLang="en-US" sz="3600" dirty="0">
                <a:latin typeface="微软雅黑" panose="020B0503020204020204" pitchFamily="34" charset="-122"/>
                <a:ea typeface="微软雅黑" panose="020B0503020204020204" pitchFamily="34" charset="-122"/>
              </a:rPr>
              <a:t>腐蚀减薄</a:t>
            </a:r>
          </a:p>
        </p:txBody>
      </p:sp>
      <p:sp>
        <p:nvSpPr>
          <p:cNvPr id="16387" name="Rectangle 3"/>
          <p:cNvSpPr>
            <a:spLocks noGrp="1" noChangeArrowheads="1"/>
          </p:cNvSpPr>
          <p:nvPr>
            <p:ph type="body" idx="1"/>
          </p:nvPr>
        </p:nvSpPr>
        <p:spPr/>
        <p:txBody>
          <a:bodyPr/>
          <a:lstStyle/>
          <a:p>
            <a:r>
              <a:rPr lang="zh-CN" altLang="en-US"/>
              <a:t>通常为均匀腐蚀的形式。它发生在约</a:t>
            </a:r>
            <a:r>
              <a:rPr lang="en-US" altLang="zh-CN"/>
              <a:t>204℃</a:t>
            </a:r>
            <a:r>
              <a:rPr lang="zh-CN" altLang="en-US"/>
              <a:t>以上的典型温度。</a:t>
            </a:r>
          </a:p>
        </p:txBody>
      </p:sp>
      <p:sp>
        <p:nvSpPr>
          <p:cNvPr id="17411" name="Rectangle 3"/>
          <p:cNvSpPr>
            <a:spLocks noGrp="1" noChangeArrowheads="1"/>
          </p:cNvSpPr>
          <p:nvPr/>
        </p:nvSpPr>
        <p:spPr>
          <a:xfrm>
            <a:off x="355600" y="2612390"/>
            <a:ext cx="8610600" cy="2623820"/>
          </a:xfrm>
          <a:prstGeom prst="rect">
            <a:avLst/>
          </a:prstGeom>
          <a:noFill/>
          <a:ln w="9525">
            <a:noFill/>
            <a:miter lim="800000"/>
          </a:ln>
        </p:spPr>
        <p:txBody>
          <a:bodyPr vert="horz" wrap="square" lIns="91440" tIns="45720" rIns="91440" bIns="45720" numCol="1" anchor="t" anchorCtr="0" compatLnSpc="1">
            <a:normAutofit/>
          </a:bodyPr>
          <a:lstStyle>
            <a:lvl1pPr marL="0" indent="363855" algn="l" rtl="0" eaLnBrk="0" fontAlgn="base" hangingPunct="0">
              <a:spcBef>
                <a:spcPct val="50000"/>
              </a:spcBef>
              <a:spcAft>
                <a:spcPct val="0"/>
              </a:spcAft>
              <a:buClr>
                <a:schemeClr val="folHlink"/>
              </a:buClr>
              <a:buFont typeface="Wingdings" panose="05000000000000000000" pitchFamily="2" charset="2"/>
              <a:buNone/>
              <a:defRPr sz="3200">
                <a:solidFill>
                  <a:schemeClr val="tx1"/>
                </a:solidFill>
                <a:latin typeface="+mn-lt"/>
                <a:ea typeface="+mn-ea"/>
                <a:cs typeface="+mn-cs"/>
              </a:defRPr>
            </a:lvl1pPr>
            <a:lvl2pPr marL="0" indent="363855" algn="l" rtl="0" eaLnBrk="0" fontAlgn="base" hangingPunct="0">
              <a:spcBef>
                <a:spcPct val="20000"/>
              </a:spcBef>
              <a:spcAft>
                <a:spcPct val="0"/>
              </a:spcAft>
              <a:buClr>
                <a:schemeClr val="tx2"/>
              </a:buClr>
              <a:buFont typeface="Wingdings" panose="05000000000000000000" pitchFamily="2" charset="2"/>
              <a:buNone/>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vl6pPr marL="25146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6pPr>
            <a:lvl7pPr marL="29718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7pPr>
            <a:lvl8pPr marL="34290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8pPr>
            <a:lvl9pPr marL="3886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9pPr>
          </a:lstStyle>
          <a:p>
            <a:r>
              <a:rPr lang="en-US" altLang="zh-CN" dirty="0"/>
              <a:t>H2S</a:t>
            </a:r>
            <a:r>
              <a:rPr lang="zh-CN" altLang="en-US" dirty="0"/>
              <a:t>在高温下对钢的腐蚀反应为：</a:t>
            </a:r>
          </a:p>
          <a:p>
            <a:r>
              <a:rPr lang="en-US" altLang="zh-CN" dirty="0"/>
              <a:t>H2S+Fe → FeS+H2</a:t>
            </a:r>
          </a:p>
          <a:p>
            <a:r>
              <a:rPr lang="zh-CN" altLang="en-US" dirty="0"/>
              <a:t>富</a:t>
            </a:r>
            <a:r>
              <a:rPr lang="en-US" altLang="zh-CN" dirty="0"/>
              <a:t>H2</a:t>
            </a:r>
            <a:r>
              <a:rPr lang="zh-CN" altLang="en-US" dirty="0"/>
              <a:t>在的环境中，原子氢不断侵入硫化物垢层，造成</a:t>
            </a:r>
            <a:r>
              <a:rPr lang="en-US" altLang="zh-CN" dirty="0" err="1"/>
              <a:t>FeS</a:t>
            </a:r>
            <a:r>
              <a:rPr lang="zh-CN" altLang="en-US" dirty="0"/>
              <a:t>保护膜疏松多孔，加速</a:t>
            </a:r>
            <a:r>
              <a:rPr lang="en-US" altLang="zh-CN" dirty="0"/>
              <a:t>H2S</a:t>
            </a:r>
            <a:r>
              <a:rPr lang="zh-CN" altLang="en-US" dirty="0"/>
              <a:t>腐蚀。</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51520" y="-99392"/>
            <a:ext cx="8229600" cy="1143000"/>
          </a:xfrm>
        </p:spPr>
        <p:txBody>
          <a:bodyPr>
            <a:normAutofit/>
          </a:bodyPr>
          <a:lstStyle/>
          <a:p>
            <a:r>
              <a:rPr lang="zh-CN" altLang="en-US" sz="3600" dirty="0">
                <a:solidFill>
                  <a:srgbClr val="FF0000"/>
                </a:solidFill>
                <a:latin typeface="微软雅黑" panose="020B0503020204020204" pitchFamily="34" charset="-122"/>
                <a:ea typeface="微软雅黑" panose="020B0503020204020204" pitchFamily="34" charset="-122"/>
                <a:sym typeface="+mn-ea"/>
              </a:rPr>
              <a:t>案例</a:t>
            </a:r>
            <a:r>
              <a:rPr lang="en-US" altLang="zh-CN" sz="3600" dirty="0">
                <a:solidFill>
                  <a:srgbClr val="FF0000"/>
                </a:solidFill>
                <a:latin typeface="微软雅黑" panose="020B0503020204020204" pitchFamily="34" charset="-122"/>
                <a:ea typeface="微软雅黑" panose="020B0503020204020204" pitchFamily="34" charset="-122"/>
                <a:sym typeface="+mn-ea"/>
              </a:rPr>
              <a:t>-</a:t>
            </a:r>
            <a:r>
              <a:rPr lang="zh-CN" altLang="en-US" sz="3600" dirty="0">
                <a:latin typeface="微软雅黑" panose="020B0503020204020204" pitchFamily="34" charset="-122"/>
                <a:ea typeface="微软雅黑" panose="020B0503020204020204" pitchFamily="34" charset="-122"/>
                <a:sym typeface="+mn-ea"/>
              </a:rPr>
              <a:t>加氢加热炉管</a:t>
            </a:r>
            <a:endParaRPr lang="zh-CN" altLang="en-US" sz="3600" dirty="0">
              <a:latin typeface="微软雅黑" panose="020B0503020204020204" pitchFamily="34" charset="-122"/>
              <a:ea typeface="微软雅黑" panose="020B0503020204020204" pitchFamily="34" charset="-122"/>
            </a:endParaRPr>
          </a:p>
        </p:txBody>
      </p:sp>
      <p:pic>
        <p:nvPicPr>
          <p:cNvPr id="18435" name="Picture 3"/>
          <p:cNvPicPr>
            <a:picLocks noGrp="1" noChangeAspect="1" noChangeArrowheads="1"/>
          </p:cNvPicPr>
          <p:nvPr>
            <p:ph idx="1"/>
          </p:nvPr>
        </p:nvPicPr>
        <p:blipFill>
          <a:blip r:embed="rId2" cstate="print"/>
          <a:srcRect/>
          <a:stretch>
            <a:fillRect/>
          </a:stretch>
        </p:blipFill>
        <p:spPr>
          <a:xfrm>
            <a:off x="1835150" y="1558925"/>
            <a:ext cx="5492750" cy="4594225"/>
          </a:xfr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2" name="Picture 4"/>
          <p:cNvPicPr>
            <a:picLocks noGrp="1" noChangeAspect="1" noChangeArrowheads="1"/>
          </p:cNvPicPr>
          <p:nvPr>
            <p:ph type="title"/>
          </p:nvPr>
        </p:nvPicPr>
        <p:blipFill>
          <a:blip r:embed="rId2" cstate="print"/>
          <a:srcRect/>
          <a:stretch>
            <a:fillRect/>
          </a:stretch>
        </p:blipFill>
        <p:spPr>
          <a:xfrm>
            <a:off x="179388" y="67146"/>
            <a:ext cx="8353425" cy="1417638"/>
          </a:xfrm>
          <a:noFill/>
        </p:spPr>
      </p:pic>
      <p:pic>
        <p:nvPicPr>
          <p:cNvPr id="83973" name="Picture 5"/>
          <p:cNvPicPr>
            <a:picLocks noGrp="1" noChangeAspect="1" noChangeArrowheads="1"/>
          </p:cNvPicPr>
          <p:nvPr>
            <p:ph type="body" idx="1"/>
          </p:nvPr>
        </p:nvPicPr>
        <p:blipFill>
          <a:blip r:embed="rId3" cstate="print"/>
          <a:srcRect/>
          <a:stretch>
            <a:fillRect/>
          </a:stretch>
        </p:blipFill>
        <p:spPr>
          <a:xfrm>
            <a:off x="179388" y="1452563"/>
            <a:ext cx="8353425" cy="5083175"/>
          </a:xfr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52536" y="-99392"/>
            <a:ext cx="8229600" cy="1143000"/>
          </a:xfrm>
        </p:spPr>
        <p:txBody>
          <a:bodyPr>
            <a:normAutofit/>
          </a:bodyPr>
          <a:lstStyle/>
          <a:p>
            <a:r>
              <a:rPr lang="zh-CN" altLang="en-US" sz="3600" dirty="0">
                <a:latin typeface="微软雅黑" panose="020B0503020204020204" pitchFamily="34" charset="-122"/>
                <a:ea typeface="微软雅黑" panose="020B0503020204020204" pitchFamily="34" charset="-122"/>
              </a:rPr>
              <a:t>材料选择</a:t>
            </a:r>
          </a:p>
        </p:txBody>
      </p:sp>
      <p:sp>
        <p:nvSpPr>
          <p:cNvPr id="20483" name="Rectangle 3"/>
          <p:cNvSpPr>
            <a:spLocks noGrp="1" noChangeArrowheads="1"/>
          </p:cNvSpPr>
          <p:nvPr>
            <p:ph type="body" idx="1"/>
          </p:nvPr>
        </p:nvSpPr>
        <p:spPr/>
        <p:txBody>
          <a:bodyPr/>
          <a:lstStyle/>
          <a:p>
            <a:r>
              <a:rPr lang="zh-CN" altLang="en-US"/>
              <a:t>铬钼钢有一定的耐蚀能力，</a:t>
            </a:r>
            <a:r>
              <a:rPr lang="en-US" altLang="zh-CN"/>
              <a:t>300</a:t>
            </a:r>
            <a:r>
              <a:rPr lang="zh-CN" altLang="en-US"/>
              <a:t>系列不锈钢具有较高的耐蚀性。加氢反应器常选用铬钼钢内堆焊不锈钢内衬（如</a:t>
            </a:r>
            <a:r>
              <a:rPr lang="en-US" altLang="zh-CN"/>
              <a:t>TP309</a:t>
            </a:r>
            <a:r>
              <a:rPr lang="zh-CN" altLang="en-US"/>
              <a:t>）的形式。</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52536" y="-127635"/>
            <a:ext cx="8229600" cy="1143000"/>
          </a:xfrm>
        </p:spPr>
        <p:txBody>
          <a:bodyPr>
            <a:normAutofit/>
          </a:bodyPr>
          <a:lstStyle/>
          <a:p>
            <a:r>
              <a:rPr lang="zh-CN" altLang="en-US" sz="3600" dirty="0">
                <a:latin typeface="微软雅黑" panose="020B0503020204020204" pitchFamily="34" charset="-122"/>
                <a:ea typeface="微软雅黑" panose="020B0503020204020204" pitchFamily="34" charset="-122"/>
              </a:rPr>
              <a:t>氢氟酸（</a:t>
            </a:r>
            <a:r>
              <a:rPr lang="en-US" altLang="zh-CN" sz="3600" dirty="0">
                <a:latin typeface="微软雅黑" panose="020B0503020204020204" pitchFamily="34" charset="-122"/>
                <a:ea typeface="微软雅黑" panose="020B0503020204020204" pitchFamily="34" charset="-122"/>
              </a:rPr>
              <a:t>HF</a:t>
            </a:r>
            <a:r>
              <a:rPr lang="zh-CN" altLang="en-US" sz="3600" dirty="0">
                <a:latin typeface="微软雅黑" panose="020B0503020204020204" pitchFamily="34" charset="-122"/>
                <a:ea typeface="微软雅黑" panose="020B0503020204020204" pitchFamily="34" charset="-122"/>
              </a:rPr>
              <a:t>）腐蚀减薄</a:t>
            </a:r>
          </a:p>
        </p:txBody>
      </p:sp>
      <p:sp>
        <p:nvSpPr>
          <p:cNvPr id="21507" name="Rectangle 3"/>
          <p:cNvSpPr>
            <a:spLocks noGrp="1" noChangeArrowheads="1"/>
          </p:cNvSpPr>
          <p:nvPr>
            <p:ph type="body" idx="1"/>
          </p:nvPr>
        </p:nvSpPr>
        <p:spPr/>
        <p:txBody>
          <a:bodyPr/>
          <a:lstStyle/>
          <a:p>
            <a:r>
              <a:rPr lang="zh-CN" altLang="en-US"/>
              <a:t>浓氢氟酸在 </a:t>
            </a:r>
            <a:r>
              <a:rPr lang="en-US" altLang="zh-CN"/>
              <a:t>HF </a:t>
            </a:r>
            <a:r>
              <a:rPr lang="zh-CN" altLang="en-US"/>
              <a:t>烷基化装置中用作酸催化剂。氢氟酸的腐蚀形态为均匀腐蚀，也有氢鼓包和氢致应力开裂（见应力腐蚀）。 </a:t>
            </a:r>
          </a:p>
        </p:txBody>
      </p:sp>
      <p:sp>
        <p:nvSpPr>
          <p:cNvPr id="22531" name="Rectangle 3"/>
          <p:cNvSpPr>
            <a:spLocks noGrp="1" noChangeArrowheads="1"/>
          </p:cNvSpPr>
          <p:nvPr/>
        </p:nvSpPr>
        <p:spPr>
          <a:xfrm>
            <a:off x="266700" y="2835910"/>
            <a:ext cx="8610600" cy="3578225"/>
          </a:xfrm>
          <a:prstGeom prst="rect">
            <a:avLst/>
          </a:prstGeom>
          <a:noFill/>
          <a:ln w="9525">
            <a:noFill/>
            <a:miter lim="800000"/>
          </a:ln>
        </p:spPr>
        <p:txBody>
          <a:bodyPr vert="horz" wrap="square" lIns="91440" tIns="45720" rIns="91440" bIns="45720" numCol="1" anchor="t" anchorCtr="0" compatLnSpc="1">
            <a:normAutofit/>
          </a:bodyPr>
          <a:lstStyle>
            <a:lvl1pPr marL="0" indent="363855" algn="l" rtl="0" eaLnBrk="0" fontAlgn="base" hangingPunct="0">
              <a:spcBef>
                <a:spcPct val="50000"/>
              </a:spcBef>
              <a:spcAft>
                <a:spcPct val="0"/>
              </a:spcAft>
              <a:buClr>
                <a:schemeClr val="folHlink"/>
              </a:buClr>
              <a:buFont typeface="Wingdings" panose="05000000000000000000" pitchFamily="2" charset="2"/>
              <a:buNone/>
              <a:defRPr sz="3200">
                <a:solidFill>
                  <a:schemeClr val="tx1"/>
                </a:solidFill>
                <a:latin typeface="+mn-lt"/>
                <a:ea typeface="+mn-ea"/>
                <a:cs typeface="+mn-cs"/>
              </a:defRPr>
            </a:lvl1pPr>
            <a:lvl2pPr marL="0" indent="363855" algn="l" rtl="0" eaLnBrk="0" fontAlgn="base" hangingPunct="0">
              <a:spcBef>
                <a:spcPct val="20000"/>
              </a:spcBef>
              <a:spcAft>
                <a:spcPct val="0"/>
              </a:spcAft>
              <a:buClr>
                <a:schemeClr val="tx2"/>
              </a:buClr>
              <a:buFont typeface="Wingdings" panose="05000000000000000000" pitchFamily="2" charset="2"/>
              <a:buNone/>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vl6pPr marL="25146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6pPr>
            <a:lvl7pPr marL="29718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7pPr>
            <a:lvl8pPr marL="34290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8pPr>
            <a:lvl9pPr marL="3886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9pPr>
          </a:lstStyle>
          <a:p>
            <a:r>
              <a:rPr lang="zh-CN" altLang="en-US"/>
              <a:t>钢材与</a:t>
            </a:r>
            <a:r>
              <a:rPr lang="en-US" altLang="zh-CN"/>
              <a:t>HF</a:t>
            </a:r>
            <a:r>
              <a:rPr lang="zh-CN" altLang="en-US"/>
              <a:t>的反应如下：</a:t>
            </a:r>
          </a:p>
          <a:p>
            <a:r>
              <a:rPr lang="en-US" altLang="zh-CN"/>
              <a:t>2HF+Fe → FeF2+H2</a:t>
            </a:r>
          </a:p>
          <a:p>
            <a:r>
              <a:rPr lang="en-US" altLang="zh-CN"/>
              <a:t>FeF2</a:t>
            </a:r>
            <a:r>
              <a:rPr lang="zh-CN" altLang="en-US"/>
              <a:t>可附着在钢的表面形成致密的保护膜，但当温度升高时（碳钢</a:t>
            </a:r>
            <a:r>
              <a:rPr lang="en-US" altLang="zh-CN"/>
              <a:t>65℃</a:t>
            </a:r>
            <a:r>
              <a:rPr lang="zh-CN" altLang="en-US"/>
              <a:t>）时，保护膜的致密度和附着度降低，温度再升高保护膜将脱落，这样就加速了腐蚀。</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9059" y="-99392"/>
            <a:ext cx="8229600" cy="1143000"/>
          </a:xfrm>
        </p:spPr>
        <p:txBody>
          <a:bodyPr>
            <a:normAutofit/>
          </a:bodyPr>
          <a:lstStyle/>
          <a:p>
            <a:r>
              <a:rPr lang="zh-CN" altLang="en-US" sz="3600" dirty="0">
                <a:latin typeface="微软雅黑" panose="020B0503020204020204" pitchFamily="34" charset="-122"/>
                <a:ea typeface="微软雅黑" panose="020B0503020204020204" pitchFamily="34" charset="-122"/>
              </a:rPr>
              <a:t>案例</a:t>
            </a:r>
            <a:r>
              <a:rPr lang="en-US" altLang="zh-CN" sz="3600" dirty="0">
                <a:latin typeface="微软雅黑" panose="020B0503020204020204" pitchFamily="34" charset="-122"/>
                <a:ea typeface="微软雅黑" panose="020B0503020204020204" pitchFamily="34" charset="-122"/>
              </a:rPr>
              <a:t>-</a:t>
            </a:r>
            <a:r>
              <a:rPr lang="zh-CN" altLang="en-US" sz="3600" dirty="0">
                <a:latin typeface="微软雅黑" panose="020B0503020204020204" pitchFamily="34" charset="-122"/>
                <a:ea typeface="微软雅黑" panose="020B0503020204020204" pitchFamily="34" charset="-122"/>
              </a:rPr>
              <a:t>烷基化塔本体</a:t>
            </a:r>
          </a:p>
        </p:txBody>
      </p:sp>
      <p:pic>
        <p:nvPicPr>
          <p:cNvPr id="23555" name="Picture 3"/>
          <p:cNvPicPr>
            <a:picLocks noGrp="1" noChangeAspect="1" noChangeArrowheads="1"/>
          </p:cNvPicPr>
          <p:nvPr>
            <p:ph idx="1"/>
          </p:nvPr>
        </p:nvPicPr>
        <p:blipFill>
          <a:blip r:embed="rId2" cstate="print"/>
          <a:srcRect/>
          <a:stretch>
            <a:fillRect/>
          </a:stretch>
        </p:blipFill>
        <p:spPr>
          <a:xfrm>
            <a:off x="419100" y="1990725"/>
            <a:ext cx="8020050" cy="3887788"/>
          </a:xfr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07504" y="-99392"/>
            <a:ext cx="8229600" cy="1108226"/>
          </a:xfrm>
        </p:spPr>
        <p:txBody>
          <a:bodyPr>
            <a:normAutofit/>
          </a:bodyPr>
          <a:lstStyle/>
          <a:p>
            <a:r>
              <a:rPr lang="zh-CN" altLang="en-US" sz="3600" dirty="0">
                <a:latin typeface="微软雅黑" panose="020B0503020204020204" pitchFamily="34" charset="-122"/>
                <a:ea typeface="微软雅黑" panose="020B0503020204020204" pitchFamily="34" charset="-122"/>
              </a:rPr>
              <a:t>材料选择</a:t>
            </a:r>
          </a:p>
        </p:txBody>
      </p:sp>
      <p:sp>
        <p:nvSpPr>
          <p:cNvPr id="25603" name="Rectangle 3"/>
          <p:cNvSpPr>
            <a:spLocks noGrp="1" noChangeArrowheads="1"/>
          </p:cNvSpPr>
          <p:nvPr>
            <p:ph type="body" idx="1"/>
          </p:nvPr>
        </p:nvSpPr>
        <p:spPr/>
        <p:txBody>
          <a:bodyPr/>
          <a:lstStyle/>
          <a:p>
            <a:r>
              <a:rPr lang="zh-CN" altLang="en-US"/>
              <a:t>        </a:t>
            </a:r>
            <a:r>
              <a:rPr lang="zh-CN"/>
              <a:t>碳钢在65℃以下及浓度大于75％的HF介质中抗腐蚀性能良好。</a:t>
            </a:r>
          </a:p>
          <a:p>
            <a:r>
              <a:rPr lang="zh-CN" altLang="en-US"/>
              <a:t>        </a:t>
            </a:r>
            <a:r>
              <a:rPr lang="zh-CN"/>
              <a:t>蒙乃尔合金在HF环境中形成氟化镍保护膜，在71～136℃的使用温度下具有良好的耐蚀性。</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9059" y="-99392"/>
            <a:ext cx="8229600" cy="1143000"/>
          </a:xfrm>
        </p:spPr>
        <p:txBody>
          <a:bodyPr>
            <a:normAutofit/>
          </a:bodyPr>
          <a:lstStyle/>
          <a:p>
            <a:r>
              <a:rPr lang="zh-CN" altLang="en-US" sz="3600" dirty="0">
                <a:latin typeface="微软雅黑" panose="020B0503020204020204" pitchFamily="34" charset="-122"/>
                <a:ea typeface="微软雅黑" panose="020B0503020204020204" pitchFamily="34" charset="-122"/>
              </a:rPr>
              <a:t>酸性水腐蚀减薄</a:t>
            </a:r>
          </a:p>
        </p:txBody>
      </p:sp>
      <p:sp>
        <p:nvSpPr>
          <p:cNvPr id="26627" name="Rectangle 3"/>
          <p:cNvSpPr>
            <a:spLocks noGrp="1" noChangeArrowheads="1"/>
          </p:cNvSpPr>
          <p:nvPr>
            <p:ph type="body" idx="1"/>
          </p:nvPr>
        </p:nvSpPr>
        <p:spPr/>
        <p:txBody>
          <a:bodyPr/>
          <a:lstStyle/>
          <a:p>
            <a:r>
              <a:rPr lang="zh-CN" altLang="en-US"/>
              <a:t>酸性水腐蚀广义上定义为含水</a:t>
            </a:r>
            <a:r>
              <a:rPr lang="en-US" altLang="zh-CN"/>
              <a:t>H2S</a:t>
            </a:r>
            <a:r>
              <a:rPr lang="zh-CN" altLang="en-US"/>
              <a:t>和氨造成的腐蚀，并且通常是处在碱性</a:t>
            </a:r>
            <a:r>
              <a:rPr lang="en-US" altLang="zh-CN"/>
              <a:t>PH</a:t>
            </a:r>
            <a:r>
              <a:rPr lang="zh-CN" altLang="en-US"/>
              <a:t>值的范围。</a:t>
            </a:r>
          </a:p>
        </p:txBody>
      </p:sp>
      <p:sp>
        <p:nvSpPr>
          <p:cNvPr id="27651" name="Rectangle 3"/>
          <p:cNvSpPr>
            <a:spLocks noGrp="1" noChangeArrowheads="1"/>
          </p:cNvSpPr>
          <p:nvPr/>
        </p:nvSpPr>
        <p:spPr>
          <a:xfrm>
            <a:off x="266700" y="2567305"/>
            <a:ext cx="8610600" cy="2713355"/>
          </a:xfrm>
          <a:prstGeom prst="rect">
            <a:avLst/>
          </a:prstGeom>
          <a:noFill/>
          <a:ln w="9525">
            <a:noFill/>
            <a:miter lim="800000"/>
          </a:ln>
        </p:spPr>
        <p:txBody>
          <a:bodyPr vert="horz" wrap="square" lIns="91440" tIns="45720" rIns="91440" bIns="45720" numCol="1" anchor="t" anchorCtr="0" compatLnSpc="1">
            <a:normAutofit/>
          </a:bodyPr>
          <a:lstStyle>
            <a:lvl1pPr marL="0" indent="363855" algn="l" rtl="0" eaLnBrk="0" fontAlgn="base" hangingPunct="0">
              <a:spcBef>
                <a:spcPct val="50000"/>
              </a:spcBef>
              <a:spcAft>
                <a:spcPct val="0"/>
              </a:spcAft>
              <a:buClr>
                <a:schemeClr val="folHlink"/>
              </a:buClr>
              <a:buFont typeface="Wingdings" panose="05000000000000000000" pitchFamily="2" charset="2"/>
              <a:buNone/>
              <a:defRPr sz="3200">
                <a:solidFill>
                  <a:schemeClr val="tx1"/>
                </a:solidFill>
                <a:latin typeface="+mn-lt"/>
                <a:ea typeface="+mn-ea"/>
                <a:cs typeface="+mn-cs"/>
              </a:defRPr>
            </a:lvl1pPr>
            <a:lvl2pPr marL="0" indent="363855" algn="l" rtl="0" eaLnBrk="0" fontAlgn="base" hangingPunct="0">
              <a:spcBef>
                <a:spcPct val="20000"/>
              </a:spcBef>
              <a:spcAft>
                <a:spcPct val="0"/>
              </a:spcAft>
              <a:buClr>
                <a:schemeClr val="tx2"/>
              </a:buClr>
              <a:buFont typeface="Wingdings" panose="05000000000000000000" pitchFamily="2" charset="2"/>
              <a:buNone/>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vl6pPr marL="25146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6pPr>
            <a:lvl7pPr marL="29718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7pPr>
            <a:lvl8pPr marL="34290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8pPr>
            <a:lvl9pPr marL="3886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9pPr>
          </a:lstStyle>
          <a:p>
            <a:r>
              <a:rPr lang="zh-CN"/>
              <a:t>腐蚀由含水的NH4HS引起。</a:t>
            </a:r>
          </a:p>
          <a:p>
            <a:r>
              <a:rPr lang="zh-CN"/>
              <a:t>H2S+NH3 → NH4HS</a:t>
            </a:r>
          </a:p>
          <a:p>
            <a:r>
              <a:rPr lang="zh-CN"/>
              <a:t>NH4HS冲刷腐蚀和NH4HS 与NH4C</a:t>
            </a:r>
            <a:r>
              <a:rPr lang="en-US" altLang="zh-CN"/>
              <a:t>l</a:t>
            </a:r>
            <a:r>
              <a:rPr lang="zh-CN"/>
              <a:t>垢物 的电化学腐蚀 </a:t>
            </a:r>
            <a:r>
              <a:rPr lang="zh-CN" altLang="en-US"/>
              <a:t>。</a:t>
            </a:r>
            <a:endParaRPr lang="zh-CN"/>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73355" y="-108336"/>
            <a:ext cx="8229600" cy="1143000"/>
          </a:xfrm>
        </p:spPr>
        <p:txBody>
          <a:bodyPr>
            <a:normAutofit/>
          </a:bodyPr>
          <a:lstStyle/>
          <a:p>
            <a:r>
              <a:rPr lang="zh-CN" altLang="en-US" sz="3600" dirty="0">
                <a:latin typeface="微软雅黑" panose="020B0503020204020204" pitchFamily="34" charset="-122"/>
                <a:ea typeface="微软雅黑" panose="020B0503020204020204" pitchFamily="34" charset="-122"/>
              </a:rPr>
              <a:t>腐蚀形态</a:t>
            </a:r>
          </a:p>
        </p:txBody>
      </p:sp>
      <p:pic>
        <p:nvPicPr>
          <p:cNvPr id="28675" name="Picture 3"/>
          <p:cNvPicPr>
            <a:picLocks noGrp="1" noChangeAspect="1" noChangeArrowheads="1"/>
          </p:cNvPicPr>
          <p:nvPr>
            <p:ph idx="1"/>
          </p:nvPr>
        </p:nvPicPr>
        <p:blipFill>
          <a:blip r:embed="rId2" cstate="print"/>
          <a:srcRect/>
          <a:stretch>
            <a:fillRect/>
          </a:stretch>
        </p:blipFill>
        <p:spPr>
          <a:xfrm>
            <a:off x="173355" y="1447800"/>
            <a:ext cx="3930650" cy="2922270"/>
          </a:xfrm>
          <a:noFill/>
        </p:spPr>
      </p:pic>
      <p:pic>
        <p:nvPicPr>
          <p:cNvPr id="80900" name="Picture 4" descr="垢物改变的流道"/>
          <p:cNvPicPr>
            <a:picLocks noGrp="1" noChangeAspect="1" noChangeArrowheads="1"/>
          </p:cNvPicPr>
          <p:nvPr/>
        </p:nvPicPr>
        <p:blipFill>
          <a:blip r:embed="rId3" cstate="print"/>
          <a:srcRect/>
          <a:stretch>
            <a:fillRect/>
          </a:stretch>
        </p:blipFill>
        <p:spPr>
          <a:xfrm>
            <a:off x="4104005" y="2639695"/>
            <a:ext cx="4603115" cy="3453130"/>
          </a:xfrm>
          <a:prstGeom prst="rect">
            <a:avLst/>
          </a:prstGeom>
          <a:noFill/>
          <a:ln w="9525">
            <a:noFill/>
            <a:miter lim="800000"/>
            <a:headEnd/>
            <a:tailEnd/>
          </a:ln>
        </p:spPr>
      </p:pic>
      <p:pic>
        <p:nvPicPr>
          <p:cNvPr id="81924" name="Picture 4" descr="A101A-F部分垢样"/>
          <p:cNvPicPr>
            <a:picLocks noGrp="1" noChangeAspect="1" noChangeArrowheads="1"/>
          </p:cNvPicPr>
          <p:nvPr/>
        </p:nvPicPr>
        <p:blipFill>
          <a:blip r:embed="rId4" cstate="print"/>
          <a:srcRect/>
          <a:stretch>
            <a:fillRect/>
          </a:stretch>
        </p:blipFill>
        <p:spPr>
          <a:xfrm>
            <a:off x="4660265" y="1055370"/>
            <a:ext cx="2641600" cy="1981835"/>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lvl="0"/>
            <a:fld id="{9A0DB2DC-4C9A-4742-B13C-FB6460FD3503}" type="slidenum">
              <a:rPr lang="zh-CN" altLang="en-US" sz="1845" dirty="0">
                <a:latin typeface="Times New Roman" panose="02020603050405020304" pitchFamily="18" charset="0"/>
              </a:rPr>
              <a:t>3</a:t>
            </a:fld>
            <a:endParaRPr lang="zh-CN" altLang="en-US" sz="1845" dirty="0">
              <a:latin typeface="Times New Roman" panose="02020603050405020304" pitchFamily="18" charset="0"/>
            </a:endParaRPr>
          </a:p>
        </p:txBody>
      </p:sp>
      <p:graphicFrame>
        <p:nvGraphicFramePr>
          <p:cNvPr id="203846" name="内容占位符 203845"/>
          <p:cNvGraphicFramePr>
            <a:graphicFrameLocks noGrp="1"/>
          </p:cNvGraphicFramePr>
          <p:nvPr>
            <p:ph idx="1"/>
            <p:custDataLst>
              <p:tags r:id="rId1"/>
            </p:custDataLst>
          </p:nvPr>
        </p:nvGraphicFramePr>
        <p:xfrm>
          <a:off x="488608" y="1424745"/>
          <a:ext cx="8229600" cy="5063664"/>
        </p:xfrm>
        <a:graphic>
          <a:graphicData uri="http://schemas.openxmlformats.org/drawingml/2006/table">
            <a:tbl>
              <a:tblPr/>
              <a:tblGrid>
                <a:gridCol w="895350">
                  <a:extLst>
                    <a:ext uri="{9D8B030D-6E8A-4147-A177-3AD203B41FA5}">
                      <a16:colId xmlns:a16="http://schemas.microsoft.com/office/drawing/2014/main" val="20000"/>
                    </a:ext>
                  </a:extLst>
                </a:gridCol>
                <a:gridCol w="3063240">
                  <a:extLst>
                    <a:ext uri="{9D8B030D-6E8A-4147-A177-3AD203B41FA5}">
                      <a16:colId xmlns:a16="http://schemas.microsoft.com/office/drawing/2014/main" val="20001"/>
                    </a:ext>
                  </a:extLst>
                </a:gridCol>
                <a:gridCol w="897890">
                  <a:extLst>
                    <a:ext uri="{9D8B030D-6E8A-4147-A177-3AD203B41FA5}">
                      <a16:colId xmlns:a16="http://schemas.microsoft.com/office/drawing/2014/main" val="20002"/>
                    </a:ext>
                  </a:extLst>
                </a:gridCol>
                <a:gridCol w="3373120">
                  <a:extLst>
                    <a:ext uri="{9D8B030D-6E8A-4147-A177-3AD203B41FA5}">
                      <a16:colId xmlns:a16="http://schemas.microsoft.com/office/drawing/2014/main" val="20003"/>
                    </a:ext>
                  </a:extLst>
                </a:gridCol>
              </a:tblGrid>
              <a:tr h="42164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sz="2215" b="1" dirty="0">
                          <a:solidFill>
                            <a:srgbClr val="000000"/>
                          </a:solidFill>
                          <a:latin typeface="宋体" panose="02010600030101010101" pitchFamily="2" charset="-122"/>
                        </a:rPr>
                        <a:t>序号</a:t>
                      </a:r>
                    </a:p>
                  </a:txBody>
                  <a:tcPr marL="84406" marR="84406" marT="42203" marB="42203">
                    <a:lnL w="381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381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sz="2215" b="1" dirty="0">
                          <a:solidFill>
                            <a:srgbClr val="000000"/>
                          </a:solidFill>
                          <a:latin typeface="宋体" panose="02010600030101010101" pitchFamily="2" charset="-122"/>
                        </a:rPr>
                        <a:t>腐蚀类型</a:t>
                      </a: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381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sz="2215" b="1" dirty="0">
                          <a:solidFill>
                            <a:srgbClr val="000000"/>
                          </a:solidFill>
                          <a:latin typeface="宋体" panose="02010600030101010101" pitchFamily="2" charset="-122"/>
                        </a:rPr>
                        <a:t>序号</a:t>
                      </a: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381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sz="2215" b="1" dirty="0">
                          <a:solidFill>
                            <a:srgbClr val="000000"/>
                          </a:solidFill>
                          <a:latin typeface="宋体" panose="02010600030101010101" pitchFamily="2" charset="-122"/>
                        </a:rPr>
                        <a:t>腐蚀类型</a:t>
                      </a:r>
                    </a:p>
                  </a:txBody>
                  <a:tcPr marL="84406" marR="84406" marT="42203" marB="42203">
                    <a:lnL w="12700" cap="flat" cmpd="sng">
                      <a:solidFill>
                        <a:srgbClr val="FFFF99"/>
                      </a:solidFill>
                      <a:prstDash val="solid"/>
                      <a:headEnd type="none" w="med" len="med"/>
                      <a:tailEnd type="none" w="med" len="med"/>
                    </a:lnL>
                    <a:lnR w="38100" cap="flat" cmpd="sng">
                      <a:solidFill>
                        <a:srgbClr val="FFFF99"/>
                      </a:solidFill>
                      <a:prstDash val="solid"/>
                      <a:headEnd type="none" w="med" len="med"/>
                      <a:tailEnd type="none" w="med" len="med"/>
                    </a:lnR>
                    <a:lnT w="381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42164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宋体" panose="02010600030101010101" pitchFamily="2" charset="-122"/>
                        </a:rPr>
                        <a:t>19</a:t>
                      </a:r>
                      <a:endParaRPr lang="zh-CN" altLang="en-US" sz="2215" b="1">
                        <a:solidFill>
                          <a:srgbClr val="000000"/>
                        </a:solidFill>
                        <a:latin typeface="宋体" panose="02010600030101010101" pitchFamily="2" charset="-122"/>
                      </a:endParaRPr>
                    </a:p>
                  </a:txBody>
                  <a:tcPr marL="84406" marR="84406" marT="42203" marB="42203">
                    <a:lnL w="381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苛性碱腐蚀 </a:t>
                      </a: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宋体" panose="02010600030101010101" pitchFamily="2" charset="-122"/>
                        </a:rPr>
                        <a:t>30</a:t>
                      </a:r>
                      <a:endParaRPr lang="zh-CN" altLang="en-US" sz="2215" b="1">
                        <a:solidFill>
                          <a:srgbClr val="000000"/>
                        </a:solidFill>
                        <a:latin typeface="宋体" panose="02010600030101010101" pitchFamily="2" charset="-122"/>
                      </a:endParaRP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短时过热</a:t>
                      </a:r>
                      <a:r>
                        <a:rPr lang="en-US" altLang="zh-CN" sz="2215" b="1" dirty="0">
                          <a:latin typeface="宋体" panose="02010600030101010101" pitchFamily="2" charset="-122"/>
                        </a:rPr>
                        <a:t>——</a:t>
                      </a:r>
                      <a:r>
                        <a:rPr lang="zh-CN" altLang="en-US" sz="2215" b="1" dirty="0">
                          <a:latin typeface="宋体" panose="02010600030101010101" pitchFamily="2" charset="-122"/>
                        </a:rPr>
                        <a:t>应力开裂 </a:t>
                      </a:r>
                    </a:p>
                  </a:txBody>
                  <a:tcPr marL="84406" marR="84406" marT="42203" marB="42203">
                    <a:lnL w="12700" cap="flat" cmpd="sng">
                      <a:solidFill>
                        <a:srgbClr val="FFFF99"/>
                      </a:solidFill>
                      <a:prstDash val="solid"/>
                      <a:headEnd type="none" w="med" len="med"/>
                      <a:tailEnd type="none" w="med" len="med"/>
                    </a:lnL>
                    <a:lnR w="381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164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宋体" panose="02010600030101010101" pitchFamily="2" charset="-122"/>
                        </a:rPr>
                        <a:t>20</a:t>
                      </a:r>
                      <a:endParaRPr lang="zh-CN" altLang="en-US" sz="2215" b="1">
                        <a:solidFill>
                          <a:srgbClr val="000000"/>
                        </a:solidFill>
                        <a:latin typeface="宋体" panose="02010600030101010101" pitchFamily="2" charset="-122"/>
                      </a:endParaRPr>
                    </a:p>
                  </a:txBody>
                  <a:tcPr marL="84406" marR="84406" marT="42203" marB="42203">
                    <a:lnL w="381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侵蚀</a:t>
                      </a:r>
                      <a:r>
                        <a:rPr lang="en-US" altLang="zh-CN" sz="2215" b="1" dirty="0">
                          <a:latin typeface="宋体" panose="02010600030101010101" pitchFamily="2" charset="-122"/>
                        </a:rPr>
                        <a:t>/</a:t>
                      </a:r>
                      <a:r>
                        <a:rPr lang="zh-CN" altLang="en-US" sz="2215" b="1" dirty="0">
                          <a:latin typeface="宋体" panose="02010600030101010101" pitchFamily="2" charset="-122"/>
                        </a:rPr>
                        <a:t>冲蚀 </a:t>
                      </a: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宋体" panose="02010600030101010101" pitchFamily="2" charset="-122"/>
                        </a:rPr>
                        <a:t>31</a:t>
                      </a:r>
                      <a:endParaRPr lang="zh-CN" altLang="en-US" sz="2215" b="1">
                        <a:solidFill>
                          <a:srgbClr val="000000"/>
                        </a:solidFill>
                        <a:latin typeface="宋体" panose="02010600030101010101" pitchFamily="2" charset="-122"/>
                      </a:endParaRP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脆性断裂 </a:t>
                      </a:r>
                    </a:p>
                  </a:txBody>
                  <a:tcPr marL="84406" marR="84406" marT="42203" marB="42203">
                    <a:lnL w="12700" cap="flat" cmpd="sng">
                      <a:solidFill>
                        <a:srgbClr val="FFFF99"/>
                      </a:solidFill>
                      <a:prstDash val="solid"/>
                      <a:headEnd type="none" w="med" len="med"/>
                      <a:tailEnd type="none" w="med" len="med"/>
                    </a:lnL>
                    <a:lnR w="381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164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宋体" panose="02010600030101010101" pitchFamily="2" charset="-122"/>
                        </a:rPr>
                        <a:t>21</a:t>
                      </a:r>
                      <a:endParaRPr lang="zh-CN" altLang="en-US" sz="2215" b="1">
                        <a:solidFill>
                          <a:srgbClr val="000000"/>
                        </a:solidFill>
                        <a:latin typeface="宋体" panose="02010600030101010101" pitchFamily="2" charset="-122"/>
                      </a:endParaRPr>
                    </a:p>
                  </a:txBody>
                  <a:tcPr marL="84406" marR="84406" marT="42203" marB="42203">
                    <a:lnL w="381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碳酸盐应力腐蚀开裂 </a:t>
                      </a: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宋体" panose="02010600030101010101" pitchFamily="2" charset="-122"/>
                        </a:rPr>
                        <a:t>32</a:t>
                      </a:r>
                      <a:endParaRPr lang="zh-CN" altLang="en-US" sz="2215" b="1">
                        <a:solidFill>
                          <a:srgbClr val="000000"/>
                        </a:solidFill>
                        <a:latin typeface="宋体" panose="02010600030101010101" pitchFamily="2" charset="-122"/>
                      </a:endParaRP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en-US" altLang="zh-CN" sz="2215" b="1" dirty="0">
                          <a:latin typeface="宋体" panose="02010600030101010101" pitchFamily="2" charset="-122"/>
                        </a:rPr>
                        <a:t>σ</a:t>
                      </a:r>
                      <a:r>
                        <a:rPr lang="zh-CN" altLang="en-US" sz="2215" b="1" dirty="0">
                          <a:latin typeface="宋体" panose="02010600030101010101" pitchFamily="2" charset="-122"/>
                        </a:rPr>
                        <a:t>相</a:t>
                      </a:r>
                      <a:r>
                        <a:rPr lang="en-US" altLang="zh-CN" sz="2215" b="1" dirty="0">
                          <a:latin typeface="宋体" panose="02010600030101010101" pitchFamily="2" charset="-122"/>
                        </a:rPr>
                        <a:t>/X</a:t>
                      </a:r>
                      <a:r>
                        <a:rPr lang="zh-CN" altLang="en-US" sz="2215" b="1" dirty="0">
                          <a:latin typeface="宋体" panose="02010600030101010101" pitchFamily="2" charset="-122"/>
                        </a:rPr>
                        <a:t>相脆化 </a:t>
                      </a:r>
                    </a:p>
                  </a:txBody>
                  <a:tcPr marL="84406" marR="84406" marT="42203" marB="42203">
                    <a:lnL w="12700" cap="flat" cmpd="sng">
                      <a:solidFill>
                        <a:srgbClr val="FFFF99"/>
                      </a:solidFill>
                      <a:prstDash val="solid"/>
                      <a:headEnd type="none" w="med" len="med"/>
                      <a:tailEnd type="none" w="med" len="med"/>
                    </a:lnL>
                    <a:lnR w="381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2164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宋体" panose="02010600030101010101" pitchFamily="2" charset="-122"/>
                        </a:rPr>
                        <a:t>22</a:t>
                      </a:r>
                      <a:endParaRPr lang="zh-CN" altLang="en-US" sz="2215" b="1">
                        <a:solidFill>
                          <a:srgbClr val="000000"/>
                        </a:solidFill>
                        <a:latin typeface="宋体" panose="02010600030101010101" pitchFamily="2" charset="-122"/>
                      </a:endParaRPr>
                    </a:p>
                  </a:txBody>
                  <a:tcPr marL="84406" marR="84406" marT="42203" marB="42203">
                    <a:lnL w="381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胺开裂 </a:t>
                      </a: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宋体" panose="02010600030101010101" pitchFamily="2" charset="-122"/>
                        </a:rPr>
                        <a:t>33</a:t>
                      </a:r>
                      <a:endParaRPr lang="zh-CN" altLang="en-US" sz="2215" b="1">
                        <a:solidFill>
                          <a:srgbClr val="000000"/>
                        </a:solidFill>
                        <a:latin typeface="宋体" panose="02010600030101010101" pitchFamily="2" charset="-122"/>
                      </a:endParaRP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en-US" altLang="zh-CN" sz="2215" b="1" dirty="0">
                          <a:latin typeface="宋体" panose="02010600030101010101" pitchFamily="2" charset="-122"/>
                        </a:rPr>
                        <a:t>475℃</a:t>
                      </a:r>
                      <a:r>
                        <a:rPr lang="zh-CN" altLang="en-US" sz="2215" b="1" dirty="0">
                          <a:latin typeface="宋体" panose="02010600030101010101" pitchFamily="2" charset="-122"/>
                        </a:rPr>
                        <a:t>脆化 </a:t>
                      </a:r>
                    </a:p>
                  </a:txBody>
                  <a:tcPr marL="84406" marR="84406" marT="42203" marB="42203">
                    <a:lnL w="12700" cap="flat" cmpd="sng">
                      <a:solidFill>
                        <a:srgbClr val="FFFF99"/>
                      </a:solidFill>
                      <a:prstDash val="solid"/>
                      <a:headEnd type="none" w="med" len="med"/>
                      <a:tailEnd type="none" w="med" len="med"/>
                    </a:lnL>
                    <a:lnR w="381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2164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宋体" panose="02010600030101010101" pitchFamily="2" charset="-122"/>
                        </a:rPr>
                        <a:t>23</a:t>
                      </a:r>
                      <a:endParaRPr lang="zh-CN" altLang="en-US" sz="2215" b="1">
                        <a:solidFill>
                          <a:srgbClr val="000000"/>
                        </a:solidFill>
                        <a:latin typeface="宋体" panose="02010600030101010101" pitchFamily="2" charset="-122"/>
                      </a:endParaRPr>
                    </a:p>
                  </a:txBody>
                  <a:tcPr marL="84406" marR="84406" marT="42203" marB="42203">
                    <a:lnL w="381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氯应力腐蚀开裂 </a:t>
                      </a: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宋体" panose="02010600030101010101" pitchFamily="2" charset="-122"/>
                        </a:rPr>
                        <a:t>34</a:t>
                      </a:r>
                      <a:endParaRPr lang="zh-CN" altLang="en-US" sz="2215" b="1">
                        <a:solidFill>
                          <a:srgbClr val="000000"/>
                        </a:solidFill>
                        <a:latin typeface="宋体" panose="02010600030101010101" pitchFamily="2" charset="-122"/>
                      </a:endParaRP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石墨化 </a:t>
                      </a:r>
                    </a:p>
                  </a:txBody>
                  <a:tcPr marL="84406" marR="84406" marT="42203" marB="42203">
                    <a:lnL w="12700" cap="flat" cmpd="sng">
                      <a:solidFill>
                        <a:srgbClr val="FFFF99"/>
                      </a:solidFill>
                      <a:prstDash val="solid"/>
                      <a:headEnd type="none" w="med" len="med"/>
                      <a:tailEnd type="none" w="med" len="med"/>
                    </a:lnL>
                    <a:lnR w="381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2164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宋体" panose="02010600030101010101" pitchFamily="2" charset="-122"/>
                        </a:rPr>
                        <a:t>24</a:t>
                      </a:r>
                      <a:endParaRPr lang="zh-CN" altLang="en-US" sz="2215" b="1">
                        <a:solidFill>
                          <a:srgbClr val="000000"/>
                        </a:solidFill>
                        <a:latin typeface="宋体" panose="02010600030101010101" pitchFamily="2" charset="-122"/>
                      </a:endParaRPr>
                    </a:p>
                  </a:txBody>
                  <a:tcPr marL="84406" marR="84406" marT="42203" marB="42203">
                    <a:lnL w="381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渗碳 </a:t>
                      </a: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宋体" panose="02010600030101010101" pitchFamily="2" charset="-122"/>
                        </a:rPr>
                        <a:t>35</a:t>
                      </a:r>
                      <a:endParaRPr lang="zh-CN" altLang="en-US" sz="2215" b="1">
                        <a:solidFill>
                          <a:srgbClr val="000000"/>
                        </a:solidFill>
                        <a:latin typeface="宋体" panose="02010600030101010101" pitchFamily="2" charset="-122"/>
                      </a:endParaRP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再热裂纹 </a:t>
                      </a:r>
                    </a:p>
                  </a:txBody>
                  <a:tcPr marL="84406" marR="84406" marT="42203" marB="42203">
                    <a:lnL w="12700" cap="flat" cmpd="sng">
                      <a:solidFill>
                        <a:srgbClr val="FFFF99"/>
                      </a:solidFill>
                      <a:prstDash val="solid"/>
                      <a:headEnd type="none" w="med" len="med"/>
                      <a:tailEnd type="none" w="med" len="med"/>
                    </a:lnL>
                    <a:lnR w="381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2164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宋体" panose="02010600030101010101" pitchFamily="2" charset="-122"/>
                        </a:rPr>
                        <a:t>25</a:t>
                      </a:r>
                      <a:endParaRPr lang="zh-CN" altLang="en-US" sz="2215" b="1">
                        <a:solidFill>
                          <a:srgbClr val="000000"/>
                        </a:solidFill>
                        <a:latin typeface="宋体" panose="02010600030101010101" pitchFamily="2" charset="-122"/>
                      </a:endParaRPr>
                    </a:p>
                  </a:txBody>
                  <a:tcPr marL="84406" marR="84406" marT="42203" marB="42203">
                    <a:lnL w="381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氢脆 </a:t>
                      </a: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宋体" panose="02010600030101010101" pitchFamily="2" charset="-122"/>
                        </a:rPr>
                        <a:t>36</a:t>
                      </a:r>
                      <a:endParaRPr lang="zh-CN" altLang="en-US" sz="2215" b="1">
                        <a:solidFill>
                          <a:srgbClr val="000000"/>
                        </a:solidFill>
                        <a:latin typeface="宋体" panose="02010600030101010101" pitchFamily="2" charset="-122"/>
                      </a:endParaRP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硫酸腐蚀 </a:t>
                      </a:r>
                    </a:p>
                  </a:txBody>
                  <a:tcPr marL="84406" marR="84406" marT="42203" marB="42203">
                    <a:lnL w="12700" cap="flat" cmpd="sng">
                      <a:solidFill>
                        <a:srgbClr val="FFFF99"/>
                      </a:solidFill>
                      <a:prstDash val="solid"/>
                      <a:headEnd type="none" w="med" len="med"/>
                      <a:tailEnd type="none" w="med" len="med"/>
                    </a:lnL>
                    <a:lnR w="381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2164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宋体" panose="02010600030101010101" pitchFamily="2" charset="-122"/>
                        </a:rPr>
                        <a:t>26</a:t>
                      </a:r>
                      <a:endParaRPr lang="zh-CN" altLang="en-US" sz="2215" b="1">
                        <a:solidFill>
                          <a:srgbClr val="000000"/>
                        </a:solidFill>
                        <a:latin typeface="宋体" panose="02010600030101010101" pitchFamily="2" charset="-122"/>
                      </a:endParaRPr>
                    </a:p>
                  </a:txBody>
                  <a:tcPr marL="84406" marR="84406" marT="42203" marB="42203">
                    <a:lnL w="381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硝酸盐应力腐蚀</a:t>
                      </a: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宋体" panose="02010600030101010101" pitchFamily="2" charset="-122"/>
                        </a:rPr>
                        <a:t>37</a:t>
                      </a:r>
                      <a:endParaRPr lang="zh-CN" altLang="en-US" sz="2215" b="1">
                        <a:solidFill>
                          <a:srgbClr val="000000"/>
                        </a:solidFill>
                        <a:latin typeface="宋体" panose="02010600030101010101" pitchFamily="2" charset="-122"/>
                      </a:endParaRP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en-US" altLang="zh-CN" sz="2215" b="1" dirty="0">
                          <a:latin typeface="宋体" panose="02010600030101010101" pitchFamily="2" charset="-122"/>
                        </a:rPr>
                        <a:t>HF</a:t>
                      </a:r>
                      <a:r>
                        <a:rPr lang="zh-CN" altLang="en-US" sz="2215" b="1" dirty="0">
                          <a:latin typeface="宋体" panose="02010600030101010101" pitchFamily="2" charset="-122"/>
                        </a:rPr>
                        <a:t>腐蚀 </a:t>
                      </a:r>
                    </a:p>
                  </a:txBody>
                  <a:tcPr marL="84406" marR="84406" marT="42203" marB="42203">
                    <a:lnL w="12700" cap="flat" cmpd="sng">
                      <a:solidFill>
                        <a:srgbClr val="FFFF99"/>
                      </a:solidFill>
                      <a:prstDash val="solid"/>
                      <a:headEnd type="none" w="med" len="med"/>
                      <a:tailEnd type="none" w="med" len="med"/>
                    </a:lnL>
                    <a:lnR w="381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2164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宋体" panose="02010600030101010101" pitchFamily="2" charset="-122"/>
                        </a:rPr>
                        <a:t>27</a:t>
                      </a:r>
                      <a:endParaRPr lang="zh-CN" altLang="en-US" sz="2215" b="1">
                        <a:solidFill>
                          <a:srgbClr val="000000"/>
                        </a:solidFill>
                        <a:latin typeface="宋体" panose="02010600030101010101" pitchFamily="2" charset="-122"/>
                      </a:endParaRPr>
                    </a:p>
                  </a:txBody>
                  <a:tcPr marL="84406" marR="84406" marT="42203" marB="42203">
                    <a:lnL w="381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热冲击 </a:t>
                      </a: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宋体" panose="02010600030101010101" pitchFamily="2" charset="-122"/>
                        </a:rPr>
                        <a:t>38</a:t>
                      </a:r>
                      <a:endParaRPr lang="zh-CN" altLang="en-US" sz="2215" b="1">
                        <a:solidFill>
                          <a:srgbClr val="000000"/>
                        </a:solidFill>
                        <a:latin typeface="宋体" panose="02010600030101010101" pitchFamily="2" charset="-122"/>
                      </a:endParaRP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烟气露点腐蚀 </a:t>
                      </a:r>
                    </a:p>
                  </a:txBody>
                  <a:tcPr marL="84406" marR="84406" marT="42203" marB="42203">
                    <a:lnL w="12700" cap="flat" cmpd="sng">
                      <a:solidFill>
                        <a:srgbClr val="FFFF99"/>
                      </a:solidFill>
                      <a:prstDash val="solid"/>
                      <a:headEnd type="none" w="med" len="med"/>
                      <a:tailEnd type="none" w="med" len="med"/>
                    </a:lnL>
                    <a:lnR w="381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2164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宋体" panose="02010600030101010101" pitchFamily="2" charset="-122"/>
                        </a:rPr>
                        <a:t>28</a:t>
                      </a:r>
                      <a:endParaRPr lang="zh-CN" altLang="en-US" sz="2215" b="1">
                        <a:solidFill>
                          <a:srgbClr val="000000"/>
                        </a:solidFill>
                        <a:latin typeface="宋体" panose="02010600030101010101" pitchFamily="2" charset="-122"/>
                      </a:endParaRPr>
                    </a:p>
                  </a:txBody>
                  <a:tcPr marL="84406" marR="84406" marT="42203" marB="42203">
                    <a:lnL w="381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汽蚀 </a:t>
                      </a: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宋体" panose="02010600030101010101" pitchFamily="2" charset="-122"/>
                        </a:rPr>
                        <a:t>39</a:t>
                      </a:r>
                      <a:endParaRPr lang="zh-CN" altLang="en-US" sz="2215" b="1">
                        <a:solidFill>
                          <a:srgbClr val="000000"/>
                        </a:solidFill>
                        <a:latin typeface="宋体" panose="02010600030101010101" pitchFamily="2" charset="-122"/>
                      </a:endParaRP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异金属焊缝裂纹 </a:t>
                      </a:r>
                    </a:p>
                  </a:txBody>
                  <a:tcPr marL="84406" marR="84406" marT="42203" marB="42203">
                    <a:lnL w="12700" cap="flat" cmpd="sng">
                      <a:solidFill>
                        <a:srgbClr val="FFFF99"/>
                      </a:solidFill>
                      <a:prstDash val="solid"/>
                      <a:headEnd type="none" w="med" len="med"/>
                      <a:tailEnd type="none" w="med" len="med"/>
                    </a:lnL>
                    <a:lnR w="381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42164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宋体" panose="02010600030101010101" pitchFamily="2" charset="-122"/>
                        </a:rPr>
                        <a:t>29</a:t>
                      </a:r>
                      <a:endParaRPr lang="zh-CN" altLang="en-US" sz="2215" b="1">
                        <a:solidFill>
                          <a:srgbClr val="000000"/>
                        </a:solidFill>
                        <a:latin typeface="宋体" panose="02010600030101010101" pitchFamily="2" charset="-122"/>
                      </a:endParaRPr>
                    </a:p>
                  </a:txBody>
                  <a:tcPr marL="84406" marR="84406" marT="42203" marB="42203">
                    <a:lnL w="381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381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石墨腐蚀</a:t>
                      </a: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38100" cap="flat" cmpd="sng">
                      <a:solidFill>
                        <a:srgbClr val="FFFF99"/>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宋体" panose="02010600030101010101" pitchFamily="2" charset="-122"/>
                        </a:rPr>
                        <a:t>40</a:t>
                      </a:r>
                      <a:endParaRPr lang="zh-CN" altLang="en-US" sz="2215" b="1">
                        <a:solidFill>
                          <a:srgbClr val="000000"/>
                        </a:solidFill>
                        <a:latin typeface="宋体" panose="02010600030101010101" pitchFamily="2" charset="-122"/>
                      </a:endParaRP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381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氢致裂纹（</a:t>
                      </a:r>
                      <a:r>
                        <a:rPr lang="en-US" altLang="zh-CN" sz="2215" b="1">
                          <a:latin typeface="宋体" panose="02010600030101010101" pitchFamily="2" charset="-122"/>
                        </a:rPr>
                        <a:t>HF</a:t>
                      </a:r>
                      <a:r>
                        <a:rPr lang="zh-CN" altLang="en-US" sz="2215" b="1">
                          <a:latin typeface="宋体" panose="02010600030101010101" pitchFamily="2" charset="-122"/>
                        </a:rPr>
                        <a:t>） </a:t>
                      </a:r>
                    </a:p>
                  </a:txBody>
                  <a:tcPr marL="84406" marR="84406" marT="42203" marB="42203">
                    <a:lnL w="12700" cap="flat" cmpd="sng">
                      <a:solidFill>
                        <a:srgbClr val="FFFF99"/>
                      </a:solidFill>
                      <a:prstDash val="solid"/>
                      <a:headEnd type="none" w="med" len="med"/>
                      <a:tailEnd type="none" w="med" len="med"/>
                    </a:lnL>
                    <a:lnR w="381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38100" cap="flat" cmpd="sng">
                      <a:solidFill>
                        <a:srgbClr val="FFFF99"/>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203845" name="标题 203844"/>
          <p:cNvSpPr>
            <a:spLocks noGrp="1"/>
          </p:cNvSpPr>
          <p:nvPr>
            <p:ph type="title"/>
          </p:nvPr>
        </p:nvSpPr>
        <p:spPr>
          <a:xfrm>
            <a:off x="-22662" y="157162"/>
            <a:ext cx="7381240" cy="598170"/>
          </a:xfrm>
          <a:noFill/>
        </p:spPr>
        <p:txBody>
          <a:bodyPr vert="horz" wrap="square" lIns="84406" tIns="42203" rIns="84406" bIns="42203" anchor="ctr"/>
          <a:lstStyle/>
          <a:p>
            <a:r>
              <a:rPr lang="zh-CN" altLang="en-US" sz="3325" dirty="0">
                <a:latin typeface="微软雅黑" panose="020B0503020204020204" pitchFamily="34" charset="-122"/>
                <a:ea typeface="微软雅黑" panose="020B0503020204020204" pitchFamily="34" charset="-122"/>
                <a:sym typeface="+mn-ea"/>
              </a:rPr>
              <a:t>腐蚀状态的机理识别与影响因素分析</a:t>
            </a:r>
            <a:endParaRPr lang="zh-CN" altLang="en-US" sz="3325" b="1" dirty="0">
              <a:latin typeface="微软雅黑" panose="020B0503020204020204" pitchFamily="34" charset="-122"/>
              <a:ea typeface="微软雅黑" panose="020B0503020204020204" pitchFamily="34"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79512" y="-99392"/>
            <a:ext cx="8229600" cy="1143000"/>
          </a:xfrm>
        </p:spPr>
        <p:txBody>
          <a:bodyPr>
            <a:normAutofit/>
          </a:bodyPr>
          <a:lstStyle/>
          <a:p>
            <a:r>
              <a:rPr lang="zh-CN" altLang="en-US" sz="3600" dirty="0">
                <a:latin typeface="微软雅黑" panose="020B0503020204020204" pitchFamily="34" charset="-122"/>
                <a:ea typeface="微软雅黑" panose="020B0503020204020204" pitchFamily="34" charset="-122"/>
              </a:rPr>
              <a:t>材料选择</a:t>
            </a:r>
          </a:p>
        </p:txBody>
      </p:sp>
      <p:sp>
        <p:nvSpPr>
          <p:cNvPr id="30723" name="Rectangle 3"/>
          <p:cNvSpPr>
            <a:spLocks noGrp="1" noChangeArrowheads="1"/>
          </p:cNvSpPr>
          <p:nvPr>
            <p:ph type="body" idx="1"/>
          </p:nvPr>
        </p:nvSpPr>
        <p:spPr/>
        <p:txBody>
          <a:bodyPr/>
          <a:lstStyle/>
          <a:p>
            <a:r>
              <a:rPr lang="zh-CN" altLang="en-US"/>
              <a:t>影响酸性水腐蚀减薄速率的主要因素为</a:t>
            </a:r>
            <a:r>
              <a:rPr lang="en-US" altLang="zh-CN"/>
              <a:t>NH4HS</a:t>
            </a:r>
            <a:r>
              <a:rPr lang="zh-CN" altLang="en-US"/>
              <a:t>的浓度和流速，因此对</a:t>
            </a:r>
            <a:r>
              <a:rPr lang="en-US" altLang="zh-CN"/>
              <a:t>H2S</a:t>
            </a:r>
            <a:r>
              <a:rPr lang="zh-CN" altLang="en-US"/>
              <a:t>及氨浓度高、流速快的部位应考虑选择合金材料（如</a:t>
            </a:r>
            <a:r>
              <a:rPr lang="en-US" altLang="zh-CN"/>
              <a:t>Incoloy825</a:t>
            </a:r>
            <a:r>
              <a:rPr lang="zh-CN" altLang="en-US"/>
              <a:t>）。</a:t>
            </a:r>
          </a:p>
          <a:p>
            <a:endParaRPr lang="zh-CN"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07504" y="-99392"/>
            <a:ext cx="8229600" cy="1143000"/>
          </a:xfrm>
        </p:spPr>
        <p:txBody>
          <a:bodyPr>
            <a:normAutofit/>
          </a:bodyPr>
          <a:lstStyle/>
          <a:p>
            <a:r>
              <a:rPr lang="zh-CN" altLang="en-US" sz="3600" dirty="0">
                <a:latin typeface="微软雅黑" panose="020B0503020204020204" pitchFamily="34" charset="-122"/>
                <a:ea typeface="微软雅黑" panose="020B0503020204020204" pitchFamily="34" charset="-122"/>
              </a:rPr>
              <a:t>胺腐蚀减薄</a:t>
            </a:r>
          </a:p>
        </p:txBody>
      </p:sp>
      <p:sp>
        <p:nvSpPr>
          <p:cNvPr id="31747" name="Rectangle 3"/>
          <p:cNvSpPr>
            <a:spLocks noGrp="1" noChangeArrowheads="1"/>
          </p:cNvSpPr>
          <p:nvPr>
            <p:ph type="body" idx="1"/>
          </p:nvPr>
        </p:nvSpPr>
        <p:spPr/>
        <p:txBody>
          <a:bodyPr/>
          <a:lstStyle/>
          <a:p>
            <a:r>
              <a:rPr lang="zh-CN" altLang="en-US"/>
              <a:t>胺腐蚀是一种局部腐蚀的形式，常发生在胺处理气体装置的碳钢设备上。</a:t>
            </a:r>
          </a:p>
          <a:p>
            <a:r>
              <a:rPr lang="en-US" altLang="zh-CN">
                <a:latin typeface="宋体" panose="02010600030101010101" pitchFamily="2" charset="-122"/>
              </a:rPr>
              <a:t>MEA</a:t>
            </a:r>
            <a:r>
              <a:rPr lang="zh-CN" altLang="en-US">
                <a:latin typeface="宋体" panose="02010600030101010101" pitchFamily="2" charset="-122"/>
              </a:rPr>
              <a:t>（单乙醇胺）、</a:t>
            </a:r>
            <a:r>
              <a:rPr lang="en-US" altLang="zh-CN">
                <a:latin typeface="宋体" panose="02010600030101010101" pitchFamily="2" charset="-122"/>
              </a:rPr>
              <a:t>DEA</a:t>
            </a:r>
            <a:r>
              <a:rPr lang="zh-CN" altLang="en-US">
                <a:latin typeface="宋体" panose="02010600030101010101" pitchFamily="2" charset="-122"/>
              </a:rPr>
              <a:t>（二乙醇胺）和</a:t>
            </a:r>
            <a:r>
              <a:rPr lang="en-US" altLang="zh-CN">
                <a:latin typeface="宋体" panose="02010600030101010101" pitchFamily="2" charset="-122"/>
              </a:rPr>
              <a:t>MDEA</a:t>
            </a:r>
            <a:r>
              <a:rPr lang="zh-CN" altLang="en-US">
                <a:latin typeface="宋体" panose="02010600030101010101" pitchFamily="2" charset="-122"/>
              </a:rPr>
              <a:t>（甲基二乙醇胺），这些胺主要用于去除酸性气中的</a:t>
            </a:r>
            <a:r>
              <a:rPr lang="en-US" altLang="zh-CN">
                <a:latin typeface="宋体" panose="02010600030101010101" pitchFamily="2" charset="-122"/>
              </a:rPr>
              <a:t>H</a:t>
            </a:r>
            <a:r>
              <a:rPr lang="en-US" altLang="zh-CN" baseline="-30000">
                <a:latin typeface="宋体" panose="02010600030101010101" pitchFamily="2" charset="-122"/>
              </a:rPr>
              <a:t>2</a:t>
            </a:r>
            <a:r>
              <a:rPr lang="en-US" altLang="zh-CN">
                <a:latin typeface="宋体" panose="02010600030101010101" pitchFamily="2" charset="-122"/>
              </a:rPr>
              <a:t>S</a:t>
            </a:r>
            <a:r>
              <a:rPr lang="zh-CN" altLang="en-US">
                <a:latin typeface="宋体" panose="02010600030101010101" pitchFamily="2" charset="-122"/>
              </a:rPr>
              <a:t>成分，</a:t>
            </a:r>
            <a:r>
              <a:rPr lang="en-US" altLang="zh-CN">
                <a:latin typeface="宋体" panose="02010600030101010101" pitchFamily="2" charset="-122"/>
              </a:rPr>
              <a:t>MEA</a:t>
            </a:r>
            <a:r>
              <a:rPr lang="zh-CN" altLang="en-US">
                <a:latin typeface="宋体" panose="02010600030101010101" pitchFamily="2" charset="-122"/>
              </a:rPr>
              <a:t>和</a:t>
            </a:r>
            <a:r>
              <a:rPr lang="en-US" altLang="zh-CN">
                <a:latin typeface="宋体" panose="02010600030101010101" pitchFamily="2" charset="-122"/>
              </a:rPr>
              <a:t>DEA</a:t>
            </a:r>
            <a:r>
              <a:rPr lang="zh-CN" altLang="en-US">
                <a:latin typeface="宋体" panose="02010600030101010101" pitchFamily="2" charset="-122"/>
              </a:rPr>
              <a:t>亦可以同时去除</a:t>
            </a:r>
            <a:r>
              <a:rPr lang="en-US" altLang="zh-CN">
                <a:latin typeface="宋体" panose="02010600030101010101" pitchFamily="2" charset="-122"/>
              </a:rPr>
              <a:t>CO</a:t>
            </a:r>
            <a:r>
              <a:rPr lang="en-US" altLang="zh-CN" baseline="-30000">
                <a:latin typeface="宋体" panose="02010600030101010101" pitchFamily="2" charset="-122"/>
              </a:rPr>
              <a:t>2</a:t>
            </a:r>
            <a:r>
              <a:rPr lang="zh-CN" altLang="en-US">
                <a:latin typeface="宋体" panose="02010600030101010101" pitchFamily="2" charset="-122"/>
              </a:rPr>
              <a:t>，而</a:t>
            </a:r>
            <a:r>
              <a:rPr lang="en-US" altLang="zh-CN">
                <a:latin typeface="宋体" panose="02010600030101010101" pitchFamily="2" charset="-122"/>
              </a:rPr>
              <a:t>MDEA</a:t>
            </a:r>
            <a:r>
              <a:rPr lang="zh-CN" altLang="en-US">
                <a:latin typeface="宋体" panose="02010600030101010101" pitchFamily="2" charset="-122"/>
              </a:rPr>
              <a:t>能选择性的吸收</a:t>
            </a:r>
            <a:r>
              <a:rPr lang="en-US" altLang="zh-CN">
                <a:latin typeface="宋体" panose="02010600030101010101" pitchFamily="2" charset="-122"/>
              </a:rPr>
              <a:t>H</a:t>
            </a:r>
            <a:r>
              <a:rPr lang="en-US" altLang="zh-CN" baseline="-30000">
                <a:latin typeface="宋体" panose="02010600030101010101" pitchFamily="2" charset="-122"/>
              </a:rPr>
              <a:t>2</a:t>
            </a:r>
            <a:r>
              <a:rPr lang="en-US" altLang="zh-CN">
                <a:latin typeface="宋体" panose="02010600030101010101" pitchFamily="2" charset="-122"/>
              </a:rPr>
              <a:t>S</a:t>
            </a:r>
            <a:r>
              <a:rPr lang="zh-CN" altLang="en-US">
                <a:latin typeface="宋体" panose="02010600030101010101" pitchFamily="2" charset="-122"/>
              </a:rPr>
              <a:t>，因此</a:t>
            </a:r>
            <a:r>
              <a:rPr lang="en-US" altLang="zh-CN">
                <a:latin typeface="宋体" panose="02010600030101010101" pitchFamily="2" charset="-122"/>
              </a:rPr>
              <a:t>MDEA</a:t>
            </a:r>
            <a:r>
              <a:rPr lang="zh-CN" altLang="en-US">
                <a:latin typeface="宋体" panose="02010600030101010101" pitchFamily="2" charset="-122"/>
              </a:rPr>
              <a:t>腐蚀要轻；</a:t>
            </a:r>
          </a:p>
          <a:p>
            <a:endParaRPr lang="zh-CN" altLang="en-US">
              <a:latin typeface="宋体" panose="02010600030101010101" pitchFamily="2" charset="-122"/>
            </a:endParaRPr>
          </a:p>
          <a:p>
            <a:endParaRPr lang="zh-CN"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66700" y="-99392"/>
            <a:ext cx="8229600" cy="1143000"/>
          </a:xfrm>
        </p:spPr>
        <p:txBody>
          <a:bodyPr>
            <a:normAutofit/>
          </a:bodyPr>
          <a:lstStyle/>
          <a:p>
            <a:r>
              <a:rPr lang="zh-CN" altLang="en-US" sz="3600" dirty="0">
                <a:latin typeface="微软雅黑" panose="020B0503020204020204" pitchFamily="34" charset="-122"/>
                <a:ea typeface="微软雅黑" panose="020B0503020204020204" pitchFamily="34" charset="-122"/>
              </a:rPr>
              <a:t>腐蚀机理</a:t>
            </a:r>
          </a:p>
        </p:txBody>
      </p:sp>
      <p:sp>
        <p:nvSpPr>
          <p:cNvPr id="32771" name="Rectangle 3"/>
          <p:cNvSpPr>
            <a:spLocks noGrp="1" noChangeArrowheads="1"/>
          </p:cNvSpPr>
          <p:nvPr>
            <p:ph type="body" idx="1"/>
          </p:nvPr>
        </p:nvSpPr>
        <p:spPr>
          <a:xfrm>
            <a:off x="266700" y="1355090"/>
            <a:ext cx="8610600" cy="5257800"/>
          </a:xfrm>
        </p:spPr>
        <p:txBody>
          <a:bodyPr/>
          <a:lstStyle/>
          <a:p>
            <a:pPr>
              <a:lnSpc>
                <a:spcPct val="90000"/>
              </a:lnSpc>
            </a:pPr>
            <a:r>
              <a:rPr lang="zh-CN" altLang="en-US"/>
              <a:t>气体处理工艺常用的化学溶剂有</a:t>
            </a:r>
            <a:r>
              <a:rPr lang="en-US" altLang="zh-CN"/>
              <a:t>MEA</a:t>
            </a:r>
            <a:r>
              <a:rPr lang="zh-CN" altLang="en-US"/>
              <a:t>（单乙醇胺）、</a:t>
            </a:r>
            <a:r>
              <a:rPr lang="en-US" altLang="zh-CN"/>
              <a:t>DEA</a:t>
            </a:r>
            <a:r>
              <a:rPr lang="zh-CN" altLang="en-US"/>
              <a:t>（二乙醇胺）和</a:t>
            </a:r>
            <a:r>
              <a:rPr lang="en-US" altLang="zh-CN"/>
              <a:t>MDEA</a:t>
            </a:r>
            <a:r>
              <a:rPr lang="zh-CN" altLang="en-US"/>
              <a:t>（甲基二乙醇胺），胺用于去除酸性气中的</a:t>
            </a:r>
            <a:r>
              <a:rPr lang="en-US" altLang="zh-CN"/>
              <a:t>H2S</a:t>
            </a:r>
            <a:r>
              <a:rPr lang="zh-CN" altLang="en-US"/>
              <a:t>和</a:t>
            </a:r>
            <a:r>
              <a:rPr lang="en-US" altLang="zh-CN"/>
              <a:t>CO2</a:t>
            </a:r>
            <a:r>
              <a:rPr lang="zh-CN" altLang="en-US"/>
              <a:t>。</a:t>
            </a:r>
          </a:p>
          <a:p>
            <a:pPr>
              <a:lnSpc>
                <a:spcPct val="90000"/>
              </a:lnSpc>
            </a:pPr>
            <a:r>
              <a:rPr lang="zh-CN" altLang="en-US"/>
              <a:t>胺腐蚀的一个原因是吸收的</a:t>
            </a:r>
            <a:r>
              <a:rPr lang="en-US" altLang="zh-CN"/>
              <a:t>H2S</a:t>
            </a:r>
            <a:r>
              <a:rPr lang="zh-CN" altLang="en-US"/>
              <a:t>和</a:t>
            </a:r>
            <a:r>
              <a:rPr lang="en-US" altLang="zh-CN"/>
              <a:t>CO2</a:t>
            </a:r>
            <a:r>
              <a:rPr lang="zh-CN" altLang="en-US"/>
              <a:t>产生的腐蚀，另一重要原因是因为胺的降解产物耐热胺盐和有机酸污染物（甲酸、草酸、醋酸盐）的存在。其破坏了</a:t>
            </a:r>
            <a:r>
              <a:rPr lang="en-US" altLang="zh-CN"/>
              <a:t>FeS</a:t>
            </a:r>
            <a:r>
              <a:rPr lang="zh-CN" altLang="en-US"/>
              <a:t>保护膜而加速腐蚀。</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70485" y="-99392"/>
            <a:ext cx="8229600" cy="1143000"/>
          </a:xfrm>
        </p:spPr>
        <p:txBody>
          <a:bodyPr>
            <a:normAutofit/>
          </a:bodyPr>
          <a:lstStyle/>
          <a:p>
            <a:r>
              <a:rPr lang="zh-CN" altLang="en-US" sz="3600" dirty="0">
                <a:latin typeface="微软雅黑" panose="020B0503020204020204" pitchFamily="34" charset="-122"/>
                <a:ea typeface="微软雅黑" panose="020B0503020204020204" pitchFamily="34" charset="-122"/>
              </a:rPr>
              <a:t>腐蚀形态</a:t>
            </a:r>
          </a:p>
        </p:txBody>
      </p:sp>
      <p:pic>
        <p:nvPicPr>
          <p:cNvPr id="33795" name="Picture 3"/>
          <p:cNvPicPr>
            <a:picLocks noGrp="1" noChangeAspect="1" noChangeArrowheads="1"/>
          </p:cNvPicPr>
          <p:nvPr>
            <p:ph idx="1"/>
          </p:nvPr>
        </p:nvPicPr>
        <p:blipFill>
          <a:blip r:embed="rId2" cstate="print"/>
          <a:srcRect/>
          <a:stretch>
            <a:fillRect/>
          </a:stretch>
        </p:blipFill>
        <p:spPr>
          <a:xfrm>
            <a:off x="1621790" y="1132205"/>
            <a:ext cx="6678295" cy="2567940"/>
          </a:xfrm>
          <a:noFill/>
        </p:spPr>
      </p:pic>
      <p:pic>
        <p:nvPicPr>
          <p:cNvPr id="34819" name="Picture 3"/>
          <p:cNvPicPr>
            <a:picLocks noGrp="1" noChangeAspect="1" noChangeArrowheads="1"/>
          </p:cNvPicPr>
          <p:nvPr/>
        </p:nvPicPr>
        <p:blipFill>
          <a:blip r:embed="rId3" cstate="print"/>
          <a:srcRect/>
          <a:stretch>
            <a:fillRect/>
          </a:stretch>
        </p:blipFill>
        <p:spPr>
          <a:xfrm>
            <a:off x="134620" y="3700145"/>
            <a:ext cx="4369435" cy="3183890"/>
          </a:xfrm>
          <a:prstGeom prst="rect">
            <a:avLst/>
          </a:prstGeom>
          <a:noFill/>
          <a:ln w="9525">
            <a:noFill/>
            <a:miter lim="800000"/>
            <a:headEnd/>
            <a:tailEnd/>
          </a:ln>
        </p:spPr>
      </p:pic>
      <p:pic>
        <p:nvPicPr>
          <p:cNvPr id="35843" name="Picture 3"/>
          <p:cNvPicPr>
            <a:picLocks noGrp="1" noChangeAspect="1" noChangeArrowheads="1"/>
          </p:cNvPicPr>
          <p:nvPr/>
        </p:nvPicPr>
        <p:blipFill>
          <a:blip r:embed="rId4" cstate="print"/>
          <a:srcRect/>
          <a:stretch>
            <a:fillRect/>
          </a:stretch>
        </p:blipFill>
        <p:spPr>
          <a:xfrm>
            <a:off x="4662805" y="3804920"/>
            <a:ext cx="4166235" cy="297434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33609" y="-90264"/>
            <a:ext cx="8229600" cy="1143000"/>
          </a:xfrm>
        </p:spPr>
        <p:txBody>
          <a:bodyPr>
            <a:normAutofit/>
          </a:bodyPr>
          <a:lstStyle/>
          <a:p>
            <a:r>
              <a:rPr lang="zh-CN" altLang="en-US" sz="3600" dirty="0">
                <a:latin typeface="微软雅黑" panose="020B0503020204020204" pitchFamily="34" charset="-122"/>
                <a:ea typeface="微软雅黑" panose="020B0503020204020204" pitchFamily="34" charset="-122"/>
              </a:rPr>
              <a:t>材料选择</a:t>
            </a:r>
          </a:p>
        </p:txBody>
      </p:sp>
      <p:sp>
        <p:nvSpPr>
          <p:cNvPr id="37891" name="Rectangle 3"/>
          <p:cNvSpPr>
            <a:spLocks noGrp="1" noChangeArrowheads="1"/>
          </p:cNvSpPr>
          <p:nvPr>
            <p:ph type="body" idx="1"/>
          </p:nvPr>
        </p:nvSpPr>
        <p:spPr/>
        <p:txBody>
          <a:bodyPr/>
          <a:lstStyle/>
          <a:p>
            <a:r>
              <a:rPr lang="zh-CN" altLang="en-US"/>
              <a:t>奥氏体不锈钢具有较好的耐胺腐蚀减薄的性能。</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9788" y="-90264"/>
            <a:ext cx="8229600" cy="1143000"/>
          </a:xfrm>
        </p:spPr>
        <p:txBody>
          <a:bodyPr>
            <a:normAutofit/>
          </a:bodyPr>
          <a:lstStyle/>
          <a:p>
            <a:r>
              <a:rPr lang="zh-CN" altLang="en-US" sz="3600" dirty="0">
                <a:latin typeface="微软雅黑" panose="020B0503020204020204" pitchFamily="34" charset="-122"/>
                <a:ea typeface="微软雅黑" panose="020B0503020204020204" pitchFamily="34" charset="-122"/>
              </a:rPr>
              <a:t>高温氧化腐蚀减薄</a:t>
            </a:r>
          </a:p>
        </p:txBody>
      </p:sp>
      <p:sp>
        <p:nvSpPr>
          <p:cNvPr id="38915" name="Rectangle 3"/>
          <p:cNvSpPr>
            <a:spLocks noGrp="1" noChangeArrowheads="1"/>
          </p:cNvSpPr>
          <p:nvPr>
            <p:ph type="body" idx="1"/>
          </p:nvPr>
        </p:nvSpPr>
        <p:spPr/>
        <p:txBody>
          <a:bodyPr/>
          <a:lstStyle/>
          <a:p>
            <a:r>
              <a:rPr lang="zh-CN" altLang="en-US"/>
              <a:t>碳钢在超过</a:t>
            </a:r>
            <a:r>
              <a:rPr lang="en-US" altLang="zh-CN"/>
              <a:t>482℃</a:t>
            </a:r>
            <a:r>
              <a:rPr lang="zh-CN" altLang="en-US"/>
              <a:t>，合金钢在更高的温度下会发生高温氧化腐蚀。</a:t>
            </a:r>
          </a:p>
        </p:txBody>
      </p:sp>
      <p:sp>
        <p:nvSpPr>
          <p:cNvPr id="39939" name="Rectangle 3"/>
          <p:cNvSpPr>
            <a:spLocks noGrp="1" noChangeArrowheads="1"/>
          </p:cNvSpPr>
          <p:nvPr/>
        </p:nvSpPr>
        <p:spPr>
          <a:xfrm>
            <a:off x="304800" y="2577465"/>
            <a:ext cx="8610600" cy="1242060"/>
          </a:xfrm>
          <a:prstGeom prst="rect">
            <a:avLst/>
          </a:prstGeom>
          <a:noFill/>
          <a:ln w="9525">
            <a:noFill/>
            <a:miter lim="800000"/>
          </a:ln>
        </p:spPr>
        <p:txBody>
          <a:bodyPr vert="horz" wrap="square" lIns="91440" tIns="45720" rIns="91440" bIns="45720" numCol="1" anchor="t" anchorCtr="0" compatLnSpc="1">
            <a:normAutofit/>
          </a:bodyPr>
          <a:lstStyle>
            <a:lvl1pPr marL="0" indent="363855" algn="l" rtl="0" eaLnBrk="0" fontAlgn="base" hangingPunct="0">
              <a:spcBef>
                <a:spcPct val="50000"/>
              </a:spcBef>
              <a:spcAft>
                <a:spcPct val="0"/>
              </a:spcAft>
              <a:buClr>
                <a:schemeClr val="folHlink"/>
              </a:buClr>
              <a:buFont typeface="Wingdings" panose="05000000000000000000" pitchFamily="2" charset="2"/>
              <a:buNone/>
              <a:defRPr sz="3200">
                <a:solidFill>
                  <a:schemeClr val="tx1"/>
                </a:solidFill>
                <a:latin typeface="+mn-lt"/>
                <a:ea typeface="+mn-ea"/>
                <a:cs typeface="+mn-cs"/>
              </a:defRPr>
            </a:lvl1pPr>
            <a:lvl2pPr marL="0" indent="363855" algn="l" rtl="0" eaLnBrk="0" fontAlgn="base" hangingPunct="0">
              <a:spcBef>
                <a:spcPct val="20000"/>
              </a:spcBef>
              <a:spcAft>
                <a:spcPct val="0"/>
              </a:spcAft>
              <a:buClr>
                <a:schemeClr val="tx2"/>
              </a:buClr>
              <a:buFont typeface="Wingdings" panose="05000000000000000000" pitchFamily="2" charset="2"/>
              <a:buNone/>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vl6pPr marL="25146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6pPr>
            <a:lvl7pPr marL="29718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7pPr>
            <a:lvl8pPr marL="34290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8pPr>
            <a:lvl9pPr marL="3886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9pPr>
          </a:lstStyle>
          <a:p>
            <a:r>
              <a:rPr lang="zh-CN" altLang="en-US"/>
              <a:t>高温氧化腐蚀是金属在高温和氧的作用下生成金属氧化物的过程。</a:t>
            </a:r>
          </a:p>
        </p:txBody>
      </p:sp>
      <p:sp>
        <p:nvSpPr>
          <p:cNvPr id="2" name="Rectangle 3"/>
          <p:cNvSpPr>
            <a:spLocks noGrp="1" noChangeArrowheads="1"/>
          </p:cNvSpPr>
          <p:nvPr/>
        </p:nvSpPr>
        <p:spPr>
          <a:xfrm>
            <a:off x="355600" y="3819525"/>
            <a:ext cx="8610600" cy="1242060"/>
          </a:xfrm>
          <a:prstGeom prst="rect">
            <a:avLst/>
          </a:prstGeom>
          <a:noFill/>
          <a:ln w="9525">
            <a:noFill/>
            <a:miter lim="800000"/>
          </a:ln>
        </p:spPr>
        <p:txBody>
          <a:bodyPr vert="horz" wrap="square" lIns="91440" tIns="45720" rIns="91440" bIns="45720" numCol="1" anchor="t" anchorCtr="0" compatLnSpc="1">
            <a:normAutofit/>
          </a:bodyPr>
          <a:lstStyle>
            <a:lvl1pPr marL="0" indent="363855" algn="l" rtl="0" eaLnBrk="0" fontAlgn="base" hangingPunct="0">
              <a:spcBef>
                <a:spcPct val="50000"/>
              </a:spcBef>
              <a:spcAft>
                <a:spcPct val="0"/>
              </a:spcAft>
              <a:buClr>
                <a:schemeClr val="folHlink"/>
              </a:buClr>
              <a:buFont typeface="Wingdings" panose="05000000000000000000" pitchFamily="2" charset="2"/>
              <a:buNone/>
              <a:defRPr sz="3200">
                <a:solidFill>
                  <a:schemeClr val="tx1"/>
                </a:solidFill>
                <a:latin typeface="+mn-lt"/>
                <a:ea typeface="+mn-ea"/>
                <a:cs typeface="+mn-cs"/>
              </a:defRPr>
            </a:lvl1pPr>
            <a:lvl2pPr marL="0" indent="363855" algn="l" rtl="0" eaLnBrk="0" fontAlgn="base" hangingPunct="0">
              <a:spcBef>
                <a:spcPct val="20000"/>
              </a:spcBef>
              <a:spcAft>
                <a:spcPct val="0"/>
              </a:spcAft>
              <a:buClr>
                <a:schemeClr val="tx2"/>
              </a:buClr>
              <a:buFont typeface="Wingdings" panose="05000000000000000000" pitchFamily="2" charset="2"/>
              <a:buNone/>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vl6pPr marL="25146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6pPr>
            <a:lvl7pPr marL="29718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7pPr>
            <a:lvl8pPr marL="34290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8pPr>
            <a:lvl9pPr marL="3886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9pPr>
          </a:lstStyle>
          <a:p>
            <a:r>
              <a:rPr lang="zh-CN" altLang="en-US"/>
              <a:t>高温氧化腐蚀是金属在高温和氧的作用下生成金属氧化物的过程。</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395536" y="-99392"/>
            <a:ext cx="8229600" cy="1143000"/>
          </a:xfrm>
        </p:spPr>
        <p:txBody>
          <a:bodyPr>
            <a:normAutofit/>
          </a:bodyPr>
          <a:lstStyle/>
          <a:p>
            <a:r>
              <a:rPr lang="zh-CN" altLang="en-US" sz="3600" dirty="0">
                <a:latin typeface="微软雅黑" panose="020B0503020204020204" pitchFamily="34" charset="-122"/>
                <a:ea typeface="微软雅黑" panose="020B0503020204020204" pitchFamily="34" charset="-122"/>
              </a:rPr>
              <a:t>腐蚀形态</a:t>
            </a:r>
          </a:p>
        </p:txBody>
      </p:sp>
      <p:pic>
        <p:nvPicPr>
          <p:cNvPr id="40963" name="Picture 3"/>
          <p:cNvPicPr>
            <a:picLocks noGrp="1" noChangeAspect="1" noChangeArrowheads="1"/>
          </p:cNvPicPr>
          <p:nvPr>
            <p:ph idx="1"/>
          </p:nvPr>
        </p:nvPicPr>
        <p:blipFill>
          <a:blip r:embed="rId2" cstate="print"/>
          <a:srcRect/>
          <a:stretch>
            <a:fillRect/>
          </a:stretch>
        </p:blipFill>
        <p:spPr>
          <a:xfrm>
            <a:off x="1116013" y="1725613"/>
            <a:ext cx="6840537" cy="4322762"/>
          </a:xfr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5009" y="-99392"/>
            <a:ext cx="8229600" cy="1143000"/>
          </a:xfrm>
        </p:spPr>
        <p:txBody>
          <a:bodyPr>
            <a:normAutofit/>
          </a:bodyPr>
          <a:lstStyle/>
          <a:p>
            <a:r>
              <a:rPr lang="zh-CN" altLang="en-US" sz="3600" dirty="0">
                <a:latin typeface="微软雅黑" panose="020B0503020204020204" pitchFamily="34" charset="-122"/>
                <a:ea typeface="微软雅黑" panose="020B0503020204020204" pitchFamily="34" charset="-122"/>
              </a:rPr>
              <a:t>材料选择</a:t>
            </a:r>
          </a:p>
        </p:txBody>
      </p:sp>
      <p:sp>
        <p:nvSpPr>
          <p:cNvPr id="43011" name="Rectangle 3"/>
          <p:cNvSpPr>
            <a:spLocks noGrp="1" noChangeArrowheads="1"/>
          </p:cNvSpPr>
          <p:nvPr>
            <p:ph type="body" idx="1"/>
          </p:nvPr>
        </p:nvSpPr>
        <p:spPr/>
        <p:txBody>
          <a:bodyPr/>
          <a:lstStyle/>
          <a:p>
            <a:r>
              <a:rPr lang="en-US" altLang="zh-CN"/>
              <a:t>Cr5Mo</a:t>
            </a:r>
            <a:r>
              <a:rPr lang="zh-CN" altLang="en-US"/>
              <a:t>、</a:t>
            </a:r>
            <a:r>
              <a:rPr lang="en-US" altLang="zh-CN"/>
              <a:t>Cr5Mo</a:t>
            </a:r>
            <a:r>
              <a:rPr lang="zh-CN" altLang="en-US"/>
              <a:t>渗铝、</a:t>
            </a:r>
            <a:r>
              <a:rPr lang="en-US" altLang="zh-CN"/>
              <a:t>Cr9Mo</a:t>
            </a:r>
            <a:r>
              <a:rPr lang="zh-CN" altLang="en-US"/>
              <a:t>、</a:t>
            </a:r>
            <a:r>
              <a:rPr lang="en-US" altLang="zh-CN"/>
              <a:t>18</a:t>
            </a:r>
            <a:r>
              <a:rPr lang="zh-CN" altLang="en-US"/>
              <a:t>－</a:t>
            </a:r>
            <a:r>
              <a:rPr lang="en-US" altLang="zh-CN"/>
              <a:t>8</a:t>
            </a:r>
            <a:r>
              <a:rPr lang="zh-CN" altLang="en-US"/>
              <a:t>系列不锈钢等都可以不同程度的耐高温氧化腐蚀。</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339" y="-79375"/>
            <a:ext cx="8229600" cy="1143000"/>
          </a:xfrm>
        </p:spPr>
        <p:txBody>
          <a:bodyPr>
            <a:normAutofit/>
          </a:bodyPr>
          <a:lstStyle/>
          <a:p>
            <a:r>
              <a:rPr lang="zh-CN" altLang="en-US" sz="3600" dirty="0">
                <a:latin typeface="微软雅黑" panose="020B0503020204020204" pitchFamily="34" charset="-122"/>
                <a:ea typeface="微软雅黑" panose="020B0503020204020204" pitchFamily="34" charset="-122"/>
              </a:rPr>
              <a:t>硫酸露点腐蚀减薄</a:t>
            </a:r>
          </a:p>
        </p:txBody>
      </p:sp>
      <p:sp>
        <p:nvSpPr>
          <p:cNvPr id="44035" name="Rectangle 3"/>
          <p:cNvSpPr>
            <a:spLocks noGrp="1" noChangeArrowheads="1"/>
          </p:cNvSpPr>
          <p:nvPr>
            <p:ph type="body" idx="1"/>
          </p:nvPr>
        </p:nvSpPr>
        <p:spPr>
          <a:xfrm>
            <a:off x="416243" y="1166018"/>
            <a:ext cx="8229600" cy="4525963"/>
          </a:xfrm>
        </p:spPr>
        <p:txBody>
          <a:bodyPr/>
          <a:lstStyle/>
          <a:p>
            <a:r>
              <a:rPr lang="zh-CN" altLang="en-US" dirty="0"/>
              <a:t>露点是指气体中饱和水汽开始凝结结露的温度。</a:t>
            </a:r>
          </a:p>
        </p:txBody>
      </p:sp>
      <p:sp>
        <p:nvSpPr>
          <p:cNvPr id="45059" name="Rectangle 3"/>
          <p:cNvSpPr>
            <a:spLocks noGrp="1" noChangeArrowheads="1"/>
          </p:cNvSpPr>
          <p:nvPr/>
        </p:nvSpPr>
        <p:spPr>
          <a:xfrm>
            <a:off x="497205" y="2136775"/>
            <a:ext cx="8148638" cy="4525963"/>
          </a:xfrm>
          <a:prstGeom prst="rect">
            <a:avLst/>
          </a:prstGeom>
          <a:noFill/>
          <a:ln w="9525">
            <a:noFill/>
            <a:miter lim="800000"/>
          </a:ln>
        </p:spPr>
        <p:txBody>
          <a:bodyPr vert="horz" wrap="square" lIns="91440" tIns="45720" rIns="91440" bIns="45720" numCol="1" anchor="t" anchorCtr="0" compatLnSpc="1">
            <a:normAutofit/>
          </a:bodyPr>
          <a:lstStyle>
            <a:lvl1pPr marL="0" indent="363855" algn="l" rtl="0" eaLnBrk="0" fontAlgn="base" hangingPunct="0">
              <a:spcBef>
                <a:spcPct val="50000"/>
              </a:spcBef>
              <a:spcAft>
                <a:spcPct val="0"/>
              </a:spcAft>
              <a:buClr>
                <a:schemeClr val="folHlink"/>
              </a:buClr>
              <a:buFont typeface="Wingdings" panose="05000000000000000000" pitchFamily="2" charset="2"/>
              <a:buNone/>
              <a:defRPr sz="3200">
                <a:solidFill>
                  <a:schemeClr val="tx1"/>
                </a:solidFill>
                <a:latin typeface="+mn-lt"/>
                <a:ea typeface="+mn-ea"/>
                <a:cs typeface="+mn-cs"/>
              </a:defRPr>
            </a:lvl1pPr>
            <a:lvl2pPr marL="0" indent="363855" algn="l" rtl="0" eaLnBrk="0" fontAlgn="base" hangingPunct="0">
              <a:spcBef>
                <a:spcPct val="20000"/>
              </a:spcBef>
              <a:spcAft>
                <a:spcPct val="0"/>
              </a:spcAft>
              <a:buClr>
                <a:schemeClr val="tx2"/>
              </a:buClr>
              <a:buFont typeface="Wingdings" panose="05000000000000000000" pitchFamily="2" charset="2"/>
              <a:buNone/>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vl6pPr marL="25146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6pPr>
            <a:lvl7pPr marL="29718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7pPr>
            <a:lvl8pPr marL="34290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8pPr>
            <a:lvl9pPr marL="3886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9pPr>
          </a:lstStyle>
          <a:p>
            <a:r>
              <a:rPr lang="zh-CN" sz="2800" dirty="0"/>
              <a:t>硫酸露点腐蚀是烟气中的硫化物普遍存在于以燃料油或燃料气为原料的节能设备中。含硫燃料燃烧后形成了SO2、SO3等气体：</a:t>
            </a:r>
          </a:p>
          <a:p>
            <a:r>
              <a:rPr lang="en-US" altLang="zh-CN" sz="2800" dirty="0"/>
              <a:t>S+O2</a:t>
            </a:r>
            <a:r>
              <a:rPr lang="en-US" altLang="zh-CN" sz="2800" dirty="0">
                <a:sym typeface="Arial" panose="020B0604020202020204" pitchFamily="34" charset="0"/>
              </a:rPr>
              <a:t>→SO2</a:t>
            </a:r>
          </a:p>
          <a:p>
            <a:r>
              <a:rPr lang="en-US" altLang="zh-CN" sz="2800" dirty="0"/>
              <a:t>SO2+1/2O2</a:t>
            </a:r>
            <a:r>
              <a:rPr lang="en-US" altLang="zh-CN" sz="2800" dirty="0">
                <a:sym typeface="Arial" panose="020B0604020202020204" pitchFamily="34" charset="0"/>
              </a:rPr>
              <a:t>→SO3</a:t>
            </a:r>
            <a:endParaRPr lang="zh-CN" sz="2800" dirty="0">
              <a:sym typeface="Arial" panose="020B0604020202020204" pitchFamily="34" charset="0"/>
            </a:endParaRPr>
          </a:p>
          <a:p>
            <a:r>
              <a:rPr lang="zh-CN" sz="2800" dirty="0"/>
              <a:t> 这些气体在一定温度以下的金属表面凝结而腐蚀金属：</a:t>
            </a:r>
          </a:p>
          <a:p>
            <a:r>
              <a:rPr lang="zh-CN" sz="2800" dirty="0"/>
              <a:t>  </a:t>
            </a:r>
            <a:r>
              <a:rPr lang="en-US" altLang="zh-CN" sz="2800" dirty="0"/>
              <a:t>SO3+H2O</a:t>
            </a:r>
            <a:r>
              <a:rPr lang="en-US" altLang="zh-CN" sz="2800" dirty="0">
                <a:sym typeface="Arial" panose="020B0604020202020204" pitchFamily="34" charset="0"/>
              </a:rPr>
              <a:t>→H2SO4</a:t>
            </a:r>
            <a:endParaRPr lang="zh-CN" sz="2800" dirty="0">
              <a:sym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79512" y="-99392"/>
            <a:ext cx="8229600" cy="1143000"/>
          </a:xfrm>
        </p:spPr>
        <p:txBody>
          <a:bodyPr>
            <a:normAutofit/>
          </a:bodyPr>
          <a:lstStyle/>
          <a:p>
            <a:r>
              <a:rPr lang="zh-CN" altLang="en-US" sz="3600" dirty="0">
                <a:latin typeface="微软雅黑" panose="020B0503020204020204" pitchFamily="34" charset="-122"/>
                <a:ea typeface="微软雅黑" panose="020B0503020204020204" pitchFamily="34" charset="-122"/>
              </a:rPr>
              <a:t>控制方法</a:t>
            </a:r>
          </a:p>
        </p:txBody>
      </p:sp>
      <p:sp>
        <p:nvSpPr>
          <p:cNvPr id="46083" name="Rectangle 3"/>
          <p:cNvSpPr>
            <a:spLocks noGrp="1" noChangeArrowheads="1"/>
          </p:cNvSpPr>
          <p:nvPr>
            <p:ph type="body" idx="1"/>
          </p:nvPr>
        </p:nvSpPr>
        <p:spPr/>
        <p:txBody>
          <a:bodyPr/>
          <a:lstStyle/>
          <a:p>
            <a:r>
              <a:rPr lang="zh-CN" altLang="en-US"/>
              <a:t>      </a:t>
            </a:r>
            <a:r>
              <a:rPr lang="zh-CN"/>
              <a:t>硫酸露点腐蚀的控制方法根本是要控制燃料的含硫量</a:t>
            </a:r>
            <a:r>
              <a:rPr lang="en-US" altLang="zh-CN"/>
              <a:t>;</a:t>
            </a:r>
          </a:p>
          <a:p>
            <a:r>
              <a:rPr lang="en-US" altLang="zh-CN"/>
              <a:t>      </a:t>
            </a:r>
            <a:r>
              <a:rPr lang="zh-CN" altLang="en-US"/>
              <a:t>提</a:t>
            </a:r>
            <a:r>
              <a:rPr lang="zh-CN"/>
              <a:t>高排放烟气</a:t>
            </a:r>
            <a:r>
              <a:rPr lang="zh-CN" altLang="en-US"/>
              <a:t>温度</a:t>
            </a:r>
            <a:r>
              <a:rPr lang="zh-CN"/>
              <a:t>（高于露点）</a:t>
            </a:r>
            <a:r>
              <a:rPr lang="en-US" altLang="zh-CN"/>
              <a:t>;</a:t>
            </a:r>
          </a:p>
          <a:p>
            <a:r>
              <a:rPr lang="en-US" altLang="zh-CN"/>
              <a:t>      </a:t>
            </a:r>
            <a:r>
              <a:rPr lang="zh-CN"/>
              <a:t>采用耐硫酸露点腐蚀用钢（NSI钢、ND钢等）也是有效的方法。</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lvl="0"/>
            <a:fld id="{9A0DB2DC-4C9A-4742-B13C-FB6460FD3503}" type="slidenum">
              <a:rPr lang="zh-CN" altLang="en-US" sz="1845" dirty="0">
                <a:latin typeface="Times New Roman" panose="02020603050405020304" pitchFamily="18" charset="0"/>
              </a:rPr>
              <a:t>4</a:t>
            </a:fld>
            <a:endParaRPr lang="zh-CN" altLang="en-US" sz="1845" dirty="0">
              <a:latin typeface="Times New Roman" panose="02020603050405020304" pitchFamily="18" charset="0"/>
            </a:endParaRPr>
          </a:p>
        </p:txBody>
      </p:sp>
      <p:graphicFrame>
        <p:nvGraphicFramePr>
          <p:cNvPr id="204877" name="内容占位符 204876"/>
          <p:cNvGraphicFramePr>
            <a:graphicFrameLocks noGrp="1"/>
          </p:cNvGraphicFramePr>
          <p:nvPr>
            <p:ph idx="1"/>
            <p:custDataLst>
              <p:tags r:id="rId1"/>
            </p:custDataLst>
          </p:nvPr>
        </p:nvGraphicFramePr>
        <p:xfrm>
          <a:off x="521970" y="1417955"/>
          <a:ext cx="8229600" cy="5513244"/>
        </p:xfrm>
        <a:graphic>
          <a:graphicData uri="http://schemas.openxmlformats.org/drawingml/2006/table">
            <a:tbl>
              <a:tblPr/>
              <a:tblGrid>
                <a:gridCol w="1028700">
                  <a:extLst>
                    <a:ext uri="{9D8B030D-6E8A-4147-A177-3AD203B41FA5}">
                      <a16:colId xmlns:a16="http://schemas.microsoft.com/office/drawing/2014/main" val="20000"/>
                    </a:ext>
                  </a:extLst>
                </a:gridCol>
                <a:gridCol w="3086100">
                  <a:extLst>
                    <a:ext uri="{9D8B030D-6E8A-4147-A177-3AD203B41FA5}">
                      <a16:colId xmlns:a16="http://schemas.microsoft.com/office/drawing/2014/main" val="20001"/>
                    </a:ext>
                  </a:extLst>
                </a:gridCol>
                <a:gridCol w="1028700">
                  <a:extLst>
                    <a:ext uri="{9D8B030D-6E8A-4147-A177-3AD203B41FA5}">
                      <a16:colId xmlns:a16="http://schemas.microsoft.com/office/drawing/2014/main" val="20002"/>
                    </a:ext>
                  </a:extLst>
                </a:gridCol>
                <a:gridCol w="3086100">
                  <a:extLst>
                    <a:ext uri="{9D8B030D-6E8A-4147-A177-3AD203B41FA5}">
                      <a16:colId xmlns:a16="http://schemas.microsoft.com/office/drawing/2014/main" val="20003"/>
                    </a:ext>
                  </a:extLst>
                </a:gridCol>
              </a:tblGrid>
              <a:tr h="44958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sz="2215" b="1" dirty="0">
                          <a:solidFill>
                            <a:srgbClr val="000000"/>
                          </a:solidFill>
                          <a:latin typeface="宋体" panose="02010600030101010101" pitchFamily="2" charset="-122"/>
                        </a:rPr>
                        <a:t>序号</a:t>
                      </a:r>
                    </a:p>
                  </a:txBody>
                  <a:tcPr marL="84406" marR="84406" marT="42203" marB="42203">
                    <a:lnL w="381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381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sz="2215" b="1" dirty="0">
                          <a:solidFill>
                            <a:srgbClr val="000000"/>
                          </a:solidFill>
                          <a:latin typeface="宋体" panose="02010600030101010101" pitchFamily="2" charset="-122"/>
                        </a:rPr>
                        <a:t>腐蚀类型</a:t>
                      </a: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381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sz="2215" b="1" dirty="0">
                          <a:solidFill>
                            <a:srgbClr val="000000"/>
                          </a:solidFill>
                          <a:latin typeface="宋体" panose="02010600030101010101" pitchFamily="2" charset="-122"/>
                        </a:rPr>
                        <a:t>序号</a:t>
                      </a: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381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sz="2215" b="1" dirty="0">
                          <a:solidFill>
                            <a:srgbClr val="000000"/>
                          </a:solidFill>
                          <a:latin typeface="宋体" panose="02010600030101010101" pitchFamily="2" charset="-122"/>
                        </a:rPr>
                        <a:t>腐蚀类型</a:t>
                      </a:r>
                    </a:p>
                  </a:txBody>
                  <a:tcPr marL="84406" marR="84406" marT="42203" marB="42203">
                    <a:lnL w="12700" cap="flat" cmpd="sng">
                      <a:solidFill>
                        <a:srgbClr val="FFFF99"/>
                      </a:solidFill>
                      <a:prstDash val="solid"/>
                      <a:headEnd type="none" w="med" len="med"/>
                      <a:tailEnd type="none" w="med" len="med"/>
                    </a:lnL>
                    <a:lnR w="38100" cap="flat" cmpd="sng">
                      <a:solidFill>
                        <a:srgbClr val="FFFF99"/>
                      </a:solidFill>
                      <a:prstDash val="solid"/>
                      <a:headEnd type="none" w="med" len="med"/>
                      <a:tailEnd type="none" w="med" len="med"/>
                    </a:lnR>
                    <a:lnT w="381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42164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宋体" panose="02010600030101010101" pitchFamily="2" charset="-122"/>
                        </a:rPr>
                        <a:t>41</a:t>
                      </a:r>
                      <a:endParaRPr lang="zh-CN" altLang="en-US" sz="2215" b="1">
                        <a:solidFill>
                          <a:srgbClr val="000000"/>
                        </a:solidFill>
                        <a:latin typeface="宋体" panose="02010600030101010101" pitchFamily="2" charset="-122"/>
                      </a:endParaRPr>
                    </a:p>
                  </a:txBody>
                  <a:tcPr marL="84406" marR="84406" marT="42203" marB="42203">
                    <a:lnL w="381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脱金属（脱锌</a:t>
                      </a:r>
                      <a:r>
                        <a:rPr lang="en-US" altLang="zh-CN" sz="2215" b="1" dirty="0">
                          <a:latin typeface="宋体" panose="02010600030101010101" pitchFamily="2" charset="-122"/>
                        </a:rPr>
                        <a:t>/</a:t>
                      </a:r>
                      <a:r>
                        <a:rPr lang="zh-CN" altLang="en-US" sz="2215" b="1" dirty="0">
                          <a:latin typeface="宋体" panose="02010600030101010101" pitchFamily="2" charset="-122"/>
                        </a:rPr>
                        <a:t>脱镍 </a:t>
                      </a: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宋体" panose="02010600030101010101" pitchFamily="2" charset="-122"/>
                        </a:rPr>
                        <a:t>53</a:t>
                      </a:r>
                      <a:endParaRPr lang="zh-CN" altLang="en-US" sz="2215" b="1">
                        <a:solidFill>
                          <a:srgbClr val="000000"/>
                        </a:solidFill>
                        <a:latin typeface="宋体" panose="02010600030101010101" pitchFamily="2" charset="-122"/>
                      </a:endParaRP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电化学腐蚀 </a:t>
                      </a:r>
                    </a:p>
                  </a:txBody>
                  <a:tcPr marL="84406" marR="84406" marT="42203" marB="42203">
                    <a:lnL w="12700" cap="flat" cmpd="sng">
                      <a:solidFill>
                        <a:srgbClr val="FFFF99"/>
                      </a:solidFill>
                      <a:prstDash val="solid"/>
                      <a:headEnd type="none" w="med" len="med"/>
                      <a:tailEnd type="none" w="med" len="med"/>
                    </a:lnL>
                    <a:lnR w="381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164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宋体" panose="02010600030101010101" pitchFamily="2" charset="-122"/>
                        </a:rPr>
                        <a:t>42</a:t>
                      </a:r>
                      <a:endParaRPr lang="zh-CN" altLang="en-US" sz="2215" b="1">
                        <a:solidFill>
                          <a:srgbClr val="000000"/>
                        </a:solidFill>
                        <a:latin typeface="宋体" panose="02010600030101010101" pitchFamily="2" charset="-122"/>
                      </a:endParaRPr>
                    </a:p>
                  </a:txBody>
                  <a:tcPr marL="84406" marR="84406" marT="42203" marB="42203">
                    <a:lnL w="381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en-US" altLang="zh-CN" sz="2215" b="1">
                          <a:latin typeface="宋体" panose="02010600030101010101" pitchFamily="2" charset="-122"/>
                        </a:rPr>
                        <a:t>CO</a:t>
                      </a:r>
                      <a:r>
                        <a:rPr lang="en-US" altLang="zh-CN" sz="1845" b="1">
                          <a:latin typeface="宋体" panose="02010600030101010101" pitchFamily="2" charset="-122"/>
                        </a:rPr>
                        <a:t>2</a:t>
                      </a:r>
                      <a:r>
                        <a:rPr lang="zh-CN" altLang="en-US" sz="2215" b="1" dirty="0">
                          <a:latin typeface="宋体" panose="02010600030101010101" pitchFamily="2" charset="-122"/>
                        </a:rPr>
                        <a:t>腐蚀 </a:t>
                      </a: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宋体" panose="02010600030101010101" pitchFamily="2" charset="-122"/>
                        </a:rPr>
                        <a:t>54</a:t>
                      </a:r>
                      <a:endParaRPr lang="zh-CN" altLang="en-US" sz="2215" b="1">
                        <a:solidFill>
                          <a:srgbClr val="000000"/>
                        </a:solidFill>
                        <a:latin typeface="宋体" panose="02010600030101010101" pitchFamily="2" charset="-122"/>
                      </a:endParaRP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机械疲劳</a:t>
                      </a:r>
                    </a:p>
                  </a:txBody>
                  <a:tcPr marL="84406" marR="84406" marT="42203" marB="42203">
                    <a:lnL w="12700" cap="flat" cmpd="sng">
                      <a:solidFill>
                        <a:srgbClr val="FFFF99"/>
                      </a:solidFill>
                      <a:prstDash val="solid"/>
                      <a:headEnd type="none" w="med" len="med"/>
                      <a:tailEnd type="none" w="med" len="med"/>
                    </a:lnL>
                    <a:lnR w="381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164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宋体" panose="02010600030101010101" pitchFamily="2" charset="-122"/>
                        </a:rPr>
                        <a:t>43</a:t>
                      </a:r>
                      <a:endParaRPr lang="zh-CN" altLang="en-US" sz="2215" b="1">
                        <a:solidFill>
                          <a:srgbClr val="000000"/>
                        </a:solidFill>
                        <a:latin typeface="宋体" panose="02010600030101010101" pitchFamily="2" charset="-122"/>
                      </a:endParaRPr>
                    </a:p>
                  </a:txBody>
                  <a:tcPr marL="84406" marR="84406" marT="42203" marB="42203">
                    <a:lnL w="381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腐蚀疲劳 </a:t>
                      </a: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宋体" panose="02010600030101010101" pitchFamily="2" charset="-122"/>
                        </a:rPr>
                        <a:t>55</a:t>
                      </a:r>
                      <a:endParaRPr lang="zh-CN" altLang="en-US" sz="2215" b="1">
                        <a:solidFill>
                          <a:srgbClr val="000000"/>
                        </a:solidFill>
                        <a:latin typeface="宋体" panose="02010600030101010101" pitchFamily="2" charset="-122"/>
                      </a:endParaRP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氮化 </a:t>
                      </a:r>
                    </a:p>
                  </a:txBody>
                  <a:tcPr marL="84406" marR="84406" marT="42203" marB="42203">
                    <a:lnL w="12700" cap="flat" cmpd="sng">
                      <a:solidFill>
                        <a:srgbClr val="FFFF99"/>
                      </a:solidFill>
                      <a:prstDash val="solid"/>
                      <a:headEnd type="none" w="med" len="med"/>
                      <a:tailEnd type="none" w="med" len="med"/>
                    </a:lnL>
                    <a:lnR w="381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2164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宋体" panose="02010600030101010101" pitchFamily="2" charset="-122"/>
                        </a:rPr>
                        <a:t>44</a:t>
                      </a:r>
                      <a:endParaRPr lang="zh-CN" altLang="en-US" sz="2215" b="1">
                        <a:solidFill>
                          <a:srgbClr val="000000"/>
                        </a:solidFill>
                        <a:latin typeface="宋体" panose="02010600030101010101" pitchFamily="2" charset="-122"/>
                      </a:endParaRPr>
                    </a:p>
                  </a:txBody>
                  <a:tcPr marL="84406" marR="84406" marT="42203" marB="42203">
                    <a:lnL w="381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烟灰腐蚀 </a:t>
                      </a: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宋体" panose="02010600030101010101" pitchFamily="2" charset="-122"/>
                        </a:rPr>
                        <a:t>56</a:t>
                      </a:r>
                      <a:endParaRPr lang="zh-CN" altLang="en-US" sz="2215" b="1">
                        <a:solidFill>
                          <a:srgbClr val="000000"/>
                        </a:solidFill>
                        <a:latin typeface="宋体" panose="02010600030101010101" pitchFamily="2" charset="-122"/>
                      </a:endParaRP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振动疲劳 </a:t>
                      </a:r>
                    </a:p>
                  </a:txBody>
                  <a:tcPr marL="84406" marR="84406" marT="42203" marB="42203">
                    <a:lnL w="12700" cap="flat" cmpd="sng">
                      <a:solidFill>
                        <a:srgbClr val="FFFF99"/>
                      </a:solidFill>
                      <a:prstDash val="solid"/>
                      <a:headEnd type="none" w="med" len="med"/>
                      <a:tailEnd type="none" w="med" len="med"/>
                    </a:lnL>
                    <a:lnR w="381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2164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宋体" panose="02010600030101010101" pitchFamily="2" charset="-122"/>
                        </a:rPr>
                        <a:t>45</a:t>
                      </a:r>
                      <a:endParaRPr lang="zh-CN" altLang="en-US" sz="2215" b="1">
                        <a:solidFill>
                          <a:srgbClr val="000000"/>
                        </a:solidFill>
                        <a:latin typeface="宋体" panose="02010600030101010101" pitchFamily="2" charset="-122"/>
                      </a:endParaRPr>
                    </a:p>
                  </a:txBody>
                  <a:tcPr marL="84406" marR="84406" marT="42203" marB="42203">
                    <a:lnL w="381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胺腐蚀 </a:t>
                      </a: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宋体" panose="02010600030101010101" pitchFamily="2" charset="-122"/>
                        </a:rPr>
                        <a:t>57</a:t>
                      </a:r>
                      <a:endParaRPr lang="zh-CN" altLang="en-US" sz="2215" b="1">
                        <a:solidFill>
                          <a:srgbClr val="000000"/>
                        </a:solidFill>
                        <a:latin typeface="宋体" panose="02010600030101010101" pitchFamily="2" charset="-122"/>
                      </a:endParaRP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钛氢化</a:t>
                      </a:r>
                    </a:p>
                  </a:txBody>
                  <a:tcPr marL="84406" marR="84406" marT="42203" marB="42203">
                    <a:lnL w="12700" cap="flat" cmpd="sng">
                      <a:solidFill>
                        <a:srgbClr val="FFFF99"/>
                      </a:solidFill>
                      <a:prstDash val="solid"/>
                      <a:headEnd type="none" w="med" len="med"/>
                      <a:tailEnd type="none" w="med" len="med"/>
                    </a:lnL>
                    <a:lnR w="381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2164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宋体" panose="02010600030101010101" pitchFamily="2" charset="-122"/>
                        </a:rPr>
                        <a:t>46</a:t>
                      </a:r>
                      <a:endParaRPr lang="zh-CN" altLang="en-US" sz="2215" b="1">
                        <a:solidFill>
                          <a:srgbClr val="000000"/>
                        </a:solidFill>
                        <a:latin typeface="宋体" panose="02010600030101010101" pitchFamily="2" charset="-122"/>
                      </a:endParaRPr>
                    </a:p>
                  </a:txBody>
                  <a:tcPr marL="84406" marR="84406" marT="42203" marB="42203">
                    <a:lnL w="381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保温层下腐蚀</a:t>
                      </a: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宋体" panose="02010600030101010101" pitchFamily="2" charset="-122"/>
                        </a:rPr>
                        <a:t>58</a:t>
                      </a:r>
                      <a:endParaRPr lang="zh-CN" altLang="en-US" sz="2215" b="1">
                        <a:solidFill>
                          <a:srgbClr val="000000"/>
                        </a:solidFill>
                        <a:latin typeface="宋体" panose="02010600030101010101" pitchFamily="2" charset="-122"/>
                      </a:endParaRP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土壤腐蚀 </a:t>
                      </a:r>
                    </a:p>
                  </a:txBody>
                  <a:tcPr marL="84406" marR="84406" marT="42203" marB="42203">
                    <a:lnL w="12700" cap="flat" cmpd="sng">
                      <a:solidFill>
                        <a:srgbClr val="FFFF99"/>
                      </a:solidFill>
                      <a:prstDash val="solid"/>
                      <a:headEnd type="none" w="med" len="med"/>
                      <a:tailEnd type="none" w="med" len="med"/>
                    </a:lnL>
                    <a:lnR w="381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2164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宋体" panose="02010600030101010101" pitchFamily="2" charset="-122"/>
                        </a:rPr>
                        <a:t>47</a:t>
                      </a:r>
                      <a:endParaRPr lang="zh-CN" altLang="en-US" sz="2215" b="1">
                        <a:solidFill>
                          <a:srgbClr val="000000"/>
                        </a:solidFill>
                        <a:latin typeface="宋体" panose="02010600030101010101" pitchFamily="2" charset="-122"/>
                      </a:endParaRPr>
                    </a:p>
                  </a:txBody>
                  <a:tcPr marL="84406" marR="84406" marT="42203" marB="42203">
                    <a:lnL w="381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大气腐蚀 </a:t>
                      </a: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宋体" panose="02010600030101010101" pitchFamily="2" charset="-122"/>
                        </a:rPr>
                        <a:t>59</a:t>
                      </a:r>
                      <a:endParaRPr lang="zh-CN" altLang="en-US" sz="2215" b="1">
                        <a:solidFill>
                          <a:srgbClr val="000000"/>
                        </a:solidFill>
                        <a:latin typeface="宋体" panose="02010600030101010101" pitchFamily="2" charset="-122"/>
                      </a:endParaRP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金属粉化 </a:t>
                      </a:r>
                    </a:p>
                  </a:txBody>
                  <a:tcPr marL="84406" marR="84406" marT="42203" marB="42203">
                    <a:lnL w="12700" cap="flat" cmpd="sng">
                      <a:solidFill>
                        <a:srgbClr val="FFFF99"/>
                      </a:solidFill>
                      <a:prstDash val="solid"/>
                      <a:headEnd type="none" w="med" len="med"/>
                      <a:tailEnd type="none" w="med" len="med"/>
                    </a:lnL>
                    <a:lnR w="381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2164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宋体" panose="02010600030101010101" pitchFamily="2" charset="-122"/>
                        </a:rPr>
                        <a:t>48</a:t>
                      </a:r>
                      <a:endParaRPr lang="zh-CN" altLang="en-US" sz="2215" b="1">
                        <a:solidFill>
                          <a:srgbClr val="000000"/>
                        </a:solidFill>
                        <a:latin typeface="宋体" panose="02010600030101010101" pitchFamily="2" charset="-122"/>
                      </a:endParaRPr>
                    </a:p>
                  </a:txBody>
                  <a:tcPr marL="84406" marR="84406" marT="42203" marB="42203">
                    <a:lnL w="381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氨应力腐蚀开裂</a:t>
                      </a:r>
                      <a:endParaRPr lang="zh-CN" altLang="en-US" sz="2215" b="1">
                        <a:latin typeface="宋体" panose="02010600030101010101" pitchFamily="2" charset="-122"/>
                      </a:endParaRP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宋体" panose="02010600030101010101" pitchFamily="2" charset="-122"/>
                        </a:rPr>
                        <a:t>60</a:t>
                      </a:r>
                      <a:endParaRPr lang="zh-CN" altLang="en-US" sz="2215" b="1">
                        <a:solidFill>
                          <a:srgbClr val="000000"/>
                        </a:solidFill>
                        <a:latin typeface="宋体" panose="02010600030101010101" pitchFamily="2" charset="-122"/>
                      </a:endParaRP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应力老化</a:t>
                      </a:r>
                    </a:p>
                  </a:txBody>
                  <a:tcPr marL="84406" marR="84406" marT="42203" marB="42203">
                    <a:lnL w="12700" cap="flat" cmpd="sng">
                      <a:solidFill>
                        <a:srgbClr val="FFFF99"/>
                      </a:solidFill>
                      <a:prstDash val="solid"/>
                      <a:headEnd type="none" w="med" len="med"/>
                      <a:tailEnd type="none" w="med" len="med"/>
                    </a:lnL>
                    <a:lnR w="381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2164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宋体" panose="02010600030101010101" pitchFamily="2" charset="-122"/>
                        </a:rPr>
                        <a:t>49</a:t>
                      </a:r>
                      <a:endParaRPr lang="zh-CN" altLang="en-US" sz="2215" b="1">
                        <a:solidFill>
                          <a:srgbClr val="000000"/>
                        </a:solidFill>
                        <a:latin typeface="宋体" panose="02010600030101010101" pitchFamily="2" charset="-122"/>
                      </a:endParaRPr>
                    </a:p>
                  </a:txBody>
                  <a:tcPr marL="84406" marR="84406" marT="42203" marB="42203">
                    <a:lnL w="381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冷却水腐蚀 </a:t>
                      </a: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宋体" panose="02010600030101010101" pitchFamily="2" charset="-122"/>
                        </a:rPr>
                        <a:t>61</a:t>
                      </a:r>
                      <a:endParaRPr lang="zh-CN" altLang="en-US" sz="2215" b="1">
                        <a:solidFill>
                          <a:srgbClr val="000000"/>
                        </a:solidFill>
                        <a:latin typeface="宋体" panose="02010600030101010101" pitchFamily="2" charset="-122"/>
                      </a:endParaRP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蒸汽阻滞</a:t>
                      </a:r>
                    </a:p>
                  </a:txBody>
                  <a:tcPr marL="84406" marR="84406" marT="42203" marB="42203">
                    <a:lnL w="12700" cap="flat" cmpd="sng">
                      <a:solidFill>
                        <a:srgbClr val="FFFF99"/>
                      </a:solidFill>
                      <a:prstDash val="solid"/>
                      <a:headEnd type="none" w="med" len="med"/>
                      <a:tailEnd type="none" w="med" len="med"/>
                    </a:lnL>
                    <a:lnR w="381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2164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宋体" panose="02010600030101010101" pitchFamily="2" charset="-122"/>
                        </a:rPr>
                        <a:t>50</a:t>
                      </a:r>
                      <a:endParaRPr lang="zh-CN" altLang="en-US" sz="2215" b="1">
                        <a:solidFill>
                          <a:srgbClr val="000000"/>
                        </a:solidFill>
                        <a:latin typeface="宋体" panose="02010600030101010101" pitchFamily="2" charset="-122"/>
                      </a:endParaRPr>
                    </a:p>
                  </a:txBody>
                  <a:tcPr marL="84406" marR="84406" marT="42203" marB="42203">
                    <a:lnL w="381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锅炉水</a:t>
                      </a:r>
                      <a:r>
                        <a:rPr lang="en-US" altLang="zh-CN" sz="2215" b="1" dirty="0">
                          <a:latin typeface="宋体" panose="02010600030101010101" pitchFamily="2" charset="-122"/>
                        </a:rPr>
                        <a:t>/</a:t>
                      </a:r>
                      <a:r>
                        <a:rPr lang="zh-CN" altLang="en-US" sz="2215" b="1" dirty="0">
                          <a:latin typeface="宋体" panose="02010600030101010101" pitchFamily="2" charset="-122"/>
                        </a:rPr>
                        <a:t>冷凝水腐蚀 </a:t>
                      </a: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宋体" panose="02010600030101010101" pitchFamily="2" charset="-122"/>
                        </a:rPr>
                        <a:t>62</a:t>
                      </a:r>
                      <a:endParaRPr lang="zh-CN" altLang="en-US" sz="2215" b="1">
                        <a:solidFill>
                          <a:srgbClr val="000000"/>
                        </a:solidFill>
                        <a:latin typeface="宋体" panose="02010600030101010101" pitchFamily="2" charset="-122"/>
                      </a:endParaRP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磷酸腐蚀 </a:t>
                      </a:r>
                    </a:p>
                  </a:txBody>
                  <a:tcPr marL="84406" marR="84406" marT="42203" marB="42203">
                    <a:lnL w="12700" cap="flat" cmpd="sng">
                      <a:solidFill>
                        <a:srgbClr val="FFFF99"/>
                      </a:solidFill>
                      <a:prstDash val="solid"/>
                      <a:headEnd type="none" w="med" len="med"/>
                      <a:tailEnd type="none" w="med" len="med"/>
                    </a:lnL>
                    <a:lnR w="381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42164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宋体" panose="02010600030101010101" pitchFamily="2" charset="-122"/>
                        </a:rPr>
                        <a:t>51</a:t>
                      </a:r>
                      <a:endParaRPr lang="zh-CN" altLang="en-US" sz="2215" b="1">
                        <a:solidFill>
                          <a:srgbClr val="000000"/>
                        </a:solidFill>
                        <a:latin typeface="宋体" panose="02010600030101010101" pitchFamily="2" charset="-122"/>
                      </a:endParaRPr>
                    </a:p>
                  </a:txBody>
                  <a:tcPr marL="84406" marR="84406" marT="42203" marB="42203">
                    <a:lnL w="381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微生物腐蚀 </a:t>
                      </a: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宋体" panose="02010600030101010101" pitchFamily="2" charset="-122"/>
                        </a:rPr>
                        <a:t>63</a:t>
                      </a:r>
                      <a:endParaRPr lang="zh-CN" altLang="en-US" sz="2215" b="1">
                        <a:solidFill>
                          <a:srgbClr val="000000"/>
                        </a:solidFill>
                        <a:latin typeface="宋体" panose="02010600030101010101" pitchFamily="2" charset="-122"/>
                      </a:endParaRP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苯酚</a:t>
                      </a:r>
                      <a:r>
                        <a:rPr lang="en-US" altLang="zh-CN" sz="2215" b="1" dirty="0">
                          <a:latin typeface="宋体" panose="02010600030101010101" pitchFamily="2" charset="-122"/>
                        </a:rPr>
                        <a:t>(</a:t>
                      </a:r>
                      <a:r>
                        <a:rPr lang="zh-CN" altLang="en-US" sz="2215" b="1" dirty="0">
                          <a:latin typeface="宋体" panose="02010600030101010101" pitchFamily="2" charset="-122"/>
                        </a:rPr>
                        <a:t>石碳酸</a:t>
                      </a:r>
                      <a:r>
                        <a:rPr lang="en-US" altLang="zh-CN" sz="2215" b="1" dirty="0">
                          <a:latin typeface="宋体" panose="02010600030101010101" pitchFamily="2" charset="-122"/>
                        </a:rPr>
                        <a:t>)</a:t>
                      </a:r>
                      <a:r>
                        <a:rPr lang="zh-CN" altLang="en-US" sz="2215" b="1" dirty="0">
                          <a:latin typeface="宋体" panose="02010600030101010101" pitchFamily="2" charset="-122"/>
                        </a:rPr>
                        <a:t>腐蚀</a:t>
                      </a:r>
                    </a:p>
                  </a:txBody>
                  <a:tcPr marL="84406" marR="84406" marT="42203" marB="42203">
                    <a:lnL w="12700" cap="flat" cmpd="sng">
                      <a:solidFill>
                        <a:srgbClr val="FFFF99"/>
                      </a:solidFill>
                      <a:prstDash val="solid"/>
                      <a:headEnd type="none" w="med" len="med"/>
                      <a:tailEnd type="none" w="med" len="med"/>
                    </a:lnL>
                    <a:lnR w="381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12700" cap="flat" cmpd="sng">
                      <a:solidFill>
                        <a:srgbClr val="FFFF99"/>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42164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2215" b="1">
                          <a:solidFill>
                            <a:srgbClr val="000000"/>
                          </a:solidFill>
                          <a:latin typeface="宋体" panose="02010600030101010101" pitchFamily="2" charset="-122"/>
                        </a:rPr>
                        <a:t>52</a:t>
                      </a:r>
                      <a:endParaRPr lang="zh-CN" altLang="en-US" sz="2215" b="1">
                        <a:solidFill>
                          <a:srgbClr val="000000"/>
                        </a:solidFill>
                        <a:latin typeface="宋体" panose="02010600030101010101" pitchFamily="2" charset="-122"/>
                      </a:endParaRPr>
                    </a:p>
                  </a:txBody>
                  <a:tcPr marL="84406" marR="84406" marT="42203" marB="42203">
                    <a:lnL w="381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381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r>
                        <a:rPr lang="zh-CN" altLang="en-US" sz="2215" b="1" dirty="0">
                          <a:latin typeface="宋体" panose="02010600030101010101" pitchFamily="2" charset="-122"/>
                        </a:rPr>
                        <a:t>液态金属脆化</a:t>
                      </a: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38100" cap="flat" cmpd="sng">
                      <a:solidFill>
                        <a:srgbClr val="FFFF99"/>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endParaRPr lang="zh-CN" altLang="en-US" sz="2215" b="1" dirty="0">
                        <a:solidFill>
                          <a:srgbClr val="000000"/>
                        </a:solidFill>
                        <a:latin typeface="宋体" panose="02010600030101010101" pitchFamily="2" charset="-122"/>
                      </a:endParaRPr>
                    </a:p>
                  </a:txBody>
                  <a:tcPr marL="84406" marR="84406" marT="42203" marB="42203">
                    <a:lnL w="12700" cap="flat" cmpd="sng">
                      <a:solidFill>
                        <a:srgbClr val="FFFF99"/>
                      </a:solidFill>
                      <a:prstDash val="solid"/>
                      <a:headEnd type="none" w="med" len="med"/>
                      <a:tailEnd type="none" w="med" len="med"/>
                    </a:lnL>
                    <a:lnR w="127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38100" cap="flat" cmpd="sng">
                      <a:solidFill>
                        <a:srgbClr val="FFFF99"/>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buNone/>
                      </a:pPr>
                      <a:endParaRPr lang="zh-CN" altLang="en-US" sz="2215" b="1" dirty="0">
                        <a:solidFill>
                          <a:srgbClr val="FFFF99"/>
                        </a:solidFill>
                        <a:latin typeface="宋体" panose="02010600030101010101" pitchFamily="2" charset="-122"/>
                      </a:endParaRPr>
                    </a:p>
                  </a:txBody>
                  <a:tcPr marL="84406" marR="84406" marT="42203" marB="42203">
                    <a:lnL w="12700" cap="flat" cmpd="sng">
                      <a:solidFill>
                        <a:srgbClr val="FFFF99"/>
                      </a:solidFill>
                      <a:prstDash val="solid"/>
                      <a:headEnd type="none" w="med" len="med"/>
                      <a:tailEnd type="none" w="med" len="med"/>
                    </a:lnL>
                    <a:lnR w="38100" cap="flat" cmpd="sng">
                      <a:solidFill>
                        <a:srgbClr val="FFFF99"/>
                      </a:solidFill>
                      <a:prstDash val="solid"/>
                      <a:headEnd type="none" w="med" len="med"/>
                      <a:tailEnd type="none" w="med" len="med"/>
                    </a:lnR>
                    <a:lnT w="12700" cap="flat" cmpd="sng">
                      <a:solidFill>
                        <a:srgbClr val="FFFF99"/>
                      </a:solidFill>
                      <a:prstDash val="solid"/>
                      <a:headEnd type="none" w="med" len="med"/>
                      <a:tailEnd type="none" w="med" len="med"/>
                    </a:lnT>
                    <a:lnB w="38100" cap="flat" cmpd="sng">
                      <a:solidFill>
                        <a:srgbClr val="FFFF99"/>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bl>
          </a:graphicData>
        </a:graphic>
      </p:graphicFrame>
      <p:sp>
        <p:nvSpPr>
          <p:cNvPr id="203845" name="标题 203844"/>
          <p:cNvSpPr>
            <a:spLocks noGrp="1"/>
          </p:cNvSpPr>
          <p:nvPr/>
        </p:nvSpPr>
        <p:spPr>
          <a:xfrm>
            <a:off x="0" y="147185"/>
            <a:ext cx="7381240" cy="598170"/>
          </a:xfrm>
          <a:prstGeom prst="rect">
            <a:avLst/>
          </a:prstGeom>
          <a:noFill/>
          <a:ln w="9525">
            <a:noFill/>
            <a:miter lim="800000"/>
          </a:ln>
        </p:spPr>
        <p:txBody>
          <a:bodyPr vert="horz" wrap="square" lIns="84406" tIns="42203" rIns="84406" bIns="42203" numCol="1" anchor="ctr" anchorCtr="0" compatLnSpc="1"/>
          <a:lstStyle>
            <a:lvl1pPr algn="ctr" rtl="0" eaLnBrk="0" fontAlgn="base" hangingPunct="0">
              <a:spcBef>
                <a:spcPct val="0"/>
              </a:spcBef>
              <a:spcAft>
                <a:spcPct val="0"/>
              </a:spcAft>
              <a:defRPr sz="3600" b="1">
                <a:solidFill>
                  <a:schemeClr val="tx1"/>
                </a:solidFill>
                <a:latin typeface="+mj-lt"/>
                <a:ea typeface="+mj-ea"/>
                <a:cs typeface="+mj-cs"/>
              </a:defRPr>
            </a:lvl1pPr>
            <a:lvl2pPr algn="ctr" rtl="0" eaLnBrk="0" fontAlgn="base" hangingPunct="0">
              <a:spcBef>
                <a:spcPct val="0"/>
              </a:spcBef>
              <a:spcAft>
                <a:spcPct val="0"/>
              </a:spcAft>
              <a:defRPr sz="3600" b="1">
                <a:solidFill>
                  <a:schemeClr val="tx1"/>
                </a:solidFill>
                <a:latin typeface="Times New Roman" panose="02020603050405020304" pitchFamily="18" charset="0"/>
                <a:ea typeface="华文楷体" panose="02010600040101010101" pitchFamily="2" charset="-122"/>
              </a:defRPr>
            </a:lvl2pPr>
            <a:lvl3pPr algn="ctr" rtl="0" eaLnBrk="0" fontAlgn="base" hangingPunct="0">
              <a:spcBef>
                <a:spcPct val="0"/>
              </a:spcBef>
              <a:spcAft>
                <a:spcPct val="0"/>
              </a:spcAft>
              <a:defRPr sz="3600" b="1">
                <a:solidFill>
                  <a:schemeClr val="tx1"/>
                </a:solidFill>
                <a:latin typeface="Times New Roman" panose="02020603050405020304" pitchFamily="18" charset="0"/>
                <a:ea typeface="华文楷体" panose="02010600040101010101" pitchFamily="2" charset="-122"/>
              </a:defRPr>
            </a:lvl3pPr>
            <a:lvl4pPr algn="ctr" rtl="0" eaLnBrk="0" fontAlgn="base" hangingPunct="0">
              <a:spcBef>
                <a:spcPct val="0"/>
              </a:spcBef>
              <a:spcAft>
                <a:spcPct val="0"/>
              </a:spcAft>
              <a:defRPr sz="3600" b="1">
                <a:solidFill>
                  <a:schemeClr val="tx1"/>
                </a:solidFill>
                <a:latin typeface="Times New Roman" panose="02020603050405020304" pitchFamily="18" charset="0"/>
                <a:ea typeface="华文楷体" panose="02010600040101010101" pitchFamily="2" charset="-122"/>
              </a:defRPr>
            </a:lvl4pPr>
            <a:lvl5pPr algn="ctr" rtl="0" eaLnBrk="0" fontAlgn="base" hangingPunct="0">
              <a:spcBef>
                <a:spcPct val="0"/>
              </a:spcBef>
              <a:spcAft>
                <a:spcPct val="0"/>
              </a:spcAft>
              <a:defRPr sz="3600" b="1">
                <a:solidFill>
                  <a:schemeClr val="tx1"/>
                </a:solidFill>
                <a:latin typeface="Times New Roman" panose="02020603050405020304" pitchFamily="18" charset="0"/>
                <a:ea typeface="华文楷体" panose="02010600040101010101" pitchFamily="2" charset="-122"/>
              </a:defRPr>
            </a:lvl5pPr>
            <a:lvl6pPr marL="457200" algn="ctr" rtl="0" eaLnBrk="0" fontAlgn="base" hangingPunct="0">
              <a:spcBef>
                <a:spcPct val="0"/>
              </a:spcBef>
              <a:spcAft>
                <a:spcPct val="0"/>
              </a:spcAft>
              <a:defRPr sz="3600" b="1">
                <a:solidFill>
                  <a:schemeClr val="tx1"/>
                </a:solidFill>
                <a:latin typeface="Times New Roman" panose="02020603050405020304" pitchFamily="18" charset="0"/>
                <a:ea typeface="华文楷体" panose="02010600040101010101" pitchFamily="2" charset="-122"/>
              </a:defRPr>
            </a:lvl6pPr>
            <a:lvl7pPr marL="914400" algn="ctr" rtl="0" eaLnBrk="0" fontAlgn="base" hangingPunct="0">
              <a:spcBef>
                <a:spcPct val="0"/>
              </a:spcBef>
              <a:spcAft>
                <a:spcPct val="0"/>
              </a:spcAft>
              <a:defRPr sz="3600" b="1">
                <a:solidFill>
                  <a:schemeClr val="tx1"/>
                </a:solidFill>
                <a:latin typeface="Times New Roman" panose="02020603050405020304" pitchFamily="18" charset="0"/>
                <a:ea typeface="华文楷体" panose="02010600040101010101" pitchFamily="2" charset="-122"/>
              </a:defRPr>
            </a:lvl7pPr>
            <a:lvl8pPr marL="1371600" algn="ctr" rtl="0" eaLnBrk="0" fontAlgn="base" hangingPunct="0">
              <a:spcBef>
                <a:spcPct val="0"/>
              </a:spcBef>
              <a:spcAft>
                <a:spcPct val="0"/>
              </a:spcAft>
              <a:defRPr sz="3600" b="1">
                <a:solidFill>
                  <a:schemeClr val="tx1"/>
                </a:solidFill>
                <a:latin typeface="Times New Roman" panose="02020603050405020304" pitchFamily="18" charset="0"/>
                <a:ea typeface="华文楷体" panose="02010600040101010101" pitchFamily="2" charset="-122"/>
              </a:defRPr>
            </a:lvl8pPr>
            <a:lvl9pPr marL="1828800" algn="ctr" rtl="0" eaLnBrk="0" fontAlgn="base" hangingPunct="0">
              <a:spcBef>
                <a:spcPct val="0"/>
              </a:spcBef>
              <a:spcAft>
                <a:spcPct val="0"/>
              </a:spcAft>
              <a:defRPr sz="3600" b="1">
                <a:solidFill>
                  <a:schemeClr val="tx1"/>
                </a:solidFill>
                <a:latin typeface="Times New Roman" panose="02020603050405020304" pitchFamily="18" charset="0"/>
                <a:ea typeface="华文楷体" panose="02010600040101010101" pitchFamily="2" charset="-122"/>
              </a:defRPr>
            </a:lvl9pPr>
          </a:lstStyle>
          <a:p>
            <a:r>
              <a:rPr lang="zh-CN" altLang="en-US" sz="3325" b="0" dirty="0">
                <a:latin typeface="微软雅黑" panose="020B0503020204020204" pitchFamily="34" charset="-122"/>
                <a:ea typeface="微软雅黑" panose="020B0503020204020204" pitchFamily="34" charset="-122"/>
                <a:sym typeface="+mn-ea"/>
              </a:rPr>
              <a:t>腐蚀状态的机理识别与影响因素分析</a:t>
            </a:r>
            <a:endParaRPr lang="zh-CN" altLang="en-US" sz="3325" b="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79512" y="-99392"/>
            <a:ext cx="8229600" cy="1143000"/>
          </a:xfrm>
        </p:spPr>
        <p:txBody>
          <a:bodyPr>
            <a:normAutofit/>
          </a:bodyPr>
          <a:lstStyle/>
          <a:p>
            <a:r>
              <a:rPr lang="en-US" altLang="zh-CN" sz="3600" dirty="0">
                <a:latin typeface="微软雅黑" panose="020B0503020204020204" pitchFamily="34" charset="-122"/>
                <a:ea typeface="微软雅黑" panose="020B0503020204020204" pitchFamily="34" charset="-122"/>
              </a:rPr>
              <a:t>CO2 </a:t>
            </a:r>
            <a:r>
              <a:rPr lang="zh-CN" altLang="en-US" sz="3600" dirty="0">
                <a:latin typeface="微软雅黑" panose="020B0503020204020204" pitchFamily="34" charset="-122"/>
                <a:ea typeface="微软雅黑" panose="020B0503020204020204" pitchFamily="34" charset="-122"/>
              </a:rPr>
              <a:t>腐蚀机理</a:t>
            </a:r>
          </a:p>
        </p:txBody>
      </p:sp>
      <p:sp>
        <p:nvSpPr>
          <p:cNvPr id="48131" name="Rectangle 3"/>
          <p:cNvSpPr>
            <a:spLocks noGrp="1" noChangeArrowheads="1"/>
          </p:cNvSpPr>
          <p:nvPr>
            <p:ph type="body" idx="1"/>
          </p:nvPr>
        </p:nvSpPr>
        <p:spPr>
          <a:xfrm>
            <a:off x="304800" y="1295400"/>
            <a:ext cx="8977630" cy="2028190"/>
          </a:xfrm>
        </p:spPr>
        <p:txBody>
          <a:bodyPr/>
          <a:lstStyle/>
          <a:p>
            <a:r>
              <a:rPr lang="zh-CN" altLang="en-US"/>
              <a:t>二氧化碳腐蚀遵循如下反应机理</a:t>
            </a:r>
            <a:r>
              <a:rPr lang="en-US" altLang="zh-CN"/>
              <a:t>:</a:t>
            </a:r>
          </a:p>
          <a:p>
            <a:r>
              <a:rPr lang="en-US" altLang="zh-CN" sz="2800"/>
              <a:t>Fe+2CO</a:t>
            </a:r>
            <a:r>
              <a:rPr lang="en-US" altLang="zh-CN" sz="2800" baseline="-25000"/>
              <a:t>2</a:t>
            </a:r>
            <a:r>
              <a:rPr lang="en-US" altLang="zh-CN" sz="2800"/>
              <a:t>+2H</a:t>
            </a:r>
            <a:r>
              <a:rPr lang="en-US" altLang="zh-CN" sz="2800" baseline="-25000"/>
              <a:t>2</a:t>
            </a:r>
            <a:r>
              <a:rPr lang="en-US" altLang="zh-CN" sz="2800"/>
              <a:t>O→Fe+2H</a:t>
            </a:r>
            <a:r>
              <a:rPr lang="en-US" altLang="zh-CN" sz="2800" baseline="-25000"/>
              <a:t>2</a:t>
            </a:r>
            <a:r>
              <a:rPr lang="en-US" altLang="zh-CN" sz="2800"/>
              <a:t>CO</a:t>
            </a:r>
            <a:r>
              <a:rPr lang="en-US" altLang="zh-CN" sz="2800" baseline="-25000"/>
              <a:t>3</a:t>
            </a:r>
            <a:r>
              <a:rPr lang="en-US" altLang="zh-CN" sz="2800"/>
              <a:t>→Fe</a:t>
            </a:r>
            <a:r>
              <a:rPr lang="en-US" altLang="zh-CN" sz="2800" baseline="30000"/>
              <a:t>2+</a:t>
            </a:r>
            <a:r>
              <a:rPr lang="en-US" altLang="zh-CN" sz="2800"/>
              <a:t>+H</a:t>
            </a:r>
            <a:r>
              <a:rPr lang="en-US" altLang="zh-CN" sz="2800" baseline="-25000"/>
              <a:t>2</a:t>
            </a:r>
            <a:r>
              <a:rPr lang="en-US" altLang="zh-CN" sz="2800"/>
              <a:t>+2HCO</a:t>
            </a:r>
            <a:r>
              <a:rPr lang="en-US" altLang="zh-CN" sz="2800" baseline="-25000"/>
              <a:t>3</a:t>
            </a:r>
            <a:r>
              <a:rPr lang="en-US" altLang="zh-CN" sz="2800" baseline="30000">
                <a:sym typeface="+mn-ea"/>
              </a:rPr>
              <a:t>-</a:t>
            </a:r>
            <a:endParaRPr lang="en-US" altLang="zh-CN" sz="2800" baseline="30000"/>
          </a:p>
        </p:txBody>
      </p:sp>
      <p:sp>
        <p:nvSpPr>
          <p:cNvPr id="49155" name="Rectangle 3"/>
          <p:cNvSpPr>
            <a:spLocks noGrp="1" noChangeArrowheads="1"/>
          </p:cNvSpPr>
          <p:nvPr/>
        </p:nvSpPr>
        <p:spPr>
          <a:xfrm>
            <a:off x="0" y="3982085"/>
            <a:ext cx="4561840" cy="2355215"/>
          </a:xfrm>
          <a:prstGeom prst="rect">
            <a:avLst/>
          </a:prstGeom>
          <a:noFill/>
          <a:ln w="9525">
            <a:noFill/>
            <a:miter lim="800000"/>
          </a:ln>
        </p:spPr>
        <p:txBody>
          <a:bodyPr vert="horz" wrap="square" lIns="91440" tIns="45720" rIns="91440" bIns="45720" numCol="1" anchor="t" anchorCtr="0" compatLnSpc="1">
            <a:normAutofit fontScale="97500"/>
          </a:bodyPr>
          <a:lstStyle>
            <a:lvl1pPr marL="0" indent="363855" algn="l" rtl="0" eaLnBrk="0" fontAlgn="base" hangingPunct="0">
              <a:spcBef>
                <a:spcPct val="50000"/>
              </a:spcBef>
              <a:spcAft>
                <a:spcPct val="0"/>
              </a:spcAft>
              <a:buClr>
                <a:schemeClr val="folHlink"/>
              </a:buClr>
              <a:buFont typeface="Wingdings" panose="05000000000000000000" pitchFamily="2" charset="2"/>
              <a:buNone/>
              <a:defRPr sz="3200">
                <a:solidFill>
                  <a:schemeClr val="tx1"/>
                </a:solidFill>
                <a:latin typeface="+mn-lt"/>
                <a:ea typeface="+mn-ea"/>
                <a:cs typeface="+mn-cs"/>
              </a:defRPr>
            </a:lvl1pPr>
            <a:lvl2pPr marL="0" indent="363855" algn="l" rtl="0" eaLnBrk="0" fontAlgn="base" hangingPunct="0">
              <a:spcBef>
                <a:spcPct val="20000"/>
              </a:spcBef>
              <a:spcAft>
                <a:spcPct val="0"/>
              </a:spcAft>
              <a:buClr>
                <a:schemeClr val="tx2"/>
              </a:buClr>
              <a:buFont typeface="Wingdings" panose="05000000000000000000" pitchFamily="2" charset="2"/>
              <a:buNone/>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vl6pPr marL="25146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6pPr>
            <a:lvl7pPr marL="29718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7pPr>
            <a:lvl8pPr marL="34290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8pPr>
            <a:lvl9pPr marL="3886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9pPr>
          </a:lstStyle>
          <a:p>
            <a:r>
              <a:rPr lang="en-US" altLang="zh-CN"/>
              <a:t>Fe+H</a:t>
            </a:r>
            <a:r>
              <a:rPr lang="en-US" altLang="zh-CN" baseline="-25000"/>
              <a:t>2</a:t>
            </a:r>
            <a:r>
              <a:rPr lang="en-US" altLang="zh-CN"/>
              <a:t>O→FeOH</a:t>
            </a:r>
            <a:r>
              <a:rPr lang="en-US" altLang="zh-CN" baseline="-25000"/>
              <a:t>ad</a:t>
            </a:r>
            <a:r>
              <a:rPr lang="en-US" altLang="zh-CN"/>
              <a:t>+H</a:t>
            </a:r>
            <a:r>
              <a:rPr lang="en-US" altLang="zh-CN" baseline="30000"/>
              <a:t>+</a:t>
            </a:r>
            <a:r>
              <a:rPr lang="en-US" altLang="zh-CN"/>
              <a:t>+e</a:t>
            </a:r>
          </a:p>
          <a:p>
            <a:r>
              <a:rPr lang="en-US" altLang="zh-CN"/>
              <a:t>FeOH</a:t>
            </a:r>
            <a:r>
              <a:rPr lang="en-US" altLang="zh-CN" baseline="-25000"/>
              <a:t>ad</a:t>
            </a:r>
            <a:r>
              <a:rPr lang="en-US" altLang="zh-CN"/>
              <a:t>→FeOH</a:t>
            </a:r>
            <a:r>
              <a:rPr lang="en-US" altLang="zh-CN" baseline="30000"/>
              <a:t>+</a:t>
            </a:r>
            <a:r>
              <a:rPr lang="en-US" altLang="zh-CN"/>
              <a:t>+e</a:t>
            </a:r>
          </a:p>
          <a:p>
            <a:r>
              <a:rPr lang="en-US" altLang="zh-CN"/>
              <a:t>FeOH</a:t>
            </a:r>
            <a:r>
              <a:rPr lang="en-US" altLang="zh-CN" baseline="30000"/>
              <a:t>+</a:t>
            </a:r>
            <a:r>
              <a:rPr lang="en-US" altLang="zh-CN"/>
              <a:t>+H</a:t>
            </a:r>
            <a:r>
              <a:rPr lang="en-US" altLang="zh-CN" baseline="30000"/>
              <a:t>+</a:t>
            </a:r>
            <a:r>
              <a:rPr lang="en-US" altLang="zh-CN"/>
              <a:t>→Fe</a:t>
            </a:r>
            <a:r>
              <a:rPr lang="en-US" altLang="zh-CN" baseline="30000"/>
              <a:t>2+</a:t>
            </a:r>
            <a:r>
              <a:rPr lang="en-US" altLang="zh-CN"/>
              <a:t>+H</a:t>
            </a:r>
            <a:r>
              <a:rPr lang="en-US" altLang="zh-CN" baseline="-25000"/>
              <a:t>2</a:t>
            </a:r>
            <a:r>
              <a:rPr lang="en-US" altLang="zh-CN"/>
              <a:t>O</a:t>
            </a:r>
          </a:p>
        </p:txBody>
      </p:sp>
      <p:sp>
        <p:nvSpPr>
          <p:cNvPr id="49154" name="Rectangle 2"/>
          <p:cNvSpPr>
            <a:spLocks noGrp="1" noChangeArrowheads="1"/>
          </p:cNvSpPr>
          <p:nvPr/>
        </p:nvSpPr>
        <p:spPr>
          <a:xfrm>
            <a:off x="525780" y="3252470"/>
            <a:ext cx="3510280" cy="729615"/>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3600" b="1">
                <a:solidFill>
                  <a:schemeClr val="tx1"/>
                </a:solidFill>
                <a:latin typeface="+mj-lt"/>
                <a:ea typeface="+mj-ea"/>
                <a:cs typeface="+mj-cs"/>
              </a:defRPr>
            </a:lvl1pPr>
            <a:lvl2pPr algn="ctr" rtl="0" eaLnBrk="0" fontAlgn="base" hangingPunct="0">
              <a:spcBef>
                <a:spcPct val="0"/>
              </a:spcBef>
              <a:spcAft>
                <a:spcPct val="0"/>
              </a:spcAft>
              <a:defRPr sz="3600" b="1">
                <a:solidFill>
                  <a:schemeClr val="tx1"/>
                </a:solidFill>
                <a:latin typeface="Times New Roman" panose="02020603050405020304" pitchFamily="18" charset="0"/>
                <a:ea typeface="华文楷体" panose="02010600040101010101" pitchFamily="2" charset="-122"/>
              </a:defRPr>
            </a:lvl2pPr>
            <a:lvl3pPr algn="ctr" rtl="0" eaLnBrk="0" fontAlgn="base" hangingPunct="0">
              <a:spcBef>
                <a:spcPct val="0"/>
              </a:spcBef>
              <a:spcAft>
                <a:spcPct val="0"/>
              </a:spcAft>
              <a:defRPr sz="3600" b="1">
                <a:solidFill>
                  <a:schemeClr val="tx1"/>
                </a:solidFill>
                <a:latin typeface="Times New Roman" panose="02020603050405020304" pitchFamily="18" charset="0"/>
                <a:ea typeface="华文楷体" panose="02010600040101010101" pitchFamily="2" charset="-122"/>
              </a:defRPr>
            </a:lvl3pPr>
            <a:lvl4pPr algn="ctr" rtl="0" eaLnBrk="0" fontAlgn="base" hangingPunct="0">
              <a:spcBef>
                <a:spcPct val="0"/>
              </a:spcBef>
              <a:spcAft>
                <a:spcPct val="0"/>
              </a:spcAft>
              <a:defRPr sz="3600" b="1">
                <a:solidFill>
                  <a:schemeClr val="tx1"/>
                </a:solidFill>
                <a:latin typeface="Times New Roman" panose="02020603050405020304" pitchFamily="18" charset="0"/>
                <a:ea typeface="华文楷体" panose="02010600040101010101" pitchFamily="2" charset="-122"/>
              </a:defRPr>
            </a:lvl4pPr>
            <a:lvl5pPr algn="ctr" rtl="0" eaLnBrk="0" fontAlgn="base" hangingPunct="0">
              <a:spcBef>
                <a:spcPct val="0"/>
              </a:spcBef>
              <a:spcAft>
                <a:spcPct val="0"/>
              </a:spcAft>
              <a:defRPr sz="3600" b="1">
                <a:solidFill>
                  <a:schemeClr val="tx1"/>
                </a:solidFill>
                <a:latin typeface="Times New Roman" panose="02020603050405020304" pitchFamily="18" charset="0"/>
                <a:ea typeface="华文楷体" panose="02010600040101010101" pitchFamily="2" charset="-122"/>
              </a:defRPr>
            </a:lvl5pPr>
            <a:lvl6pPr marL="457200" algn="ctr" rtl="0" eaLnBrk="0" fontAlgn="base" hangingPunct="0">
              <a:spcBef>
                <a:spcPct val="0"/>
              </a:spcBef>
              <a:spcAft>
                <a:spcPct val="0"/>
              </a:spcAft>
              <a:defRPr sz="3600" b="1">
                <a:solidFill>
                  <a:schemeClr val="tx1"/>
                </a:solidFill>
                <a:latin typeface="Times New Roman" panose="02020603050405020304" pitchFamily="18" charset="0"/>
                <a:ea typeface="华文楷体" panose="02010600040101010101" pitchFamily="2" charset="-122"/>
              </a:defRPr>
            </a:lvl6pPr>
            <a:lvl7pPr marL="914400" algn="ctr" rtl="0" eaLnBrk="0" fontAlgn="base" hangingPunct="0">
              <a:spcBef>
                <a:spcPct val="0"/>
              </a:spcBef>
              <a:spcAft>
                <a:spcPct val="0"/>
              </a:spcAft>
              <a:defRPr sz="3600" b="1">
                <a:solidFill>
                  <a:schemeClr val="tx1"/>
                </a:solidFill>
                <a:latin typeface="Times New Roman" panose="02020603050405020304" pitchFamily="18" charset="0"/>
                <a:ea typeface="华文楷体" panose="02010600040101010101" pitchFamily="2" charset="-122"/>
              </a:defRPr>
            </a:lvl7pPr>
            <a:lvl8pPr marL="1371600" algn="ctr" rtl="0" eaLnBrk="0" fontAlgn="base" hangingPunct="0">
              <a:spcBef>
                <a:spcPct val="0"/>
              </a:spcBef>
              <a:spcAft>
                <a:spcPct val="0"/>
              </a:spcAft>
              <a:defRPr sz="3600" b="1">
                <a:solidFill>
                  <a:schemeClr val="tx1"/>
                </a:solidFill>
                <a:latin typeface="Times New Roman" panose="02020603050405020304" pitchFamily="18" charset="0"/>
                <a:ea typeface="华文楷体" panose="02010600040101010101" pitchFamily="2" charset="-122"/>
              </a:defRPr>
            </a:lvl8pPr>
            <a:lvl9pPr marL="1828800" algn="ctr" rtl="0" eaLnBrk="0" fontAlgn="base" hangingPunct="0">
              <a:spcBef>
                <a:spcPct val="0"/>
              </a:spcBef>
              <a:spcAft>
                <a:spcPct val="0"/>
              </a:spcAft>
              <a:defRPr sz="3600" b="1">
                <a:solidFill>
                  <a:schemeClr val="tx1"/>
                </a:solidFill>
                <a:latin typeface="Times New Roman" panose="02020603050405020304" pitchFamily="18" charset="0"/>
                <a:ea typeface="华文楷体" panose="02010600040101010101" pitchFamily="2" charset="-122"/>
              </a:defRPr>
            </a:lvl9pPr>
          </a:lstStyle>
          <a:p>
            <a:r>
              <a:rPr lang="zh-CN" altLang="en-US" sz="3200"/>
              <a:t>阳极反应机理</a:t>
            </a:r>
          </a:p>
        </p:txBody>
      </p:sp>
      <p:sp>
        <p:nvSpPr>
          <p:cNvPr id="50179" name="Rectangle 3"/>
          <p:cNvSpPr>
            <a:spLocks noGrp="1" noChangeArrowheads="1"/>
          </p:cNvSpPr>
          <p:nvPr/>
        </p:nvSpPr>
        <p:spPr>
          <a:xfrm>
            <a:off x="4683125" y="4076065"/>
            <a:ext cx="4283075" cy="2167255"/>
          </a:xfrm>
          <a:prstGeom prst="rect">
            <a:avLst/>
          </a:prstGeom>
          <a:noFill/>
          <a:ln w="9525">
            <a:noFill/>
            <a:miter lim="800000"/>
          </a:ln>
        </p:spPr>
        <p:txBody>
          <a:bodyPr vert="horz" wrap="square" lIns="91440" tIns="45720" rIns="91440" bIns="45720" numCol="1" anchor="t" anchorCtr="0" compatLnSpc="1">
            <a:normAutofit/>
          </a:bodyPr>
          <a:lstStyle>
            <a:lvl1pPr marL="0" indent="363855" algn="l" rtl="0" eaLnBrk="0" fontAlgn="base" hangingPunct="0">
              <a:spcBef>
                <a:spcPct val="50000"/>
              </a:spcBef>
              <a:spcAft>
                <a:spcPct val="0"/>
              </a:spcAft>
              <a:buClr>
                <a:schemeClr val="folHlink"/>
              </a:buClr>
              <a:buFont typeface="Wingdings" panose="05000000000000000000" pitchFamily="2" charset="2"/>
              <a:buNone/>
              <a:defRPr sz="3200">
                <a:solidFill>
                  <a:schemeClr val="tx1"/>
                </a:solidFill>
                <a:latin typeface="+mn-lt"/>
                <a:ea typeface="+mn-ea"/>
                <a:cs typeface="+mn-cs"/>
              </a:defRPr>
            </a:lvl1pPr>
            <a:lvl2pPr marL="0" indent="363855" algn="l" rtl="0" eaLnBrk="0" fontAlgn="base" hangingPunct="0">
              <a:spcBef>
                <a:spcPct val="20000"/>
              </a:spcBef>
              <a:spcAft>
                <a:spcPct val="0"/>
              </a:spcAft>
              <a:buClr>
                <a:schemeClr val="tx2"/>
              </a:buClr>
              <a:buFont typeface="Wingdings" panose="05000000000000000000" pitchFamily="2" charset="2"/>
              <a:buNone/>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vl6pPr marL="25146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6pPr>
            <a:lvl7pPr marL="29718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7pPr>
            <a:lvl8pPr marL="34290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8pPr>
            <a:lvl9pPr marL="3886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9pPr>
          </a:lstStyle>
          <a:p>
            <a:r>
              <a:rPr lang="zh-CN" altLang="en-US" sz="2800"/>
              <a:t> </a:t>
            </a:r>
            <a:r>
              <a:rPr lang="en-US" altLang="zh-CN" sz="2800"/>
              <a:t>CO2 </a:t>
            </a:r>
            <a:r>
              <a:rPr lang="en-US" altLang="zh-CN" sz="2800" baseline="-25000"/>
              <a:t>sol</a:t>
            </a:r>
            <a:r>
              <a:rPr lang="en-US" altLang="zh-CN" sz="2800"/>
              <a:t>+ H</a:t>
            </a:r>
            <a:r>
              <a:rPr lang="en-US" altLang="zh-CN" sz="2800" baseline="-25000"/>
              <a:t>2</a:t>
            </a:r>
            <a:r>
              <a:rPr lang="en-US" altLang="zh-CN" sz="2800"/>
              <a:t>O→HCO</a:t>
            </a:r>
            <a:r>
              <a:rPr lang="en-US" altLang="zh-CN" sz="2800" baseline="-25000"/>
              <a:t>3 sol</a:t>
            </a:r>
          </a:p>
          <a:p>
            <a:r>
              <a:rPr lang="en-US" altLang="zh-CN" sz="2800"/>
              <a:t>H</a:t>
            </a:r>
            <a:r>
              <a:rPr lang="en-US" altLang="zh-CN" sz="2800" baseline="-25000"/>
              <a:t>2</a:t>
            </a:r>
            <a:r>
              <a:rPr lang="en-US" altLang="zh-CN" sz="2800"/>
              <a:t>CO</a:t>
            </a:r>
            <a:r>
              <a:rPr lang="en-US" altLang="zh-CN" sz="2800" baseline="-25000"/>
              <a:t>3sol</a:t>
            </a:r>
            <a:r>
              <a:rPr lang="en-US" altLang="zh-CN" sz="2800"/>
              <a:t>→H</a:t>
            </a:r>
            <a:r>
              <a:rPr lang="en-US" altLang="zh-CN" sz="2800" baseline="30000"/>
              <a:t>+</a:t>
            </a:r>
            <a:r>
              <a:rPr lang="en-US" altLang="zh-CN" sz="2800"/>
              <a:t>+HCO</a:t>
            </a:r>
            <a:r>
              <a:rPr lang="en-US" altLang="zh-CN" sz="2800" baseline="30000"/>
              <a:t>-3</a:t>
            </a:r>
          </a:p>
          <a:p>
            <a:endParaRPr lang="en-US" altLang="zh-CN" baseline="30000"/>
          </a:p>
          <a:p>
            <a:endParaRPr lang="zh-CN" altLang="en-US" sz="5400" baseline="30000"/>
          </a:p>
        </p:txBody>
      </p:sp>
      <p:sp>
        <p:nvSpPr>
          <p:cNvPr id="50178" name="Rectangle 2"/>
          <p:cNvSpPr>
            <a:spLocks noGrp="1" noChangeArrowheads="1"/>
          </p:cNvSpPr>
          <p:nvPr/>
        </p:nvSpPr>
        <p:spPr>
          <a:xfrm>
            <a:off x="4682490" y="3252470"/>
            <a:ext cx="4232910" cy="86868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3600" b="1">
                <a:solidFill>
                  <a:schemeClr val="tx1"/>
                </a:solidFill>
                <a:latin typeface="+mj-lt"/>
                <a:ea typeface="+mj-ea"/>
                <a:cs typeface="+mj-cs"/>
              </a:defRPr>
            </a:lvl1pPr>
            <a:lvl2pPr algn="ctr" rtl="0" eaLnBrk="0" fontAlgn="base" hangingPunct="0">
              <a:spcBef>
                <a:spcPct val="0"/>
              </a:spcBef>
              <a:spcAft>
                <a:spcPct val="0"/>
              </a:spcAft>
              <a:defRPr sz="3600" b="1">
                <a:solidFill>
                  <a:schemeClr val="tx1"/>
                </a:solidFill>
                <a:latin typeface="Times New Roman" panose="02020603050405020304" pitchFamily="18" charset="0"/>
                <a:ea typeface="华文楷体" panose="02010600040101010101" pitchFamily="2" charset="-122"/>
              </a:defRPr>
            </a:lvl2pPr>
            <a:lvl3pPr algn="ctr" rtl="0" eaLnBrk="0" fontAlgn="base" hangingPunct="0">
              <a:spcBef>
                <a:spcPct val="0"/>
              </a:spcBef>
              <a:spcAft>
                <a:spcPct val="0"/>
              </a:spcAft>
              <a:defRPr sz="3600" b="1">
                <a:solidFill>
                  <a:schemeClr val="tx1"/>
                </a:solidFill>
                <a:latin typeface="Times New Roman" panose="02020603050405020304" pitchFamily="18" charset="0"/>
                <a:ea typeface="华文楷体" panose="02010600040101010101" pitchFamily="2" charset="-122"/>
              </a:defRPr>
            </a:lvl3pPr>
            <a:lvl4pPr algn="ctr" rtl="0" eaLnBrk="0" fontAlgn="base" hangingPunct="0">
              <a:spcBef>
                <a:spcPct val="0"/>
              </a:spcBef>
              <a:spcAft>
                <a:spcPct val="0"/>
              </a:spcAft>
              <a:defRPr sz="3600" b="1">
                <a:solidFill>
                  <a:schemeClr val="tx1"/>
                </a:solidFill>
                <a:latin typeface="Times New Roman" panose="02020603050405020304" pitchFamily="18" charset="0"/>
                <a:ea typeface="华文楷体" panose="02010600040101010101" pitchFamily="2" charset="-122"/>
              </a:defRPr>
            </a:lvl4pPr>
            <a:lvl5pPr algn="ctr" rtl="0" eaLnBrk="0" fontAlgn="base" hangingPunct="0">
              <a:spcBef>
                <a:spcPct val="0"/>
              </a:spcBef>
              <a:spcAft>
                <a:spcPct val="0"/>
              </a:spcAft>
              <a:defRPr sz="3600" b="1">
                <a:solidFill>
                  <a:schemeClr val="tx1"/>
                </a:solidFill>
                <a:latin typeface="Times New Roman" panose="02020603050405020304" pitchFamily="18" charset="0"/>
                <a:ea typeface="华文楷体" panose="02010600040101010101" pitchFamily="2" charset="-122"/>
              </a:defRPr>
            </a:lvl5pPr>
            <a:lvl6pPr marL="457200" algn="ctr" rtl="0" eaLnBrk="0" fontAlgn="base" hangingPunct="0">
              <a:spcBef>
                <a:spcPct val="0"/>
              </a:spcBef>
              <a:spcAft>
                <a:spcPct val="0"/>
              </a:spcAft>
              <a:defRPr sz="3600" b="1">
                <a:solidFill>
                  <a:schemeClr val="tx1"/>
                </a:solidFill>
                <a:latin typeface="Times New Roman" panose="02020603050405020304" pitchFamily="18" charset="0"/>
                <a:ea typeface="华文楷体" panose="02010600040101010101" pitchFamily="2" charset="-122"/>
              </a:defRPr>
            </a:lvl6pPr>
            <a:lvl7pPr marL="914400" algn="ctr" rtl="0" eaLnBrk="0" fontAlgn="base" hangingPunct="0">
              <a:spcBef>
                <a:spcPct val="0"/>
              </a:spcBef>
              <a:spcAft>
                <a:spcPct val="0"/>
              </a:spcAft>
              <a:defRPr sz="3600" b="1">
                <a:solidFill>
                  <a:schemeClr val="tx1"/>
                </a:solidFill>
                <a:latin typeface="Times New Roman" panose="02020603050405020304" pitchFamily="18" charset="0"/>
                <a:ea typeface="华文楷体" panose="02010600040101010101" pitchFamily="2" charset="-122"/>
              </a:defRPr>
            </a:lvl7pPr>
            <a:lvl8pPr marL="1371600" algn="ctr" rtl="0" eaLnBrk="0" fontAlgn="base" hangingPunct="0">
              <a:spcBef>
                <a:spcPct val="0"/>
              </a:spcBef>
              <a:spcAft>
                <a:spcPct val="0"/>
              </a:spcAft>
              <a:defRPr sz="3600" b="1">
                <a:solidFill>
                  <a:schemeClr val="tx1"/>
                </a:solidFill>
                <a:latin typeface="Times New Roman" panose="02020603050405020304" pitchFamily="18" charset="0"/>
                <a:ea typeface="华文楷体" panose="02010600040101010101" pitchFamily="2" charset="-122"/>
              </a:defRPr>
            </a:lvl8pPr>
            <a:lvl9pPr marL="1828800" algn="ctr" rtl="0" eaLnBrk="0" fontAlgn="base" hangingPunct="0">
              <a:spcBef>
                <a:spcPct val="0"/>
              </a:spcBef>
              <a:spcAft>
                <a:spcPct val="0"/>
              </a:spcAft>
              <a:defRPr sz="3600" b="1">
                <a:solidFill>
                  <a:schemeClr val="tx1"/>
                </a:solidFill>
                <a:latin typeface="Times New Roman" panose="02020603050405020304" pitchFamily="18" charset="0"/>
                <a:ea typeface="华文楷体" panose="02010600040101010101" pitchFamily="2" charset="-122"/>
              </a:defRPr>
            </a:lvl9pPr>
          </a:lstStyle>
          <a:p>
            <a:r>
              <a:rPr lang="zh-CN" altLang="en-US" sz="2800"/>
              <a:t>阴极反应机理</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323528" y="-99392"/>
            <a:ext cx="8229600" cy="1108149"/>
          </a:xfrm>
        </p:spPr>
        <p:txBody>
          <a:bodyPr>
            <a:normAutofit/>
          </a:bodyPr>
          <a:lstStyle/>
          <a:p>
            <a:r>
              <a:rPr lang="zh-CN" altLang="en-US" sz="3600" dirty="0">
                <a:latin typeface="微软雅黑" panose="020B0503020204020204" pitchFamily="34" charset="-122"/>
                <a:ea typeface="微软雅黑" panose="020B0503020204020204" pitchFamily="34" charset="-122"/>
              </a:rPr>
              <a:t>温度对</a:t>
            </a:r>
            <a:r>
              <a:rPr lang="en-US" altLang="zh-CN" sz="3600" dirty="0">
                <a:latin typeface="微软雅黑" panose="020B0503020204020204" pitchFamily="34" charset="-122"/>
                <a:ea typeface="微软雅黑" panose="020B0503020204020204" pitchFamily="34" charset="-122"/>
              </a:rPr>
              <a:t>CO2 </a:t>
            </a:r>
            <a:r>
              <a:rPr lang="zh-CN" altLang="en-US" sz="3600" dirty="0">
                <a:latin typeface="微软雅黑" panose="020B0503020204020204" pitchFamily="34" charset="-122"/>
                <a:ea typeface="微软雅黑" panose="020B0503020204020204" pitchFamily="34" charset="-122"/>
              </a:rPr>
              <a:t>腐蚀的影响</a:t>
            </a:r>
          </a:p>
        </p:txBody>
      </p:sp>
      <p:sp>
        <p:nvSpPr>
          <p:cNvPr id="52227" name="Rectangle 3"/>
          <p:cNvSpPr>
            <a:spLocks noGrp="1" noChangeArrowheads="1"/>
          </p:cNvSpPr>
          <p:nvPr>
            <p:ph type="body" idx="1"/>
          </p:nvPr>
        </p:nvSpPr>
        <p:spPr/>
        <p:txBody>
          <a:bodyPr/>
          <a:lstStyle/>
          <a:p>
            <a:pPr>
              <a:lnSpc>
                <a:spcPct val="90000"/>
              </a:lnSpc>
            </a:pPr>
            <a:r>
              <a:rPr lang="zh-CN" altLang="en-US" sz="2800"/>
              <a:t>①温度影响了介质中</a:t>
            </a:r>
            <a:r>
              <a:rPr lang="en-US" altLang="zh-CN" sz="2800"/>
              <a:t>CO2 </a:t>
            </a:r>
            <a:r>
              <a:rPr lang="zh-CN" altLang="en-US" sz="2800"/>
              <a:t>的溶解度。表现为</a:t>
            </a:r>
            <a:r>
              <a:rPr lang="en-US" altLang="zh-CN" sz="2800"/>
              <a:t>CO2 </a:t>
            </a:r>
            <a:r>
              <a:rPr lang="zh-CN" altLang="en-US" sz="2800"/>
              <a:t>在介质中溶解度随着温度升高而减小。</a:t>
            </a:r>
          </a:p>
          <a:p>
            <a:pPr>
              <a:lnSpc>
                <a:spcPct val="90000"/>
              </a:lnSpc>
            </a:pPr>
            <a:r>
              <a:rPr lang="zh-CN" altLang="en-US" sz="2800"/>
              <a:t>②温度影响反应进行的速度。随着温度的升高反应速度加快。</a:t>
            </a:r>
          </a:p>
          <a:p>
            <a:pPr>
              <a:lnSpc>
                <a:spcPct val="90000"/>
              </a:lnSpc>
            </a:pPr>
            <a:r>
              <a:rPr lang="zh-CN" altLang="en-US" sz="2800"/>
              <a:t>③温度影响了腐蚀产物成膜的机制。温度的变化</a:t>
            </a:r>
            <a:r>
              <a:rPr lang="en-US" altLang="zh-CN" sz="2800"/>
              <a:t>,</a:t>
            </a:r>
            <a:r>
              <a:rPr lang="zh-CN" altLang="en-US" sz="2800"/>
              <a:t>影响了基体表面</a:t>
            </a:r>
            <a:r>
              <a:rPr lang="en-US" altLang="zh-CN" sz="2800"/>
              <a:t>FeCO3 </a:t>
            </a:r>
            <a:r>
              <a:rPr lang="zh-CN" altLang="en-US" sz="2800"/>
              <a:t>晶核的数量与晶粒长大的速度</a:t>
            </a:r>
            <a:r>
              <a:rPr lang="en-US" altLang="zh-CN" sz="2800"/>
              <a:t>,</a:t>
            </a:r>
            <a:r>
              <a:rPr lang="zh-CN" altLang="en-US" sz="2800"/>
              <a:t>从而改变了腐蚀产物膜的结构与附着力</a:t>
            </a:r>
            <a:r>
              <a:rPr lang="en-US" altLang="zh-CN" sz="2800"/>
              <a:t>,</a:t>
            </a:r>
            <a:r>
              <a:rPr lang="zh-CN" altLang="en-US" sz="2800"/>
              <a:t>即改变了膜的保护性。</a:t>
            </a:r>
          </a:p>
          <a:p>
            <a:pPr>
              <a:lnSpc>
                <a:spcPct val="90000"/>
              </a:lnSpc>
            </a:pPr>
            <a:r>
              <a:rPr lang="zh-CN" altLang="en-US" sz="2800"/>
              <a:t>由此可见</a:t>
            </a:r>
            <a:r>
              <a:rPr lang="en-US" altLang="zh-CN" sz="2800"/>
              <a:t>,</a:t>
            </a:r>
            <a:r>
              <a:rPr lang="zh-CN" altLang="en-US" sz="2800"/>
              <a:t>温度是通过影响化学反应速度与腐蚀产物成膜机制来影响</a:t>
            </a:r>
            <a:r>
              <a:rPr lang="en-US" altLang="zh-CN" sz="2800"/>
              <a:t>CO2 </a:t>
            </a:r>
            <a:r>
              <a:rPr lang="zh-CN" altLang="en-US" sz="2800"/>
              <a:t>腐蚀的。</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08520" y="0"/>
            <a:ext cx="8028384" cy="868363"/>
          </a:xfrm>
        </p:spPr>
        <p:txBody>
          <a:bodyPr>
            <a:normAutofit/>
          </a:bodyPr>
          <a:lstStyle/>
          <a:p>
            <a:r>
              <a:rPr lang="zh-CN" altLang="en-US" sz="3600" dirty="0">
                <a:latin typeface="微软雅黑" panose="020B0503020204020204" pitchFamily="34" charset="-122"/>
                <a:ea typeface="微软雅黑" panose="020B0503020204020204" pitchFamily="34" charset="-122"/>
              </a:rPr>
              <a:t>腐蚀产物对</a:t>
            </a:r>
            <a:r>
              <a:rPr lang="en-US" altLang="zh-CN" sz="3600" dirty="0">
                <a:latin typeface="微软雅黑" panose="020B0503020204020204" pitchFamily="34" charset="-122"/>
                <a:ea typeface="微软雅黑" panose="020B0503020204020204" pitchFamily="34" charset="-122"/>
              </a:rPr>
              <a:t>CO2 </a:t>
            </a:r>
            <a:r>
              <a:rPr lang="zh-CN" altLang="en-US" sz="3600" dirty="0">
                <a:latin typeface="微软雅黑" panose="020B0503020204020204" pitchFamily="34" charset="-122"/>
                <a:ea typeface="微软雅黑" panose="020B0503020204020204" pitchFamily="34" charset="-122"/>
              </a:rPr>
              <a:t>腐蚀的影响</a:t>
            </a:r>
          </a:p>
        </p:txBody>
      </p:sp>
      <p:sp>
        <p:nvSpPr>
          <p:cNvPr id="53251" name="Rectangle 3"/>
          <p:cNvSpPr>
            <a:spLocks noGrp="1" noChangeArrowheads="1"/>
          </p:cNvSpPr>
          <p:nvPr>
            <p:ph type="body" idx="1"/>
          </p:nvPr>
        </p:nvSpPr>
        <p:spPr/>
        <p:txBody>
          <a:bodyPr/>
          <a:lstStyle/>
          <a:p>
            <a:r>
              <a:rPr lang="zh-CN" altLang="en-US" dirty="0"/>
              <a:t>现有研究资料表明</a:t>
            </a:r>
            <a:r>
              <a:rPr lang="en-US" altLang="zh-CN" dirty="0"/>
              <a:t>,</a:t>
            </a:r>
            <a:r>
              <a:rPr lang="zh-CN" altLang="en-US" dirty="0"/>
              <a:t>根据温度与表面成膜状况</a:t>
            </a:r>
            <a:r>
              <a:rPr lang="en-US" altLang="zh-CN" dirty="0"/>
              <a:t>,</a:t>
            </a:r>
            <a:r>
              <a:rPr lang="zh-CN" altLang="en-US" dirty="0"/>
              <a:t>可把碳钢的</a:t>
            </a:r>
            <a:r>
              <a:rPr lang="en-US" altLang="zh-CN" dirty="0"/>
              <a:t>CO2 </a:t>
            </a:r>
            <a:r>
              <a:rPr lang="zh-CN" altLang="en-US" dirty="0"/>
              <a:t>腐蚀划分为以下</a:t>
            </a:r>
            <a:r>
              <a:rPr lang="en-US" altLang="zh-CN" dirty="0"/>
              <a:t>3 </a:t>
            </a:r>
            <a:r>
              <a:rPr lang="zh-CN" altLang="en-US" dirty="0"/>
              <a:t>种类型</a:t>
            </a:r>
            <a:r>
              <a:rPr lang="en-US" altLang="zh-CN" dirty="0"/>
              <a:t>:</a:t>
            </a:r>
          </a:p>
        </p:txBody>
      </p:sp>
      <p:sp>
        <p:nvSpPr>
          <p:cNvPr id="54275" name="Rectangle 3"/>
          <p:cNvSpPr>
            <a:spLocks noGrp="1" noChangeArrowheads="1"/>
          </p:cNvSpPr>
          <p:nvPr/>
        </p:nvSpPr>
        <p:spPr>
          <a:xfrm>
            <a:off x="266700" y="2486025"/>
            <a:ext cx="8610600" cy="3996055"/>
          </a:xfrm>
          <a:prstGeom prst="rect">
            <a:avLst/>
          </a:prstGeom>
          <a:noFill/>
          <a:ln w="9525">
            <a:noFill/>
            <a:miter lim="800000"/>
          </a:ln>
        </p:spPr>
        <p:txBody>
          <a:bodyPr vert="horz" wrap="square" lIns="91440" tIns="45720" rIns="91440" bIns="45720" numCol="1" anchor="t" anchorCtr="0" compatLnSpc="1">
            <a:normAutofit/>
          </a:bodyPr>
          <a:lstStyle>
            <a:lvl1pPr marL="0" indent="363855" algn="l" rtl="0" eaLnBrk="0" fontAlgn="base" hangingPunct="0">
              <a:spcBef>
                <a:spcPct val="50000"/>
              </a:spcBef>
              <a:spcAft>
                <a:spcPct val="0"/>
              </a:spcAft>
              <a:buClr>
                <a:schemeClr val="folHlink"/>
              </a:buClr>
              <a:buFont typeface="Wingdings" panose="05000000000000000000" pitchFamily="2" charset="2"/>
              <a:buNone/>
              <a:defRPr sz="3200">
                <a:solidFill>
                  <a:schemeClr val="tx1"/>
                </a:solidFill>
                <a:latin typeface="+mn-lt"/>
                <a:ea typeface="+mn-ea"/>
                <a:cs typeface="+mn-cs"/>
              </a:defRPr>
            </a:lvl1pPr>
            <a:lvl2pPr marL="0" indent="363855" algn="l" rtl="0" eaLnBrk="0" fontAlgn="base" hangingPunct="0">
              <a:spcBef>
                <a:spcPct val="20000"/>
              </a:spcBef>
              <a:spcAft>
                <a:spcPct val="0"/>
              </a:spcAft>
              <a:buClr>
                <a:schemeClr val="tx2"/>
              </a:buClr>
              <a:buFont typeface="Wingdings" panose="05000000000000000000" pitchFamily="2" charset="2"/>
              <a:buNone/>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vl6pPr marL="25146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6pPr>
            <a:lvl7pPr marL="29718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7pPr>
            <a:lvl8pPr marL="34290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8pPr>
            <a:lvl9pPr marL="3886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9pPr>
          </a:lstStyle>
          <a:p>
            <a:pPr>
              <a:lnSpc>
                <a:spcPct val="80000"/>
              </a:lnSpc>
            </a:pPr>
            <a:r>
              <a:rPr lang="zh-CN" altLang="en-US" sz="2800"/>
              <a:t>温度低于</a:t>
            </a:r>
            <a:r>
              <a:rPr lang="en-US" altLang="zh-CN" sz="2800"/>
              <a:t>60 ℃,</a:t>
            </a:r>
            <a:r>
              <a:rPr lang="zh-CN" altLang="en-US" sz="2800"/>
              <a:t>少量的腐蚀产物</a:t>
            </a:r>
            <a:r>
              <a:rPr lang="en-US" altLang="zh-CN" sz="2800"/>
              <a:t>FeCO3 </a:t>
            </a:r>
            <a:r>
              <a:rPr lang="zh-CN" altLang="en-US" sz="2800"/>
              <a:t>附着于试样表面</a:t>
            </a:r>
            <a:r>
              <a:rPr lang="en-US" altLang="zh-CN" sz="2800"/>
              <a:t>,</a:t>
            </a:r>
            <a:r>
              <a:rPr lang="zh-CN" altLang="en-US" sz="2800"/>
              <a:t>松软而无附着力</a:t>
            </a:r>
            <a:r>
              <a:rPr lang="en-US" altLang="zh-CN" sz="2800"/>
              <a:t>,</a:t>
            </a:r>
            <a:r>
              <a:rPr lang="zh-CN" altLang="en-US" sz="2800"/>
              <a:t>表面光滑</a:t>
            </a:r>
            <a:r>
              <a:rPr lang="en-US" altLang="zh-CN" sz="2800"/>
              <a:t>,</a:t>
            </a:r>
            <a:r>
              <a:rPr lang="zh-CN" altLang="en-US" sz="2800"/>
              <a:t>为均匀腐蚀。</a:t>
            </a:r>
          </a:p>
          <a:p>
            <a:pPr>
              <a:lnSpc>
                <a:spcPct val="80000"/>
              </a:lnSpc>
            </a:pPr>
            <a:r>
              <a:rPr lang="zh-CN" altLang="en-US" sz="2800"/>
              <a:t>温度在</a:t>
            </a:r>
            <a:r>
              <a:rPr lang="en-US" altLang="zh-CN" sz="2800"/>
              <a:t>60 ℃</a:t>
            </a:r>
            <a:r>
              <a:rPr lang="zh-CN" altLang="en-US" sz="2800"/>
              <a:t>～</a:t>
            </a:r>
            <a:r>
              <a:rPr lang="en-US" altLang="zh-CN" sz="2800"/>
              <a:t>110 ℃ FeCO3 </a:t>
            </a:r>
            <a:r>
              <a:rPr lang="zh-CN" altLang="en-US" sz="2800"/>
              <a:t>溶解度有负的温度系数</a:t>
            </a:r>
            <a:r>
              <a:rPr lang="en-US" altLang="zh-CN" sz="2800"/>
              <a:t>, </a:t>
            </a:r>
            <a:r>
              <a:rPr lang="zh-CN" altLang="en-US" sz="2800"/>
              <a:t>即随温度升高而降低腐蚀速度达最大</a:t>
            </a:r>
            <a:r>
              <a:rPr lang="en-US" altLang="zh-CN" sz="2800"/>
              <a:t>,</a:t>
            </a:r>
            <a:r>
              <a:rPr lang="zh-CN" altLang="en-US" sz="2800"/>
              <a:t>并且有严重的局部腐蚀出现</a:t>
            </a:r>
            <a:r>
              <a:rPr lang="en-US" altLang="zh-CN" sz="2800"/>
              <a:t>,</a:t>
            </a:r>
            <a:r>
              <a:rPr lang="zh-CN" altLang="en-US" sz="2800"/>
              <a:t>腐蚀产物厚而不紧</a:t>
            </a:r>
            <a:r>
              <a:rPr lang="en-US" altLang="zh-CN" sz="2800"/>
              <a:t>,FeCO3</a:t>
            </a:r>
            <a:r>
              <a:rPr lang="zh-CN" altLang="en-US" sz="2800"/>
              <a:t>晶粒粗大。</a:t>
            </a:r>
          </a:p>
          <a:p>
            <a:pPr>
              <a:lnSpc>
                <a:spcPct val="80000"/>
              </a:lnSpc>
            </a:pPr>
            <a:r>
              <a:rPr lang="zh-CN" altLang="en-US" sz="2800"/>
              <a:t>温度高于</a:t>
            </a:r>
            <a:r>
              <a:rPr lang="en-US" altLang="zh-CN" sz="2800"/>
              <a:t>150 ℃</a:t>
            </a:r>
            <a:r>
              <a:rPr lang="zh-CN" altLang="en-US" sz="2800"/>
              <a:t>时</a:t>
            </a:r>
            <a:r>
              <a:rPr lang="en-US" altLang="zh-CN" sz="2800"/>
              <a:t>,</a:t>
            </a:r>
            <a:r>
              <a:rPr lang="zh-CN" altLang="en-US" sz="2800"/>
              <a:t>由于形成了晶粒细小、致密而又有附着力的</a:t>
            </a:r>
            <a:r>
              <a:rPr lang="en-US" altLang="zh-CN" sz="2800"/>
              <a:t>FeCO3 </a:t>
            </a:r>
            <a:r>
              <a:rPr lang="zh-CN" altLang="en-US" sz="2800"/>
              <a:t>膜</a:t>
            </a:r>
            <a:r>
              <a:rPr lang="en-US" altLang="zh-CN" sz="2800"/>
              <a:t>,</a:t>
            </a:r>
            <a:r>
              <a:rPr lang="zh-CN" altLang="en-US" sz="2800"/>
              <a:t>这层膜对基体起了保护作用</a:t>
            </a:r>
            <a:r>
              <a:rPr lang="en-US" altLang="zh-CN" sz="2800"/>
              <a:t>,</a:t>
            </a:r>
            <a:r>
              <a:rPr lang="zh-CN" altLang="en-US" sz="2800"/>
              <a:t>因此腐蚀速度很小。此时</a:t>
            </a:r>
            <a:r>
              <a:rPr lang="en-US" altLang="zh-CN" sz="2800"/>
              <a:t>,CO2 </a:t>
            </a:r>
            <a:r>
              <a:rPr lang="zh-CN" altLang="en-US" sz="2800"/>
              <a:t>腐蚀是</a:t>
            </a:r>
            <a:r>
              <a:rPr lang="en-US" altLang="zh-CN" sz="2800"/>
              <a:t>FeCO3</a:t>
            </a:r>
            <a:r>
              <a:rPr lang="zh-CN" altLang="en-US" sz="2800"/>
              <a:t>膜的快速修复和慢速溶解的类似于不锈钢的钝化状态</a:t>
            </a:r>
            <a:r>
              <a:rPr lang="en-US" altLang="zh-CN" sz="2800"/>
              <a:t>,X </a:t>
            </a:r>
            <a:r>
              <a:rPr lang="zh-CN" altLang="en-US" sz="2800"/>
              <a:t>射线衍射的结果表明膜中只有</a:t>
            </a:r>
            <a:r>
              <a:rPr lang="en-US" altLang="zh-CN" sz="2800"/>
              <a:t>FeCO3 </a:t>
            </a:r>
            <a:r>
              <a:rPr lang="zh-CN" altLang="en-US" sz="2800"/>
              <a: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8365" y="-99392"/>
            <a:ext cx="8229600" cy="1143000"/>
          </a:xfrm>
        </p:spPr>
        <p:txBody>
          <a:bodyPr>
            <a:normAutofit/>
          </a:bodyPr>
          <a:lstStyle/>
          <a:p>
            <a:r>
              <a:rPr lang="en-US" altLang="zh-CN" sz="3600" dirty="0">
                <a:latin typeface="微软雅黑" panose="020B0503020204020204" pitchFamily="34" charset="-122"/>
                <a:ea typeface="微软雅黑" panose="020B0503020204020204" pitchFamily="34" charset="-122"/>
              </a:rPr>
              <a:t> CO2 </a:t>
            </a:r>
            <a:r>
              <a:rPr lang="zh-CN" altLang="en-US" sz="3600" dirty="0">
                <a:latin typeface="微软雅黑" panose="020B0503020204020204" pitchFamily="34" charset="-122"/>
                <a:ea typeface="微软雅黑" panose="020B0503020204020204" pitchFamily="34" charset="-122"/>
              </a:rPr>
              <a:t>分压的影响</a:t>
            </a:r>
          </a:p>
        </p:txBody>
      </p:sp>
      <p:sp>
        <p:nvSpPr>
          <p:cNvPr id="56323" name="Rectangle 3"/>
          <p:cNvSpPr>
            <a:spLocks noGrp="1" noChangeArrowheads="1"/>
          </p:cNvSpPr>
          <p:nvPr>
            <p:ph type="body" idx="1"/>
          </p:nvPr>
        </p:nvSpPr>
        <p:spPr/>
        <p:txBody>
          <a:bodyPr/>
          <a:lstStyle/>
          <a:p>
            <a:r>
              <a:rPr lang="en-US" altLang="zh-CN"/>
              <a:t>CO2 </a:t>
            </a:r>
            <a:r>
              <a:rPr lang="zh-CN" altLang="en-US"/>
              <a:t>的分压与介质的</a:t>
            </a:r>
            <a:r>
              <a:rPr lang="en-US" altLang="zh-CN"/>
              <a:t>pH </a:t>
            </a:r>
            <a:r>
              <a:rPr lang="zh-CN" altLang="en-US"/>
              <a:t>值有关。</a:t>
            </a:r>
            <a:r>
              <a:rPr lang="en-US" altLang="zh-CN"/>
              <a:t>CO2 </a:t>
            </a:r>
            <a:r>
              <a:rPr lang="zh-CN" altLang="en-US"/>
              <a:t>的分压值越大</a:t>
            </a:r>
            <a:r>
              <a:rPr lang="en-US" altLang="zh-CN"/>
              <a:t>,pH </a:t>
            </a:r>
            <a:r>
              <a:rPr lang="zh-CN" altLang="en-US"/>
              <a:t>值越低</a:t>
            </a:r>
            <a:r>
              <a:rPr lang="en-US" altLang="zh-CN"/>
              <a:t>,</a:t>
            </a:r>
            <a:r>
              <a:rPr lang="zh-CN" altLang="en-US"/>
              <a:t>去极化反应就越快</a:t>
            </a:r>
            <a:r>
              <a:rPr lang="en-US" altLang="zh-CN"/>
              <a:t>,</a:t>
            </a:r>
            <a:r>
              <a:rPr lang="zh-CN" altLang="en-US"/>
              <a:t>腐蚀速度也越快。</a:t>
            </a:r>
          </a:p>
        </p:txBody>
      </p:sp>
      <p:pic>
        <p:nvPicPr>
          <p:cNvPr id="55299" name="Picture 3"/>
          <p:cNvPicPr>
            <a:picLocks noGrp="1" noChangeAspect="1" noChangeArrowheads="1"/>
          </p:cNvPicPr>
          <p:nvPr>
            <p:custDataLst>
              <p:tags r:id="rId1"/>
            </p:custDataLst>
          </p:nvPr>
        </p:nvPicPr>
        <p:blipFill>
          <a:blip r:embed="rId3" cstate="print"/>
          <a:srcRect/>
          <a:stretch>
            <a:fillRect/>
          </a:stretch>
        </p:blipFill>
        <p:spPr>
          <a:xfrm>
            <a:off x="2311400" y="2599055"/>
            <a:ext cx="4340225" cy="3839845"/>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34814" y="-99392"/>
            <a:ext cx="8229600" cy="1143000"/>
          </a:xfrm>
        </p:spPr>
        <p:txBody>
          <a:bodyPr>
            <a:normAutofit/>
          </a:bodyPr>
          <a:lstStyle/>
          <a:p>
            <a:r>
              <a:rPr lang="zh-CN" altLang="en-US" sz="3600" dirty="0">
                <a:latin typeface="微软雅黑" panose="020B0503020204020204" pitchFamily="34" charset="-122"/>
                <a:ea typeface="微软雅黑" panose="020B0503020204020204" pitchFamily="34" charset="-122"/>
              </a:rPr>
              <a:t>流速的影响</a:t>
            </a:r>
          </a:p>
        </p:txBody>
      </p:sp>
      <p:pic>
        <p:nvPicPr>
          <p:cNvPr id="57347" name="Picture 3"/>
          <p:cNvPicPr>
            <a:picLocks noGrp="1" noChangeAspect="1" noChangeArrowheads="1"/>
          </p:cNvPicPr>
          <p:nvPr>
            <p:ph idx="1"/>
          </p:nvPr>
        </p:nvPicPr>
        <p:blipFill>
          <a:blip r:embed="rId2" cstate="print"/>
          <a:srcRect/>
          <a:stretch>
            <a:fillRect/>
          </a:stretch>
        </p:blipFill>
        <p:spPr>
          <a:xfrm>
            <a:off x="1620838" y="1270000"/>
            <a:ext cx="6040437" cy="5076825"/>
          </a:xfr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34814" y="-99392"/>
            <a:ext cx="8229600" cy="1143000"/>
          </a:xfrm>
        </p:spPr>
        <p:txBody>
          <a:bodyPr>
            <a:normAutofit/>
          </a:bodyPr>
          <a:lstStyle/>
          <a:p>
            <a:r>
              <a:rPr lang="en-US" altLang="zh-CN" sz="3600" dirty="0">
                <a:latin typeface="微软雅黑" panose="020B0503020204020204" pitchFamily="34" charset="-122"/>
                <a:ea typeface="微软雅黑" panose="020B0503020204020204" pitchFamily="34" charset="-122"/>
              </a:rPr>
              <a:t>pH </a:t>
            </a:r>
            <a:r>
              <a:rPr lang="zh-CN" altLang="en-US" sz="3600" dirty="0">
                <a:latin typeface="微软雅黑" panose="020B0503020204020204" pitchFamily="34" charset="-122"/>
                <a:ea typeface="微软雅黑" panose="020B0503020204020204" pitchFamily="34" charset="-122"/>
              </a:rPr>
              <a:t>值对</a:t>
            </a:r>
            <a:r>
              <a:rPr lang="en-US" altLang="zh-CN" sz="3600" dirty="0">
                <a:latin typeface="微软雅黑" panose="020B0503020204020204" pitchFamily="34" charset="-122"/>
                <a:ea typeface="微软雅黑" panose="020B0503020204020204" pitchFamily="34" charset="-122"/>
              </a:rPr>
              <a:t>CO2 </a:t>
            </a:r>
            <a:r>
              <a:rPr lang="zh-CN" altLang="en-US" sz="3600" dirty="0">
                <a:latin typeface="微软雅黑" panose="020B0503020204020204" pitchFamily="34" charset="-122"/>
                <a:ea typeface="微软雅黑" panose="020B0503020204020204" pitchFamily="34" charset="-122"/>
              </a:rPr>
              <a:t>腐蚀的影响</a:t>
            </a:r>
          </a:p>
        </p:txBody>
      </p:sp>
      <p:sp>
        <p:nvSpPr>
          <p:cNvPr id="58371" name="Rectangle 3"/>
          <p:cNvSpPr>
            <a:spLocks noGrp="1" noChangeArrowheads="1"/>
          </p:cNvSpPr>
          <p:nvPr>
            <p:ph type="body" idx="1"/>
          </p:nvPr>
        </p:nvSpPr>
        <p:spPr/>
        <p:txBody>
          <a:bodyPr/>
          <a:lstStyle/>
          <a:p>
            <a:pPr>
              <a:lnSpc>
                <a:spcPct val="90000"/>
              </a:lnSpc>
            </a:pPr>
            <a:r>
              <a:rPr lang="zh-CN" altLang="en-US" dirty="0"/>
              <a:t>     </a:t>
            </a:r>
            <a:r>
              <a:rPr lang="zh-CN" dirty="0"/>
              <a:t>pH 值的变化直接影响H2CO3 在水溶液中的存在形式. </a:t>
            </a:r>
          </a:p>
          <a:p>
            <a:pPr>
              <a:lnSpc>
                <a:spcPct val="90000"/>
              </a:lnSpc>
            </a:pPr>
            <a:r>
              <a:rPr lang="en-US" altLang="zh-CN" dirty="0"/>
              <a:t>   </a:t>
            </a:r>
            <a:r>
              <a:rPr lang="zh-CN" dirty="0"/>
              <a:t>当在酸性环境中时,主要以H2CO3 形式存在;</a:t>
            </a:r>
          </a:p>
          <a:p>
            <a:pPr>
              <a:lnSpc>
                <a:spcPct val="90000"/>
              </a:lnSpc>
            </a:pPr>
            <a:r>
              <a:rPr lang="en-US" altLang="zh-CN" dirty="0"/>
              <a:t>    </a:t>
            </a:r>
            <a:r>
              <a:rPr lang="zh-CN" dirty="0"/>
              <a:t>当4 &lt; pH &lt; 10 之间,主要以HCO-3形式存在;</a:t>
            </a:r>
          </a:p>
          <a:p>
            <a:pPr>
              <a:lnSpc>
                <a:spcPct val="90000"/>
              </a:lnSpc>
            </a:pPr>
            <a:r>
              <a:rPr lang="en-US" altLang="zh-CN" dirty="0"/>
              <a:t>    </a:t>
            </a:r>
            <a:r>
              <a:rPr lang="zh-CN" dirty="0"/>
              <a:t>当在碱性环境时,主要以CO32 - 存在。</a:t>
            </a:r>
          </a:p>
          <a:p>
            <a:pPr>
              <a:lnSpc>
                <a:spcPct val="90000"/>
              </a:lnSpc>
            </a:pPr>
            <a:r>
              <a:rPr lang="zh-CN" altLang="en-US" dirty="0"/>
              <a:t>    </a:t>
            </a:r>
            <a:r>
              <a:rPr lang="zh-CN" dirty="0"/>
              <a:t>一般来说pH 值的增大,降低了原子氢还原反应速度,从而腐蚀速率降低。</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3"/>
          <p:cNvPicPr>
            <a:picLocks noGrp="1" noChangeAspect="1" noChangeArrowheads="1"/>
          </p:cNvPicPr>
          <p:nvPr>
            <p:ph idx="1"/>
          </p:nvPr>
        </p:nvPicPr>
        <p:blipFill>
          <a:blip r:embed="rId2" cstate="print"/>
          <a:srcRect/>
          <a:stretch>
            <a:fillRect/>
          </a:stretch>
        </p:blipFill>
        <p:spPr>
          <a:xfrm>
            <a:off x="2226310" y="1305560"/>
            <a:ext cx="5514340" cy="5038090"/>
          </a:xfr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251520" y="-99392"/>
            <a:ext cx="8229600" cy="1143000"/>
          </a:xfrm>
        </p:spPr>
        <p:txBody>
          <a:bodyPr>
            <a:normAutofit/>
          </a:bodyPr>
          <a:lstStyle/>
          <a:p>
            <a:r>
              <a:rPr lang="zh-CN" altLang="en-US" sz="3600" dirty="0">
                <a:latin typeface="微软雅黑" panose="020B0503020204020204" pitchFamily="34" charset="-122"/>
                <a:ea typeface="微软雅黑" panose="020B0503020204020204" pitchFamily="34" charset="-122"/>
              </a:rPr>
              <a:t>控制方法</a:t>
            </a:r>
          </a:p>
        </p:txBody>
      </p:sp>
      <p:sp>
        <p:nvSpPr>
          <p:cNvPr id="60419" name="Rectangle 3"/>
          <p:cNvSpPr>
            <a:spLocks noGrp="1" noChangeArrowheads="1"/>
          </p:cNvSpPr>
          <p:nvPr>
            <p:ph type="body" idx="1"/>
          </p:nvPr>
        </p:nvSpPr>
        <p:spPr/>
        <p:txBody>
          <a:bodyPr/>
          <a:lstStyle/>
          <a:p>
            <a:r>
              <a:rPr lang="en-US" altLang="zh-CN"/>
              <a:t>(1)</a:t>
            </a:r>
            <a:r>
              <a:rPr lang="zh-CN" altLang="en-US"/>
              <a:t>使用缓蚀剂；</a:t>
            </a:r>
          </a:p>
          <a:p>
            <a:r>
              <a:rPr lang="en-US" altLang="zh-CN"/>
              <a:t>(2)</a:t>
            </a:r>
            <a:r>
              <a:rPr lang="zh-CN" altLang="en-US"/>
              <a:t>含有铁素体－珠光体显微结构的</a:t>
            </a:r>
            <a:r>
              <a:rPr lang="en-US" altLang="zh-CN"/>
              <a:t>J55</a:t>
            </a:r>
            <a:r>
              <a:rPr lang="zh-CN" altLang="en-US"/>
              <a:t>钢能耐</a:t>
            </a:r>
            <a:r>
              <a:rPr lang="en-US" altLang="zh-CN"/>
              <a:t>CO2</a:t>
            </a:r>
            <a:r>
              <a:rPr lang="zh-CN" altLang="en-US"/>
              <a:t>腐蚀，因为层状渗碳体帮助稳固表面生成的腐蚀产物膜；</a:t>
            </a:r>
          </a:p>
          <a:p>
            <a:r>
              <a:rPr lang="en-US" altLang="zh-CN"/>
              <a:t>(3)Cr</a:t>
            </a:r>
            <a:r>
              <a:rPr lang="zh-CN" altLang="en-US"/>
              <a:t>钢在</a:t>
            </a:r>
            <a:r>
              <a:rPr lang="en-US" altLang="zh-CN"/>
              <a:t>CO2</a:t>
            </a:r>
            <a:r>
              <a:rPr lang="zh-CN" altLang="en-US"/>
              <a:t>环境中能生成黏附性的</a:t>
            </a:r>
            <a:r>
              <a:rPr lang="en-US" altLang="zh-CN"/>
              <a:t>Cr</a:t>
            </a:r>
            <a:r>
              <a:rPr lang="zh-CN" altLang="en-US"/>
              <a:t>非晶氧化物腐蚀产物膜，故具有耐蚀性。</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24796" y="-90264"/>
            <a:ext cx="8229600" cy="1143000"/>
          </a:xfrm>
        </p:spPr>
        <p:txBody>
          <a:bodyPr>
            <a:normAutofit/>
          </a:bodyPr>
          <a:lstStyle/>
          <a:p>
            <a:r>
              <a:rPr lang="zh-CN" altLang="en-US" sz="3600" dirty="0">
                <a:latin typeface="微软雅黑" panose="020B0503020204020204" pitchFamily="34" charset="-122"/>
                <a:ea typeface="微软雅黑" panose="020B0503020204020204" pitchFamily="34" charset="-122"/>
              </a:rPr>
              <a:t>外部腐蚀</a:t>
            </a:r>
          </a:p>
        </p:txBody>
      </p:sp>
      <p:sp>
        <p:nvSpPr>
          <p:cNvPr id="61443" name="Rectangle 3"/>
          <p:cNvSpPr>
            <a:spLocks noGrp="1" noChangeArrowheads="1"/>
          </p:cNvSpPr>
          <p:nvPr>
            <p:ph type="body" idx="1"/>
          </p:nvPr>
        </p:nvSpPr>
        <p:spPr>
          <a:xfrm>
            <a:off x="355600" y="1443990"/>
            <a:ext cx="8610600" cy="5257800"/>
          </a:xfrm>
        </p:spPr>
        <p:txBody>
          <a:bodyPr/>
          <a:lstStyle/>
          <a:p>
            <a:r>
              <a:rPr lang="zh-CN" altLang="en-US" sz="2800"/>
              <a:t>大多数炼油装置设备都会发生外部破坏，有些是材料逐渐减薄，有些是应力腐蚀开裂。影响最严重的外部破坏通常为保温层下的腐蚀（</a:t>
            </a:r>
            <a:r>
              <a:rPr lang="en-US" altLang="zh-CN" sz="2800"/>
              <a:t>CUI</a:t>
            </a:r>
            <a:r>
              <a:rPr lang="zh-CN" altLang="en-US" sz="2800"/>
              <a:t>）。保温材料会受潮或受污染，从而加速腐蚀。</a:t>
            </a:r>
            <a:r>
              <a:rPr lang="en-US" altLang="zh-CN" sz="2800"/>
              <a:t>CUI</a:t>
            </a:r>
            <a:r>
              <a:rPr lang="zh-CN" altLang="en-US" sz="2800"/>
              <a:t>特别严重的另一原因是很难监测。</a:t>
            </a:r>
            <a:r>
              <a:rPr lang="en-US" altLang="zh-CN" sz="2800"/>
              <a:t>CUI</a:t>
            </a:r>
            <a:r>
              <a:rPr lang="zh-CN" altLang="en-US" sz="2800"/>
              <a:t>主要由于保温层与母材表面的蒸汽空间中的积水造成。积水可能来源于雨水、漏水、蒸汽凝结等。通常，位于年降雨量大的区域或较暖和的海上区域的装置容易受到外部腐蚀。冷却塔和蒸汽排放口附近的装置都对外部腐蚀高度敏感。</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noChangeArrowheads="1"/>
          </p:cNvSpPr>
          <p:nvPr>
            <p:ph type="body" idx="1"/>
          </p:nvPr>
        </p:nvSpPr>
        <p:spPr/>
        <p:txBody>
          <a:bodyPr/>
          <a:lstStyle/>
          <a:p>
            <a:r>
              <a:rPr lang="zh-CN" altLang="en-US"/>
              <a:t>碳钢和低合金钢保温层下腐蚀通常发生在</a:t>
            </a:r>
            <a:r>
              <a:rPr lang="en-US" altLang="zh-CN"/>
              <a:t>121℃</a:t>
            </a:r>
            <a:r>
              <a:rPr lang="zh-CN" altLang="en-US"/>
              <a:t>以下，尤其是</a:t>
            </a:r>
            <a:r>
              <a:rPr lang="en-US" altLang="zh-CN"/>
              <a:t>49</a:t>
            </a:r>
            <a:r>
              <a:rPr lang="zh-CN" altLang="en-US"/>
              <a:t>～</a:t>
            </a:r>
            <a:r>
              <a:rPr lang="en-US" altLang="zh-CN"/>
              <a:t>93℃</a:t>
            </a:r>
            <a:r>
              <a:rPr lang="zh-CN" altLang="en-US"/>
              <a:t>。</a:t>
            </a:r>
          </a:p>
          <a:p>
            <a:r>
              <a:rPr lang="zh-CN" altLang="en-US"/>
              <a:t>奥氏体不锈钢的保温层下腐蚀往往是由于氯化物引起的应力腐蚀开裂（</a:t>
            </a:r>
            <a:r>
              <a:rPr lang="en-US" altLang="zh-CN"/>
              <a:t>SCC</a:t>
            </a:r>
            <a:r>
              <a:rPr lang="zh-CN" altLang="en-US"/>
              <a:t>），敏感温度为小于</a:t>
            </a:r>
            <a:r>
              <a:rPr lang="en-US" altLang="zh-CN"/>
              <a:t>149</a:t>
            </a:r>
            <a:r>
              <a:rPr lang="zh-CN" altLang="en-US"/>
              <a:t>，尤其是</a:t>
            </a:r>
            <a:r>
              <a:rPr lang="en-US" altLang="zh-CN"/>
              <a:t>60</a:t>
            </a:r>
            <a:r>
              <a:rPr lang="zh-CN" altLang="en-US"/>
              <a:t>～</a:t>
            </a:r>
            <a:r>
              <a:rPr lang="en-US" altLang="zh-CN"/>
              <a:t>93℃</a:t>
            </a:r>
            <a:r>
              <a:rPr lang="zh-CN" altLang="en-US"/>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标题 1"/>
          <p:cNvSpPr>
            <a:spLocks noGrp="1"/>
          </p:cNvSpPr>
          <p:nvPr>
            <p:ph type="title"/>
          </p:nvPr>
        </p:nvSpPr>
        <p:spPr>
          <a:xfrm>
            <a:off x="-324544" y="-69819"/>
            <a:ext cx="8229600" cy="1143000"/>
          </a:xfrm>
        </p:spPr>
        <p:txBody>
          <a:bodyPr>
            <a:normAutofit/>
          </a:bodyPr>
          <a:lstStyle/>
          <a:p>
            <a:r>
              <a:rPr lang="zh-CN" altLang="en-US" sz="3200" dirty="0">
                <a:latin typeface="微软雅黑" panose="020B0503020204020204" pitchFamily="34" charset="-122"/>
                <a:ea typeface="微软雅黑" panose="020B0503020204020204" pitchFamily="34" charset="-122"/>
              </a:rPr>
              <a:t>腐蚀状态的机理识别与影响因素分析</a:t>
            </a:r>
          </a:p>
        </p:txBody>
      </p:sp>
      <p:sp>
        <p:nvSpPr>
          <p:cNvPr id="22530" name="内容占位符 2"/>
          <p:cNvSpPr>
            <a:spLocks noGrp="1"/>
          </p:cNvSpPr>
          <p:nvPr>
            <p:ph idx="1"/>
          </p:nvPr>
        </p:nvSpPr>
        <p:spPr>
          <a:xfrm>
            <a:off x="304800" y="1447800"/>
            <a:ext cx="4123184" cy="4848244"/>
          </a:xfrm>
        </p:spPr>
        <p:txBody>
          <a:bodyPr>
            <a:normAutofit fontScale="90000" lnSpcReduction="20000"/>
          </a:bodyPr>
          <a:lstStyle/>
          <a:p>
            <a:pPr>
              <a:buNone/>
            </a:pPr>
            <a:r>
              <a:rPr lang="en-US" altLang="zh-CN" dirty="0">
                <a:latin typeface="Times New Roman" panose="02020603050405020304"/>
                <a:cs typeface="Times New Roman" panose="02020603050405020304"/>
              </a:rPr>
              <a:t>1</a:t>
            </a:r>
            <a:r>
              <a:rPr lang="zh-CN" altLang="en-US" dirty="0">
                <a:latin typeface="Times New Roman" panose="02020603050405020304"/>
                <a:cs typeface="Times New Roman" panose="02020603050405020304"/>
              </a:rPr>
              <a:t>、盐酸腐蚀；</a:t>
            </a:r>
            <a:endParaRPr lang="en-US" altLang="zh-CN" dirty="0">
              <a:latin typeface="Times New Roman" panose="02020603050405020304"/>
              <a:cs typeface="Times New Roman" panose="02020603050405020304"/>
            </a:endParaRPr>
          </a:p>
          <a:p>
            <a:pPr>
              <a:buNone/>
            </a:pPr>
            <a:r>
              <a:rPr lang="en-US" altLang="zh-CN" dirty="0">
                <a:latin typeface="Times New Roman" panose="02020603050405020304"/>
                <a:cs typeface="Times New Roman" panose="02020603050405020304"/>
              </a:rPr>
              <a:t>2</a:t>
            </a:r>
            <a:r>
              <a:rPr lang="zh-CN" altLang="en-US" dirty="0">
                <a:latin typeface="Times New Roman" panose="02020603050405020304"/>
                <a:cs typeface="Times New Roman" panose="02020603050405020304"/>
              </a:rPr>
              <a:t>、高温硫</a:t>
            </a:r>
            <a:r>
              <a:rPr lang="en-US" altLang="zh-CN" dirty="0">
                <a:latin typeface="Times New Roman" panose="02020603050405020304"/>
                <a:cs typeface="Times New Roman" panose="02020603050405020304"/>
              </a:rPr>
              <a:t>/</a:t>
            </a:r>
            <a:r>
              <a:rPr lang="zh-CN" altLang="en-US" dirty="0">
                <a:latin typeface="Times New Roman" panose="02020603050405020304"/>
                <a:cs typeface="Times New Roman" panose="02020603050405020304"/>
              </a:rPr>
              <a:t>环烷酸腐蚀；</a:t>
            </a:r>
            <a:endParaRPr lang="en-US" altLang="zh-CN" dirty="0">
              <a:latin typeface="Times New Roman" panose="02020603050405020304"/>
              <a:cs typeface="Times New Roman" panose="02020603050405020304"/>
            </a:endParaRPr>
          </a:p>
          <a:p>
            <a:pPr>
              <a:buNone/>
            </a:pPr>
            <a:r>
              <a:rPr lang="en-US" altLang="zh-CN" dirty="0">
                <a:latin typeface="Times New Roman" panose="02020603050405020304"/>
                <a:cs typeface="Times New Roman" panose="02020603050405020304"/>
              </a:rPr>
              <a:t>3</a:t>
            </a:r>
            <a:r>
              <a:rPr lang="zh-CN" altLang="en-US" dirty="0">
                <a:latin typeface="Times New Roman" panose="02020603050405020304"/>
                <a:cs typeface="Times New Roman" panose="02020603050405020304"/>
              </a:rPr>
              <a:t>、高温</a:t>
            </a:r>
            <a:r>
              <a:rPr lang="en-US" altLang="zh-CN" dirty="0">
                <a:latin typeface="Times New Roman" panose="02020603050405020304"/>
                <a:cs typeface="Times New Roman" panose="02020603050405020304"/>
              </a:rPr>
              <a:t>H2S/H2</a:t>
            </a:r>
            <a:r>
              <a:rPr lang="zh-CN" altLang="en-US" dirty="0">
                <a:latin typeface="Times New Roman" panose="02020603050405020304"/>
                <a:cs typeface="Times New Roman" panose="02020603050405020304"/>
              </a:rPr>
              <a:t>腐蚀</a:t>
            </a:r>
            <a:endParaRPr lang="en-US" altLang="zh-CN" dirty="0">
              <a:latin typeface="Times New Roman" panose="02020603050405020304"/>
              <a:cs typeface="Times New Roman" panose="02020603050405020304"/>
            </a:endParaRPr>
          </a:p>
          <a:p>
            <a:pPr>
              <a:buNone/>
            </a:pPr>
            <a:r>
              <a:rPr lang="en-US" altLang="zh-CN" dirty="0">
                <a:latin typeface="Times New Roman" panose="02020603050405020304"/>
                <a:cs typeface="Times New Roman" panose="02020603050405020304"/>
              </a:rPr>
              <a:t>4</a:t>
            </a:r>
            <a:r>
              <a:rPr lang="zh-CN" altLang="en-US" dirty="0">
                <a:latin typeface="Times New Roman" panose="02020603050405020304"/>
                <a:cs typeface="Times New Roman" panose="02020603050405020304"/>
              </a:rPr>
              <a:t>、氢氟酸腐蚀；</a:t>
            </a:r>
            <a:endParaRPr lang="en-US" altLang="zh-CN" dirty="0">
              <a:latin typeface="Times New Roman" panose="02020603050405020304"/>
              <a:cs typeface="Times New Roman" panose="02020603050405020304"/>
            </a:endParaRPr>
          </a:p>
          <a:p>
            <a:pPr>
              <a:buNone/>
            </a:pPr>
            <a:r>
              <a:rPr lang="en-US" altLang="zh-CN" dirty="0">
                <a:latin typeface="Times New Roman" panose="02020603050405020304"/>
                <a:cs typeface="Times New Roman" panose="02020603050405020304"/>
              </a:rPr>
              <a:t>5</a:t>
            </a:r>
            <a:r>
              <a:rPr lang="zh-CN" altLang="en-US" dirty="0">
                <a:latin typeface="Times New Roman" panose="02020603050405020304"/>
                <a:cs typeface="Times New Roman" panose="02020603050405020304"/>
              </a:rPr>
              <a:t>、酸性水腐蚀；</a:t>
            </a:r>
            <a:endParaRPr lang="en-US" altLang="zh-CN" dirty="0">
              <a:latin typeface="Times New Roman" panose="02020603050405020304"/>
              <a:cs typeface="Times New Roman" panose="02020603050405020304"/>
            </a:endParaRPr>
          </a:p>
          <a:p>
            <a:pPr>
              <a:buNone/>
            </a:pPr>
            <a:r>
              <a:rPr lang="en-US" altLang="zh-CN" dirty="0">
                <a:latin typeface="Times New Roman" panose="02020603050405020304"/>
                <a:cs typeface="Times New Roman" panose="02020603050405020304"/>
              </a:rPr>
              <a:t>6</a:t>
            </a:r>
            <a:r>
              <a:rPr lang="zh-CN" altLang="en-US" dirty="0">
                <a:latin typeface="Times New Roman" panose="02020603050405020304"/>
                <a:cs typeface="Times New Roman" panose="02020603050405020304"/>
              </a:rPr>
              <a:t>、胺腐蚀；</a:t>
            </a:r>
            <a:endParaRPr lang="en-US" altLang="zh-CN" dirty="0">
              <a:latin typeface="Times New Roman" panose="02020603050405020304"/>
              <a:cs typeface="Times New Roman" panose="02020603050405020304"/>
            </a:endParaRPr>
          </a:p>
          <a:p>
            <a:pPr>
              <a:buNone/>
            </a:pPr>
            <a:r>
              <a:rPr lang="en-US" altLang="zh-CN" dirty="0">
                <a:latin typeface="Times New Roman" panose="02020603050405020304"/>
                <a:cs typeface="Times New Roman" panose="02020603050405020304"/>
              </a:rPr>
              <a:t>7</a:t>
            </a:r>
            <a:r>
              <a:rPr lang="zh-CN" altLang="en-US" dirty="0">
                <a:latin typeface="Times New Roman" panose="02020603050405020304"/>
                <a:cs typeface="Times New Roman" panose="02020603050405020304"/>
              </a:rPr>
              <a:t>、硫酸露点腐蚀；</a:t>
            </a:r>
            <a:endParaRPr lang="en-US" altLang="zh-CN" dirty="0">
              <a:latin typeface="Times New Roman" panose="02020603050405020304"/>
              <a:cs typeface="Times New Roman" panose="02020603050405020304"/>
            </a:endParaRPr>
          </a:p>
          <a:p>
            <a:pPr>
              <a:buNone/>
            </a:pPr>
            <a:r>
              <a:rPr lang="en-US" altLang="zh-CN" dirty="0">
                <a:latin typeface="Times New Roman" panose="02020603050405020304"/>
                <a:cs typeface="Times New Roman" panose="02020603050405020304"/>
              </a:rPr>
              <a:t>8</a:t>
            </a:r>
            <a:r>
              <a:rPr lang="zh-CN" altLang="en-US" dirty="0">
                <a:latin typeface="Times New Roman" panose="02020603050405020304"/>
                <a:cs typeface="Times New Roman" panose="02020603050405020304"/>
              </a:rPr>
              <a:t>、</a:t>
            </a:r>
            <a:r>
              <a:rPr lang="en-US" altLang="zh-CN" dirty="0">
                <a:latin typeface="Times New Roman" panose="02020603050405020304"/>
                <a:cs typeface="Times New Roman" panose="02020603050405020304"/>
              </a:rPr>
              <a:t>CO2</a:t>
            </a:r>
            <a:r>
              <a:rPr lang="zh-CN" altLang="en-US" dirty="0">
                <a:latin typeface="Times New Roman" panose="02020603050405020304"/>
                <a:cs typeface="Times New Roman" panose="02020603050405020304"/>
              </a:rPr>
              <a:t>腐蚀；</a:t>
            </a:r>
            <a:endParaRPr lang="en-US" altLang="zh-CN" dirty="0">
              <a:latin typeface="Times New Roman" panose="02020603050405020304"/>
              <a:cs typeface="Times New Roman" panose="02020603050405020304"/>
            </a:endParaRPr>
          </a:p>
          <a:p>
            <a:pPr>
              <a:buNone/>
            </a:pPr>
            <a:r>
              <a:rPr lang="en-US" altLang="zh-CN" dirty="0">
                <a:latin typeface="Times New Roman" panose="02020603050405020304"/>
                <a:cs typeface="Times New Roman" panose="02020603050405020304"/>
              </a:rPr>
              <a:t>9</a:t>
            </a:r>
            <a:r>
              <a:rPr lang="zh-CN" altLang="en-US" dirty="0">
                <a:latin typeface="Times New Roman" panose="02020603050405020304"/>
                <a:cs typeface="Times New Roman" panose="02020603050405020304"/>
              </a:rPr>
              <a:t>、外部腐蚀；</a:t>
            </a:r>
          </a:p>
          <a:p>
            <a:pPr>
              <a:buNone/>
            </a:pPr>
            <a:r>
              <a:rPr lang="en-US" altLang="zh-CN" noProof="0" dirty="0">
                <a:ln>
                  <a:noFill/>
                </a:ln>
                <a:effectLst/>
                <a:uLnTx/>
                <a:uFillTx/>
                <a:latin typeface="Times New Roman" panose="02020603050405020304"/>
                <a:cs typeface="Times New Roman" panose="02020603050405020304"/>
                <a:sym typeface="+mn-ea"/>
              </a:rPr>
              <a:t>10</a:t>
            </a:r>
            <a:r>
              <a:rPr lang="zh-CN" altLang="en-US" noProof="0" dirty="0">
                <a:ln>
                  <a:noFill/>
                </a:ln>
                <a:effectLst/>
                <a:uLnTx/>
                <a:uFillTx/>
                <a:latin typeface="Times New Roman" panose="02020603050405020304"/>
                <a:cs typeface="Times New Roman" panose="02020603050405020304"/>
                <a:sym typeface="+mn-ea"/>
              </a:rPr>
              <a:t>、硫化物应力腐蚀开裂；</a:t>
            </a:r>
            <a:endParaRPr lang="en-US" altLang="zh-CN" dirty="0">
              <a:latin typeface="Times New Roman" panose="02020603050405020304"/>
              <a:cs typeface="Times New Roman" panose="02020603050405020304"/>
            </a:endParaRPr>
          </a:p>
          <a:p>
            <a:pPr>
              <a:buNone/>
            </a:pPr>
            <a:endParaRPr lang="en-US" altLang="zh-CN" dirty="0">
              <a:latin typeface="Times New Roman" panose="02020603050405020304"/>
              <a:cs typeface="Times New Roman" panose="02020603050405020304"/>
            </a:endParaRPr>
          </a:p>
        </p:txBody>
      </p:sp>
      <p:sp>
        <p:nvSpPr>
          <p:cNvPr id="28677" name="Rectangle 5"/>
          <p:cNvSpPr>
            <a:spLocks noChangeArrowheads="1"/>
          </p:cNvSpPr>
          <p:nvPr/>
        </p:nvSpPr>
        <p:spPr bwMode="auto">
          <a:xfrm>
            <a:off x="0" y="876300"/>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09574" name="Rectangle 6"/>
          <p:cNvSpPr>
            <a:spLocks noChangeArrowheads="1"/>
          </p:cNvSpPr>
          <p:nvPr/>
        </p:nvSpPr>
        <p:spPr bwMode="auto">
          <a:xfrm>
            <a:off x="0" y="657225"/>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1" name="内容占位符 2"/>
          <p:cNvSpPr txBox="1"/>
          <p:nvPr/>
        </p:nvSpPr>
        <p:spPr bwMode="auto">
          <a:xfrm>
            <a:off x="4427984" y="1358930"/>
            <a:ext cx="4716016" cy="4848244"/>
          </a:xfrm>
          <a:prstGeom prst="rect">
            <a:avLst/>
          </a:prstGeom>
          <a:noFill/>
          <a:ln w="9525">
            <a:noFill/>
            <a:miter lim="800000"/>
          </a:ln>
        </p:spPr>
        <p:txBody>
          <a:bodyPr vert="horz" wrap="square" lIns="91440" tIns="45720" rIns="91440" bIns="45720" numCol="1" anchor="t" anchorCtr="0" compatLnSpc="1">
            <a:normAutofit fontScale="65000" lnSpcReduction="20000"/>
          </a:bodyPr>
          <a:lstStyle/>
          <a:p>
            <a:pPr marL="0" marR="0" lvl="0" indent="363855" algn="l" defTabSz="914400" rtl="0" eaLnBrk="0" fontAlgn="base" latinLnBrk="0" hangingPunct="0">
              <a:lnSpc>
                <a:spcPct val="100000"/>
              </a:lnSpc>
              <a:spcBef>
                <a:spcPct val="50000"/>
              </a:spcBef>
              <a:spcAft>
                <a:spcPct val="0"/>
              </a:spcAft>
              <a:buClr>
                <a:schemeClr val="folHlink"/>
              </a:buClr>
              <a:buSzTx/>
              <a:buFont typeface="Wingdings" panose="05000000000000000000" pitchFamily="2" charset="2"/>
              <a:buNone/>
              <a:defRPr/>
            </a:pPr>
            <a:r>
              <a:rPr kumimoji="0" lang="en-US" altLang="zh-CN" sz="3200" b="0" i="0" u="none" strike="noStrike" kern="0" cap="none" spc="0" normalizeH="0" baseline="0" noProof="0" dirty="0">
                <a:ln>
                  <a:noFill/>
                </a:ln>
                <a:solidFill>
                  <a:schemeClr val="tx1"/>
                </a:solidFill>
                <a:effectLst/>
                <a:uLnTx/>
                <a:uFillTx/>
                <a:latin typeface="Times New Roman" panose="02020603050405020304"/>
                <a:ea typeface="+mn-ea"/>
                <a:cs typeface="Times New Roman" panose="02020603050405020304"/>
              </a:rPr>
              <a:t>11</a:t>
            </a:r>
            <a:r>
              <a:rPr kumimoji="0" lang="zh-CN" altLang="en-US" sz="3200" b="0" i="0" u="none" strike="noStrike" kern="0" cap="none" spc="0" normalizeH="0" baseline="0" noProof="0" dirty="0">
                <a:ln>
                  <a:noFill/>
                </a:ln>
                <a:solidFill>
                  <a:schemeClr val="tx1"/>
                </a:solidFill>
                <a:effectLst/>
                <a:uLnTx/>
                <a:uFillTx/>
                <a:latin typeface="Times New Roman" panose="02020603050405020304"/>
                <a:ea typeface="+mn-ea"/>
                <a:cs typeface="Times New Roman" panose="02020603050405020304"/>
              </a:rPr>
              <a:t>、碳酸盐应力腐蚀开裂；</a:t>
            </a:r>
            <a:endParaRPr kumimoji="0" lang="en-US" altLang="zh-CN" sz="3200" b="0" i="0" u="none" strike="noStrike" kern="0" cap="none" spc="0" normalizeH="0" baseline="0" noProof="0" dirty="0">
              <a:ln>
                <a:noFill/>
              </a:ln>
              <a:solidFill>
                <a:schemeClr val="tx1"/>
              </a:solidFill>
              <a:effectLst/>
              <a:uLnTx/>
              <a:uFillTx/>
              <a:latin typeface="Times New Roman" panose="02020603050405020304"/>
              <a:ea typeface="+mn-ea"/>
              <a:cs typeface="Times New Roman" panose="02020603050405020304"/>
            </a:endParaRPr>
          </a:p>
          <a:p>
            <a:pPr marL="0" marR="0" lvl="0" indent="363855" algn="l" defTabSz="914400" rtl="0" eaLnBrk="0" fontAlgn="base" latinLnBrk="0" hangingPunct="0">
              <a:lnSpc>
                <a:spcPct val="100000"/>
              </a:lnSpc>
              <a:spcBef>
                <a:spcPct val="50000"/>
              </a:spcBef>
              <a:spcAft>
                <a:spcPct val="0"/>
              </a:spcAft>
              <a:buClr>
                <a:schemeClr val="folHlink"/>
              </a:buClr>
              <a:buSzTx/>
              <a:buFont typeface="Wingdings" panose="05000000000000000000" pitchFamily="2" charset="2"/>
              <a:buNone/>
              <a:defRPr/>
            </a:pPr>
            <a:r>
              <a:rPr kumimoji="0" lang="en-US" altLang="zh-CN" sz="3200" b="0" i="0" u="none" strike="noStrike" kern="0" cap="none" spc="0" normalizeH="0" baseline="0" noProof="0" dirty="0">
                <a:ln>
                  <a:noFill/>
                </a:ln>
                <a:solidFill>
                  <a:schemeClr val="tx1"/>
                </a:solidFill>
                <a:effectLst/>
                <a:uLnTx/>
                <a:uFillTx/>
                <a:latin typeface="Times New Roman" panose="02020603050405020304"/>
                <a:ea typeface="+mn-ea"/>
                <a:cs typeface="Times New Roman" panose="02020603050405020304"/>
              </a:rPr>
              <a:t>12</a:t>
            </a:r>
            <a:r>
              <a:rPr kumimoji="0" lang="zh-CN" altLang="en-US" sz="3200" b="0" i="0" u="none" strike="noStrike" kern="0" cap="none" spc="0" normalizeH="0" baseline="0" noProof="0" dirty="0">
                <a:ln>
                  <a:noFill/>
                </a:ln>
                <a:solidFill>
                  <a:schemeClr val="tx1"/>
                </a:solidFill>
                <a:effectLst/>
                <a:uLnTx/>
                <a:uFillTx/>
                <a:latin typeface="Times New Roman" panose="02020603050405020304"/>
                <a:ea typeface="+mn-ea"/>
                <a:cs typeface="Times New Roman" panose="02020603050405020304"/>
              </a:rPr>
              <a:t>、胺腐蚀开裂；</a:t>
            </a:r>
            <a:endParaRPr kumimoji="0" lang="en-US" altLang="zh-CN" sz="3200" b="0" i="0" u="none" strike="noStrike" kern="0" cap="none" spc="0" normalizeH="0" baseline="0" noProof="0" dirty="0">
              <a:ln>
                <a:noFill/>
              </a:ln>
              <a:solidFill>
                <a:schemeClr val="tx1"/>
              </a:solidFill>
              <a:effectLst/>
              <a:uLnTx/>
              <a:uFillTx/>
              <a:latin typeface="Times New Roman" panose="02020603050405020304"/>
              <a:ea typeface="+mn-ea"/>
              <a:cs typeface="Times New Roman" panose="02020603050405020304"/>
            </a:endParaRPr>
          </a:p>
          <a:p>
            <a:pPr marL="0" marR="0" lvl="0" indent="363855" algn="l" defTabSz="914400" rtl="0" eaLnBrk="0" fontAlgn="base" latinLnBrk="0" hangingPunct="0">
              <a:lnSpc>
                <a:spcPct val="100000"/>
              </a:lnSpc>
              <a:spcBef>
                <a:spcPct val="50000"/>
              </a:spcBef>
              <a:spcAft>
                <a:spcPct val="0"/>
              </a:spcAft>
              <a:buClr>
                <a:schemeClr val="folHlink"/>
              </a:buClr>
              <a:buSzTx/>
              <a:buFont typeface="Wingdings" panose="05000000000000000000" pitchFamily="2" charset="2"/>
              <a:buNone/>
              <a:defRPr/>
            </a:pPr>
            <a:r>
              <a:rPr kumimoji="0" lang="en-US" altLang="zh-CN" sz="3200" b="0" i="0" u="none" strike="noStrike" kern="0" cap="none" spc="0" normalizeH="0" baseline="0" noProof="0" dirty="0">
                <a:ln>
                  <a:noFill/>
                </a:ln>
                <a:solidFill>
                  <a:schemeClr val="tx1"/>
                </a:solidFill>
                <a:effectLst/>
                <a:uLnTx/>
                <a:uFillTx/>
                <a:latin typeface="Times New Roman" panose="02020603050405020304"/>
                <a:ea typeface="+mn-ea"/>
                <a:cs typeface="Times New Roman" panose="02020603050405020304"/>
              </a:rPr>
              <a:t>13</a:t>
            </a:r>
            <a:r>
              <a:rPr kumimoji="0" lang="zh-CN" altLang="en-US" sz="3200" b="0" i="0" u="none" strike="noStrike" kern="0" cap="none" spc="0" normalizeH="0" baseline="0" noProof="0" dirty="0">
                <a:ln>
                  <a:noFill/>
                </a:ln>
                <a:solidFill>
                  <a:schemeClr val="tx1"/>
                </a:solidFill>
                <a:effectLst/>
                <a:uLnTx/>
                <a:uFillTx/>
                <a:latin typeface="Times New Roman" panose="02020603050405020304"/>
                <a:ea typeface="+mn-ea"/>
                <a:cs typeface="Times New Roman" panose="02020603050405020304"/>
              </a:rPr>
              <a:t>、氯化物应力腐蚀开裂；</a:t>
            </a:r>
            <a:endParaRPr kumimoji="0" lang="en-US" altLang="zh-CN" sz="3200" b="0" i="0" u="none" strike="noStrike" kern="0" cap="none" spc="0" normalizeH="0" baseline="0" noProof="0" dirty="0">
              <a:ln>
                <a:noFill/>
              </a:ln>
              <a:solidFill>
                <a:schemeClr val="tx1"/>
              </a:solidFill>
              <a:effectLst/>
              <a:uLnTx/>
              <a:uFillTx/>
              <a:latin typeface="Times New Roman" panose="02020603050405020304"/>
              <a:ea typeface="+mn-ea"/>
              <a:cs typeface="Times New Roman" panose="02020603050405020304"/>
            </a:endParaRPr>
          </a:p>
          <a:p>
            <a:pPr marL="0" marR="0" lvl="0" indent="363855" algn="l" defTabSz="914400" rtl="0" eaLnBrk="0" fontAlgn="base" latinLnBrk="0" hangingPunct="0">
              <a:lnSpc>
                <a:spcPct val="100000"/>
              </a:lnSpc>
              <a:spcBef>
                <a:spcPct val="50000"/>
              </a:spcBef>
              <a:spcAft>
                <a:spcPct val="0"/>
              </a:spcAft>
              <a:buClr>
                <a:schemeClr val="folHlink"/>
              </a:buClr>
              <a:buSzTx/>
              <a:buFont typeface="Wingdings" panose="05000000000000000000" pitchFamily="2" charset="2"/>
              <a:buNone/>
              <a:defRPr/>
            </a:pPr>
            <a:r>
              <a:rPr kumimoji="0" lang="en-US" altLang="zh-CN" sz="3200" b="0" i="0" u="none" strike="noStrike" kern="0" cap="none" spc="0" normalizeH="0" baseline="0" noProof="0" dirty="0">
                <a:ln>
                  <a:noFill/>
                </a:ln>
                <a:solidFill>
                  <a:schemeClr val="tx1"/>
                </a:solidFill>
                <a:effectLst/>
                <a:uLnTx/>
                <a:uFillTx/>
                <a:latin typeface="Times New Roman" panose="02020603050405020304"/>
                <a:ea typeface="+mn-ea"/>
                <a:cs typeface="Times New Roman" panose="02020603050405020304"/>
              </a:rPr>
              <a:t>14</a:t>
            </a:r>
            <a:r>
              <a:rPr kumimoji="0" lang="zh-CN" altLang="en-US" sz="3200" b="0" i="0" u="none" strike="noStrike" kern="0" cap="none" spc="0" normalizeH="0" baseline="0" noProof="0" dirty="0">
                <a:ln>
                  <a:noFill/>
                </a:ln>
                <a:solidFill>
                  <a:schemeClr val="tx1"/>
                </a:solidFill>
                <a:effectLst/>
                <a:uLnTx/>
                <a:uFillTx/>
                <a:latin typeface="Times New Roman" panose="02020603050405020304"/>
                <a:ea typeface="+mn-ea"/>
                <a:cs typeface="Times New Roman" panose="02020603050405020304"/>
              </a:rPr>
              <a:t>、碱开裂；</a:t>
            </a:r>
            <a:endParaRPr kumimoji="0" lang="en-US" altLang="zh-CN" sz="3200" b="0" i="0" u="none" strike="noStrike" kern="0" cap="none" spc="0" normalizeH="0" baseline="0" noProof="0" dirty="0">
              <a:ln>
                <a:noFill/>
              </a:ln>
              <a:solidFill>
                <a:schemeClr val="tx1"/>
              </a:solidFill>
              <a:effectLst/>
              <a:uLnTx/>
              <a:uFillTx/>
              <a:latin typeface="Times New Roman" panose="02020603050405020304"/>
              <a:ea typeface="+mn-ea"/>
              <a:cs typeface="Times New Roman" panose="02020603050405020304"/>
            </a:endParaRPr>
          </a:p>
          <a:p>
            <a:pPr marL="0" marR="0" lvl="0" indent="363855" algn="l" defTabSz="914400" rtl="0" eaLnBrk="0" fontAlgn="base" latinLnBrk="0" hangingPunct="0">
              <a:lnSpc>
                <a:spcPct val="100000"/>
              </a:lnSpc>
              <a:spcBef>
                <a:spcPct val="50000"/>
              </a:spcBef>
              <a:spcAft>
                <a:spcPct val="0"/>
              </a:spcAft>
              <a:buClr>
                <a:schemeClr val="folHlink"/>
              </a:buClr>
              <a:buSzTx/>
              <a:buFont typeface="Wingdings" panose="05000000000000000000" pitchFamily="2" charset="2"/>
              <a:buNone/>
              <a:defRPr/>
            </a:pPr>
            <a:r>
              <a:rPr kumimoji="0" lang="en-US" altLang="zh-CN" sz="3200" b="0" i="0" u="none" strike="noStrike" kern="0" cap="none" spc="0" normalizeH="0" baseline="0" noProof="0" dirty="0">
                <a:ln>
                  <a:noFill/>
                </a:ln>
                <a:solidFill>
                  <a:schemeClr val="tx1"/>
                </a:solidFill>
                <a:effectLst/>
                <a:uLnTx/>
                <a:uFillTx/>
                <a:latin typeface="Times New Roman" panose="02020603050405020304"/>
                <a:ea typeface="+mn-ea"/>
                <a:cs typeface="Times New Roman" panose="02020603050405020304"/>
              </a:rPr>
              <a:t>15</a:t>
            </a:r>
            <a:r>
              <a:rPr kumimoji="0" lang="zh-CN" altLang="en-US" sz="3200" b="0" i="0" u="none" strike="noStrike" kern="0" cap="none" spc="0" normalizeH="0" baseline="0" noProof="0" dirty="0">
                <a:ln>
                  <a:noFill/>
                </a:ln>
                <a:solidFill>
                  <a:schemeClr val="tx1"/>
                </a:solidFill>
                <a:effectLst/>
                <a:uLnTx/>
                <a:uFillTx/>
                <a:latin typeface="Times New Roman" panose="02020603050405020304"/>
                <a:ea typeface="+mn-ea"/>
                <a:cs typeface="Times New Roman" panose="02020603050405020304"/>
              </a:rPr>
              <a:t>、硫化氢氢致开裂；</a:t>
            </a:r>
            <a:endParaRPr kumimoji="0" lang="en-US" altLang="zh-CN" sz="3200" b="0" i="0" u="none" strike="noStrike" kern="0" cap="none" spc="0" normalizeH="0" baseline="0" noProof="0" dirty="0">
              <a:ln>
                <a:noFill/>
              </a:ln>
              <a:solidFill>
                <a:schemeClr val="tx1"/>
              </a:solidFill>
              <a:effectLst/>
              <a:uLnTx/>
              <a:uFillTx/>
              <a:latin typeface="Times New Roman" panose="02020603050405020304"/>
              <a:ea typeface="+mn-ea"/>
              <a:cs typeface="Times New Roman" panose="02020603050405020304"/>
            </a:endParaRPr>
          </a:p>
          <a:p>
            <a:pPr marL="0" marR="0" lvl="0" indent="363855" algn="l" defTabSz="914400" rtl="0" eaLnBrk="0" fontAlgn="base" latinLnBrk="0" hangingPunct="0">
              <a:lnSpc>
                <a:spcPct val="100000"/>
              </a:lnSpc>
              <a:spcBef>
                <a:spcPct val="50000"/>
              </a:spcBef>
              <a:spcAft>
                <a:spcPct val="0"/>
              </a:spcAft>
              <a:buClr>
                <a:schemeClr val="folHlink"/>
              </a:buClr>
              <a:buSzTx/>
              <a:buFont typeface="Wingdings" panose="05000000000000000000" pitchFamily="2" charset="2"/>
              <a:buNone/>
              <a:defRPr/>
            </a:pPr>
            <a:r>
              <a:rPr kumimoji="0" lang="en-US" altLang="zh-CN" sz="3200" b="0" i="0" u="none" strike="noStrike" kern="0" cap="none" spc="0" normalizeH="0" baseline="0" noProof="0" dirty="0">
                <a:ln>
                  <a:noFill/>
                </a:ln>
                <a:solidFill>
                  <a:schemeClr val="tx1"/>
                </a:solidFill>
                <a:effectLst/>
                <a:uLnTx/>
                <a:uFillTx/>
                <a:latin typeface="Times New Roman" panose="02020603050405020304"/>
                <a:ea typeface="+mn-ea"/>
                <a:cs typeface="Times New Roman" panose="02020603050405020304"/>
              </a:rPr>
              <a:t>16</a:t>
            </a:r>
            <a:r>
              <a:rPr kumimoji="0" lang="zh-CN" altLang="en-US" sz="3200" b="0" i="0" u="none" strike="noStrike" kern="0" cap="none" spc="0" normalizeH="0" baseline="0" noProof="0" dirty="0">
                <a:ln>
                  <a:noFill/>
                </a:ln>
                <a:solidFill>
                  <a:schemeClr val="tx1"/>
                </a:solidFill>
                <a:effectLst/>
                <a:uLnTx/>
                <a:uFillTx/>
                <a:latin typeface="Times New Roman" panose="02020603050405020304"/>
                <a:ea typeface="+mn-ea"/>
                <a:cs typeface="Times New Roman" panose="02020603050405020304"/>
              </a:rPr>
              <a:t>、氢氟酸氢致开裂；</a:t>
            </a:r>
            <a:endParaRPr kumimoji="0" lang="en-US" altLang="zh-CN" sz="3200" b="0" i="0" u="none" strike="noStrike" kern="0" cap="none" spc="0" normalizeH="0" baseline="0" noProof="0" dirty="0">
              <a:ln>
                <a:noFill/>
              </a:ln>
              <a:solidFill>
                <a:schemeClr val="tx1"/>
              </a:solidFill>
              <a:effectLst/>
              <a:uLnTx/>
              <a:uFillTx/>
              <a:latin typeface="Times New Roman" panose="02020603050405020304"/>
              <a:ea typeface="+mn-ea"/>
              <a:cs typeface="Times New Roman" panose="02020603050405020304"/>
            </a:endParaRPr>
          </a:p>
          <a:p>
            <a:pPr marL="0" marR="0" lvl="0" indent="363855" algn="l" defTabSz="914400" rtl="0" eaLnBrk="0" fontAlgn="base" latinLnBrk="0" hangingPunct="0">
              <a:lnSpc>
                <a:spcPct val="100000"/>
              </a:lnSpc>
              <a:spcBef>
                <a:spcPct val="50000"/>
              </a:spcBef>
              <a:spcAft>
                <a:spcPct val="0"/>
              </a:spcAft>
              <a:buClr>
                <a:schemeClr val="folHlink"/>
              </a:buClr>
              <a:buSzTx/>
              <a:buFont typeface="Wingdings" panose="05000000000000000000" pitchFamily="2" charset="2"/>
              <a:buNone/>
              <a:defRPr/>
            </a:pPr>
            <a:r>
              <a:rPr kumimoji="0" lang="en-US" altLang="zh-CN" sz="3200" b="0" i="0" u="none" strike="noStrike" kern="0" cap="none" spc="0" normalizeH="0" baseline="0" noProof="0" dirty="0">
                <a:ln>
                  <a:noFill/>
                </a:ln>
                <a:solidFill>
                  <a:schemeClr val="tx1"/>
                </a:solidFill>
                <a:effectLst/>
                <a:uLnTx/>
                <a:uFillTx/>
                <a:latin typeface="Times New Roman" panose="02020603050405020304"/>
                <a:ea typeface="+mn-ea"/>
                <a:cs typeface="Times New Roman" panose="02020603050405020304"/>
              </a:rPr>
              <a:t>17</a:t>
            </a:r>
            <a:r>
              <a:rPr kumimoji="0" lang="zh-CN" altLang="en-US" sz="3200" b="0" i="0" u="none" strike="noStrike" kern="0" cap="none" spc="0" normalizeH="0" baseline="0" noProof="0" dirty="0">
                <a:ln>
                  <a:noFill/>
                </a:ln>
                <a:solidFill>
                  <a:schemeClr val="tx1"/>
                </a:solidFill>
                <a:effectLst/>
                <a:uLnTx/>
                <a:uFillTx/>
                <a:latin typeface="Times New Roman" panose="02020603050405020304"/>
                <a:ea typeface="+mn-ea"/>
                <a:cs typeface="Times New Roman" panose="02020603050405020304"/>
              </a:rPr>
              <a:t>、氢氟酸氢应力开裂；</a:t>
            </a:r>
            <a:endParaRPr kumimoji="0" lang="en-US" altLang="zh-CN" sz="3200" b="0" i="0" u="none" strike="noStrike" kern="0" cap="none" spc="0" normalizeH="0" baseline="0" noProof="0" dirty="0">
              <a:ln>
                <a:noFill/>
              </a:ln>
              <a:solidFill>
                <a:schemeClr val="tx1"/>
              </a:solidFill>
              <a:effectLst/>
              <a:uLnTx/>
              <a:uFillTx/>
              <a:latin typeface="Times New Roman" panose="02020603050405020304"/>
              <a:ea typeface="+mn-ea"/>
              <a:cs typeface="Times New Roman" panose="02020603050405020304"/>
            </a:endParaRPr>
          </a:p>
          <a:p>
            <a:pPr marL="0" marR="0" lvl="0" indent="363855" algn="l" defTabSz="914400" rtl="0" eaLnBrk="0" fontAlgn="base" latinLnBrk="0" hangingPunct="0">
              <a:lnSpc>
                <a:spcPct val="100000"/>
              </a:lnSpc>
              <a:spcBef>
                <a:spcPct val="50000"/>
              </a:spcBef>
              <a:spcAft>
                <a:spcPct val="0"/>
              </a:spcAft>
              <a:buClr>
                <a:schemeClr val="folHlink"/>
              </a:buClr>
              <a:buSzTx/>
              <a:buFont typeface="Wingdings" panose="05000000000000000000" pitchFamily="2" charset="2"/>
              <a:buNone/>
              <a:defRPr/>
            </a:pPr>
            <a:r>
              <a:rPr kumimoji="0" lang="en-US" altLang="zh-CN" sz="3200" b="0" i="0" u="none" strike="noStrike" kern="0" cap="none" spc="0" normalizeH="0" baseline="0" noProof="0" dirty="0">
                <a:ln>
                  <a:noFill/>
                </a:ln>
                <a:solidFill>
                  <a:schemeClr val="tx1"/>
                </a:solidFill>
                <a:effectLst/>
                <a:uLnTx/>
                <a:uFillTx/>
                <a:latin typeface="Times New Roman" panose="02020603050405020304"/>
                <a:ea typeface="+mn-ea"/>
                <a:cs typeface="Times New Roman" panose="02020603050405020304"/>
              </a:rPr>
              <a:t>18</a:t>
            </a:r>
            <a:r>
              <a:rPr kumimoji="0" lang="zh-CN" altLang="en-US" sz="3200" b="0" i="0" u="none" strike="noStrike" kern="0" cap="none" spc="0" normalizeH="0" baseline="0" noProof="0" dirty="0">
                <a:ln>
                  <a:noFill/>
                </a:ln>
                <a:solidFill>
                  <a:schemeClr val="tx1"/>
                </a:solidFill>
                <a:effectLst/>
                <a:uLnTx/>
                <a:uFillTx/>
                <a:latin typeface="Times New Roman" panose="02020603050405020304"/>
                <a:ea typeface="+mn-ea"/>
                <a:cs typeface="Times New Roman" panose="02020603050405020304"/>
              </a:rPr>
              <a:t>、连多硫酸应力腐蚀开裂；</a:t>
            </a:r>
            <a:endParaRPr kumimoji="0" lang="en-US" altLang="zh-CN" sz="3200" b="0" i="0" u="none" strike="noStrike" kern="0" cap="none" spc="0" normalizeH="0" baseline="0" noProof="0" dirty="0">
              <a:ln>
                <a:noFill/>
              </a:ln>
              <a:solidFill>
                <a:schemeClr val="tx1"/>
              </a:solidFill>
              <a:effectLst/>
              <a:uLnTx/>
              <a:uFillTx/>
              <a:latin typeface="Times New Roman" panose="02020603050405020304"/>
              <a:ea typeface="+mn-ea"/>
              <a:cs typeface="Times New Roman" panose="02020603050405020304"/>
            </a:endParaRPr>
          </a:p>
          <a:p>
            <a:pPr marL="0" marR="0" lvl="0" indent="363855" algn="l" defTabSz="914400" rtl="0" eaLnBrk="0" fontAlgn="base" latinLnBrk="0" hangingPunct="0">
              <a:lnSpc>
                <a:spcPct val="100000"/>
              </a:lnSpc>
              <a:spcBef>
                <a:spcPct val="50000"/>
              </a:spcBef>
              <a:spcAft>
                <a:spcPct val="0"/>
              </a:spcAft>
              <a:buClr>
                <a:schemeClr val="folHlink"/>
              </a:buClr>
              <a:buSzTx/>
              <a:buFont typeface="Wingdings" panose="05000000000000000000" pitchFamily="2" charset="2"/>
              <a:buNone/>
              <a:defRPr/>
            </a:pPr>
            <a:r>
              <a:rPr lang="en-US" altLang="zh-CN" sz="3200" b="0" kern="0" dirty="0">
                <a:latin typeface="Times New Roman" panose="02020603050405020304"/>
                <a:ea typeface="+mn-ea"/>
                <a:cs typeface="Times New Roman" panose="02020603050405020304"/>
              </a:rPr>
              <a:t>19</a:t>
            </a:r>
            <a:r>
              <a:rPr lang="zh-CN" altLang="en-US" sz="3200" b="0" kern="0" dirty="0">
                <a:latin typeface="Times New Roman" panose="02020603050405020304"/>
                <a:ea typeface="+mn-ea"/>
                <a:cs typeface="Times New Roman" panose="02020603050405020304"/>
              </a:rPr>
              <a:t>、垢下腐蚀</a:t>
            </a:r>
          </a:p>
          <a:p>
            <a:pPr marL="0" marR="0" lvl="0" indent="363855" algn="l" defTabSz="914400" rtl="0" eaLnBrk="0" fontAlgn="base" latinLnBrk="0" hangingPunct="0">
              <a:lnSpc>
                <a:spcPct val="100000"/>
              </a:lnSpc>
              <a:spcBef>
                <a:spcPct val="50000"/>
              </a:spcBef>
              <a:spcAft>
                <a:spcPct val="0"/>
              </a:spcAft>
              <a:buClr>
                <a:schemeClr val="folHlink"/>
              </a:buClr>
              <a:buSzTx/>
              <a:buFont typeface="Wingdings" panose="05000000000000000000" pitchFamily="2" charset="2"/>
              <a:buNone/>
              <a:defRPr/>
            </a:pPr>
            <a:r>
              <a:rPr lang="en-US" altLang="zh-CN" sz="3200" b="0" kern="0" dirty="0">
                <a:latin typeface="Times New Roman" panose="02020603050405020304"/>
                <a:ea typeface="+mn-ea"/>
                <a:cs typeface="Times New Roman" panose="02020603050405020304"/>
              </a:rPr>
              <a:t>20</a:t>
            </a:r>
            <a:r>
              <a:rPr lang="zh-CN" altLang="en-US" sz="3200" b="0" kern="0" dirty="0">
                <a:latin typeface="Times New Roman" panose="02020603050405020304"/>
                <a:ea typeface="+mn-ea"/>
                <a:cs typeface="Times New Roman" panose="02020603050405020304"/>
              </a:rPr>
              <a:t>、循环水腐蚀</a:t>
            </a:r>
          </a:p>
          <a:p>
            <a:pPr marL="0" marR="0" lvl="0" indent="363855" algn="l" defTabSz="914400" rtl="0" eaLnBrk="0" fontAlgn="base" latinLnBrk="0" hangingPunct="0">
              <a:lnSpc>
                <a:spcPct val="100000"/>
              </a:lnSpc>
              <a:spcBef>
                <a:spcPct val="50000"/>
              </a:spcBef>
              <a:spcAft>
                <a:spcPct val="0"/>
              </a:spcAft>
              <a:buClr>
                <a:schemeClr val="folHlink"/>
              </a:buClr>
              <a:buSzTx/>
              <a:buFont typeface="Wingdings" panose="05000000000000000000" pitchFamily="2" charset="2"/>
              <a:buNone/>
              <a:defRPr/>
            </a:pPr>
            <a:r>
              <a:rPr lang="en-US" altLang="zh-CN" sz="3200" b="0" kern="0" dirty="0">
                <a:latin typeface="Times New Roman" panose="02020603050405020304"/>
                <a:ea typeface="+mn-ea"/>
                <a:cs typeface="Times New Roman" panose="02020603050405020304"/>
              </a:rPr>
              <a:t>21</a:t>
            </a:r>
            <a:r>
              <a:rPr lang="zh-CN" altLang="en-US" sz="3200" b="0" kern="0" dirty="0">
                <a:latin typeface="Times New Roman" panose="02020603050405020304"/>
                <a:ea typeface="+mn-ea"/>
                <a:cs typeface="Times New Roman" panose="02020603050405020304"/>
              </a:rPr>
              <a:t>、含固多相流腐蚀</a:t>
            </a:r>
            <a:endParaRPr lang="en-US" altLang="zh-CN" sz="3200" b="0" kern="0" dirty="0">
              <a:latin typeface="Times New Roman" panose="02020603050405020304"/>
              <a:ea typeface="+mn-ea"/>
              <a:cs typeface="Times New Roman" panose="02020603050405020304"/>
            </a:endParaRPr>
          </a:p>
          <a:p>
            <a:pPr marL="0" marR="0" lvl="0" indent="363855" algn="l" defTabSz="914400" rtl="0" eaLnBrk="0" fontAlgn="base" latinLnBrk="0" hangingPunct="0">
              <a:lnSpc>
                <a:spcPct val="100000"/>
              </a:lnSpc>
              <a:spcBef>
                <a:spcPct val="50000"/>
              </a:spcBef>
              <a:spcAft>
                <a:spcPct val="0"/>
              </a:spcAft>
              <a:buClr>
                <a:schemeClr val="folHlink"/>
              </a:buClr>
              <a:buSzTx/>
              <a:buFont typeface="Wingdings" panose="05000000000000000000" pitchFamily="2" charset="2"/>
              <a:buNone/>
              <a:defRPr/>
            </a:pPr>
            <a:endParaRPr kumimoji="0" lang="en-US" altLang="zh-CN" sz="3200" b="0" i="0" u="none" strike="noStrike" kern="0" cap="none" spc="0" normalizeH="0" baseline="0" noProof="0" dirty="0">
              <a:ln>
                <a:noFill/>
              </a:ln>
              <a:solidFill>
                <a:schemeClr val="tx1"/>
              </a:solidFill>
              <a:effectLst/>
              <a:uLnTx/>
              <a:uFillTx/>
              <a:latin typeface="Times New Roman" panose="02020603050405020304"/>
              <a:ea typeface="+mn-ea"/>
              <a:cs typeface="Times New Roman" panose="02020603050405020304"/>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0" y="-99392"/>
            <a:ext cx="8229600" cy="1143000"/>
          </a:xfrm>
        </p:spPr>
        <p:txBody>
          <a:bodyPr>
            <a:normAutofit/>
          </a:bodyPr>
          <a:lstStyle/>
          <a:p>
            <a:r>
              <a:rPr lang="zh-CN" altLang="en-US" sz="3600" dirty="0">
                <a:latin typeface="微软雅黑" panose="020B0503020204020204" pitchFamily="34" charset="-122"/>
                <a:ea typeface="微软雅黑" panose="020B0503020204020204" pitchFamily="34" charset="-122"/>
              </a:rPr>
              <a:t>发生</a:t>
            </a:r>
            <a:r>
              <a:rPr lang="en-US" altLang="zh-CN" sz="3600" dirty="0">
                <a:latin typeface="微软雅黑" panose="020B0503020204020204" pitchFamily="34" charset="-122"/>
                <a:ea typeface="微软雅黑" panose="020B0503020204020204" pitchFamily="34" charset="-122"/>
              </a:rPr>
              <a:t>CUI</a:t>
            </a:r>
            <a:r>
              <a:rPr lang="zh-CN" altLang="en-US" sz="3600" dirty="0">
                <a:latin typeface="微软雅黑" panose="020B0503020204020204" pitchFamily="34" charset="-122"/>
                <a:ea typeface="微软雅黑" panose="020B0503020204020204" pitchFamily="34" charset="-122"/>
              </a:rPr>
              <a:t>可能性较大</a:t>
            </a:r>
          </a:p>
        </p:txBody>
      </p:sp>
      <p:sp>
        <p:nvSpPr>
          <p:cNvPr id="63491" name="Rectangle 3"/>
          <p:cNvSpPr>
            <a:spLocks noGrp="1" noChangeArrowheads="1"/>
          </p:cNvSpPr>
          <p:nvPr>
            <p:ph type="body" idx="1"/>
          </p:nvPr>
        </p:nvSpPr>
        <p:spPr>
          <a:xfrm>
            <a:off x="266700" y="1443990"/>
            <a:ext cx="8610600" cy="5257800"/>
          </a:xfrm>
        </p:spPr>
        <p:txBody>
          <a:bodyPr>
            <a:normAutofit/>
          </a:bodyPr>
          <a:lstStyle/>
          <a:p>
            <a:pPr>
              <a:lnSpc>
                <a:spcPct val="80000"/>
              </a:lnSpc>
            </a:pPr>
            <a:r>
              <a:rPr lang="en-US" altLang="zh-CN" sz="2800" dirty="0"/>
              <a:t>(1)	</a:t>
            </a:r>
            <a:r>
              <a:rPr lang="zh-CN" altLang="en-US" sz="2800" dirty="0"/>
              <a:t>冷却塔水珠喷溅受潮区域。</a:t>
            </a:r>
          </a:p>
          <a:p>
            <a:pPr>
              <a:lnSpc>
                <a:spcPct val="80000"/>
              </a:lnSpc>
            </a:pPr>
            <a:r>
              <a:rPr lang="en-US" altLang="zh-CN" sz="2800" dirty="0"/>
              <a:t>(2)	</a:t>
            </a:r>
            <a:r>
              <a:rPr lang="zh-CN" altLang="en-US" sz="2800" dirty="0"/>
              <a:t>蒸汽系统附近区域。</a:t>
            </a:r>
          </a:p>
          <a:p>
            <a:pPr>
              <a:lnSpc>
                <a:spcPct val="80000"/>
              </a:lnSpc>
            </a:pPr>
            <a:r>
              <a:rPr lang="en-US" altLang="zh-CN" sz="2800" dirty="0"/>
              <a:t>(3)	</a:t>
            </a:r>
            <a:r>
              <a:rPr lang="zh-CN" altLang="en-US" sz="2800" dirty="0"/>
              <a:t>遭受暴雨的区域。</a:t>
            </a:r>
          </a:p>
          <a:p>
            <a:pPr>
              <a:lnSpc>
                <a:spcPct val="80000"/>
              </a:lnSpc>
            </a:pPr>
            <a:r>
              <a:rPr lang="en-US" altLang="zh-CN" sz="2800" dirty="0"/>
              <a:t>(4)	</a:t>
            </a:r>
            <a:r>
              <a:rPr lang="zh-CN" altLang="en-US" sz="2800" dirty="0"/>
              <a:t>易泄漏，使湿气或酸雾进入的区域。</a:t>
            </a:r>
          </a:p>
          <a:p>
            <a:pPr>
              <a:lnSpc>
                <a:spcPct val="80000"/>
              </a:lnSpc>
            </a:pPr>
            <a:r>
              <a:rPr lang="en-US" altLang="zh-CN" sz="2800" dirty="0"/>
              <a:t>(5)	</a:t>
            </a:r>
            <a:r>
              <a:rPr lang="zh-CN" altLang="en-US" sz="2800" dirty="0"/>
              <a:t>操作温度低于</a:t>
            </a:r>
            <a:r>
              <a:rPr lang="en-US" altLang="zh-CN" sz="2800" dirty="0"/>
              <a:t>121℃</a:t>
            </a:r>
            <a:r>
              <a:rPr lang="zh-CN" altLang="en-US" sz="2800" dirty="0"/>
              <a:t>的碳钢管线，尤其温度反复变化的部位。</a:t>
            </a:r>
          </a:p>
          <a:p>
            <a:pPr>
              <a:lnSpc>
                <a:spcPct val="80000"/>
              </a:lnSpc>
            </a:pPr>
            <a:r>
              <a:rPr lang="en-US" altLang="zh-CN" sz="2800" dirty="0"/>
              <a:t>(6)	</a:t>
            </a:r>
            <a:r>
              <a:rPr lang="zh-CN" altLang="en-US" sz="2800" dirty="0"/>
              <a:t>经常开停的装置或相关设备。</a:t>
            </a:r>
          </a:p>
          <a:p>
            <a:pPr>
              <a:lnSpc>
                <a:spcPct val="80000"/>
              </a:lnSpc>
            </a:pPr>
            <a:r>
              <a:rPr lang="en-US" altLang="zh-CN" sz="2800" dirty="0"/>
              <a:t>(7)	</a:t>
            </a:r>
            <a:r>
              <a:rPr lang="zh-CN" altLang="en-US" sz="2800" dirty="0"/>
              <a:t>保温层或涂料已损坏的部位。</a:t>
            </a:r>
          </a:p>
          <a:p>
            <a:pPr>
              <a:lnSpc>
                <a:spcPct val="80000"/>
              </a:lnSpc>
            </a:pPr>
            <a:r>
              <a:rPr lang="en-US" altLang="zh-CN" sz="2800" dirty="0"/>
              <a:t>(8)	</a:t>
            </a:r>
            <a:r>
              <a:rPr lang="zh-CN" altLang="en-US" sz="2800" dirty="0"/>
              <a:t>经常在露点以下运行的冷冻设备。</a:t>
            </a:r>
          </a:p>
          <a:p>
            <a:pPr>
              <a:lnSpc>
                <a:spcPct val="80000"/>
              </a:lnSpc>
            </a:pPr>
            <a:r>
              <a:rPr lang="en-US" altLang="zh-CN" sz="2800" dirty="0"/>
              <a:t>(9)	</a:t>
            </a:r>
            <a:r>
              <a:rPr lang="zh-CN" altLang="en-US" sz="2800" dirty="0"/>
              <a:t>管支座、吊架、管口和保温防水层接口处。</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90264"/>
            <a:ext cx="8229600" cy="1143000"/>
          </a:xfrm>
        </p:spPr>
        <p:txBody>
          <a:bodyPr>
            <a:normAutofit/>
          </a:bodyPr>
          <a:lstStyle/>
          <a:p>
            <a:r>
              <a:rPr lang="zh-CN" altLang="en-US" sz="3600" dirty="0">
                <a:latin typeface="微软雅黑" panose="020B0503020204020204" pitchFamily="34" charset="-122"/>
                <a:ea typeface="微软雅黑" panose="020B0503020204020204" pitchFamily="34" charset="-122"/>
              </a:rPr>
              <a:t>减少或消除</a:t>
            </a:r>
            <a:r>
              <a:rPr lang="en-US" altLang="zh-CN" sz="3600" dirty="0">
                <a:latin typeface="微软雅黑" panose="020B0503020204020204" pitchFamily="34" charset="-122"/>
                <a:ea typeface="微软雅黑" panose="020B0503020204020204" pitchFamily="34" charset="-122"/>
              </a:rPr>
              <a:t>CUI</a:t>
            </a:r>
            <a:r>
              <a:rPr lang="zh-CN" altLang="en-US" sz="3600" dirty="0">
                <a:latin typeface="微软雅黑" panose="020B0503020204020204" pitchFamily="34" charset="-122"/>
                <a:ea typeface="微软雅黑" panose="020B0503020204020204" pitchFamily="34" charset="-122"/>
              </a:rPr>
              <a:t>的有效手段</a:t>
            </a:r>
          </a:p>
        </p:txBody>
      </p:sp>
      <p:sp>
        <p:nvSpPr>
          <p:cNvPr id="64515" name="Rectangle 3"/>
          <p:cNvSpPr>
            <a:spLocks noGrp="1" noChangeArrowheads="1"/>
          </p:cNvSpPr>
          <p:nvPr>
            <p:ph type="body" idx="1"/>
          </p:nvPr>
        </p:nvSpPr>
        <p:spPr>
          <a:xfrm>
            <a:off x="266700" y="1443990"/>
            <a:ext cx="8610600" cy="5257800"/>
          </a:xfrm>
        </p:spPr>
        <p:txBody>
          <a:bodyPr/>
          <a:lstStyle/>
          <a:p>
            <a:r>
              <a:rPr lang="zh-CN" altLang="en-US"/>
              <a:t>良好保温和保冷设计、安装、保养，施工时注意防潮层，以及正确的腐蚀检验或通过正确选择、使用和保养保护涂层（</a:t>
            </a:r>
            <a:r>
              <a:rPr lang="en-US" altLang="zh-CN"/>
              <a:t>15</a:t>
            </a:r>
            <a:r>
              <a:rPr lang="zh-CN" altLang="en-US"/>
              <a:t>年以上设备必须重新表面外防腐），是减少或消除</a:t>
            </a:r>
            <a:r>
              <a:rPr lang="en-US" altLang="zh-CN"/>
              <a:t>CUI</a:t>
            </a:r>
            <a:r>
              <a:rPr lang="zh-CN" altLang="en-US"/>
              <a:t>的有效手段。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a:xfrm>
            <a:off x="6553200" y="6031523"/>
            <a:ext cx="1905000" cy="422031"/>
          </a:xfrm>
        </p:spPr>
        <p:txBody>
          <a:bodyPr/>
          <a:lstStyle/>
          <a:p>
            <a:pPr lvl="0"/>
            <a:fld id="{9A0DB2DC-4C9A-4742-B13C-FB6460FD3503}" type="slidenum">
              <a:rPr lang="zh-CN" altLang="en-US" sz="1845" dirty="0">
                <a:latin typeface="Times New Roman" panose="02020603050405020304" pitchFamily="18" charset="0"/>
              </a:rPr>
              <a:t>52</a:t>
            </a:fld>
            <a:endParaRPr lang="zh-CN" altLang="en-US" sz="1845" dirty="0">
              <a:latin typeface="Times New Roman" panose="02020603050405020304" pitchFamily="18" charset="0"/>
            </a:endParaRPr>
          </a:p>
        </p:txBody>
      </p:sp>
      <p:sp>
        <p:nvSpPr>
          <p:cNvPr id="316419" name="文本占位符 316418"/>
          <p:cNvSpPr>
            <a:spLocks noGrp="1"/>
          </p:cNvSpPr>
          <p:nvPr>
            <p:ph type="body" idx="1"/>
          </p:nvPr>
        </p:nvSpPr>
        <p:spPr>
          <a:xfrm>
            <a:off x="280426" y="1441255"/>
            <a:ext cx="8424496" cy="2458915"/>
          </a:xfrm>
        </p:spPr>
        <p:txBody>
          <a:bodyPr>
            <a:normAutofit lnSpcReduction="10000"/>
          </a:bodyPr>
          <a:lstStyle/>
          <a:p>
            <a:pPr marL="609600" indent="-609600">
              <a:buFontTx/>
              <a:buNone/>
            </a:pPr>
            <a:r>
              <a:rPr lang="en-US" altLang="zh-CN" sz="2585" b="1" dirty="0">
                <a:solidFill>
                  <a:schemeClr val="tx1"/>
                </a:solidFill>
                <a:latin typeface="宋体" panose="02010600030101010101" pitchFamily="2" charset="-122"/>
              </a:rPr>
              <a:t>     </a:t>
            </a:r>
            <a:r>
              <a:rPr lang="zh-CN" altLang="en-US" sz="2585" b="1" dirty="0">
                <a:solidFill>
                  <a:schemeClr val="tx1"/>
                </a:solidFill>
                <a:latin typeface="宋体" panose="02010600030101010101" pitchFamily="2" charset="-122"/>
              </a:rPr>
              <a:t>湿硫化氢环境的定义</a:t>
            </a:r>
          </a:p>
          <a:p>
            <a:pPr marL="609600" indent="-609600">
              <a:buFontTx/>
              <a:buNone/>
            </a:pPr>
            <a:r>
              <a:rPr lang="zh-CN" altLang="en-US" sz="2215" b="1" dirty="0">
                <a:solidFill>
                  <a:schemeClr val="tx1"/>
                </a:solidFill>
                <a:latin typeface="宋体" panose="02010600030101010101" pitchFamily="2" charset="-122"/>
              </a:rPr>
              <a:t>    </a:t>
            </a:r>
            <a:r>
              <a:rPr lang="en-US" altLang="zh-CN" sz="2215" b="1" dirty="0">
                <a:solidFill>
                  <a:schemeClr val="tx1"/>
                </a:solidFill>
                <a:latin typeface="宋体" panose="02010600030101010101" pitchFamily="2" charset="-122"/>
              </a:rPr>
              <a:t>NACE RP 0296</a:t>
            </a:r>
            <a:r>
              <a:rPr lang="zh-CN" altLang="en-US" sz="2215" b="1" dirty="0">
                <a:solidFill>
                  <a:schemeClr val="tx1"/>
                </a:solidFill>
                <a:latin typeface="宋体" panose="02010600030101010101" pitchFamily="2" charset="-122"/>
              </a:rPr>
              <a:t>－</a:t>
            </a:r>
            <a:r>
              <a:rPr lang="en-US" altLang="zh-CN" sz="2215" b="1">
                <a:solidFill>
                  <a:schemeClr val="tx1"/>
                </a:solidFill>
                <a:latin typeface="宋体" panose="02010600030101010101" pitchFamily="2" charset="-122"/>
              </a:rPr>
              <a:t>2004</a:t>
            </a:r>
            <a:endParaRPr lang="en-US" altLang="zh-CN" sz="2215">
              <a:solidFill>
                <a:schemeClr val="tx1"/>
              </a:solidFill>
              <a:latin typeface="宋体" panose="02010600030101010101" pitchFamily="2" charset="-122"/>
            </a:endParaRPr>
          </a:p>
          <a:p>
            <a:pPr marL="990600" lvl="1" indent="-533400">
              <a:buClr>
                <a:schemeClr val="hlink"/>
              </a:buClr>
            </a:pPr>
            <a:r>
              <a:rPr lang="zh-CN" altLang="en-US" sz="2215" b="1" dirty="0"/>
              <a:t>水中含</a:t>
            </a:r>
            <a:r>
              <a:rPr lang="en-US" altLang="zh-CN" sz="2215" b="1"/>
              <a:t>H</a:t>
            </a:r>
            <a:r>
              <a:rPr lang="en-US" altLang="zh-CN" sz="2215" b="1" baseline="-25000"/>
              <a:t>2</a:t>
            </a:r>
            <a:r>
              <a:rPr lang="en-US" altLang="zh-CN" sz="2215" b="1" dirty="0" err="1"/>
              <a:t>S  &gt;50 mg/L (50 ppmw</a:t>
            </a:r>
            <a:r>
              <a:rPr lang="en-US" altLang="zh-CN" sz="2215" b="1" dirty="0"/>
              <a:t>) </a:t>
            </a:r>
            <a:r>
              <a:rPr lang="zh-CN" altLang="en-US" sz="2215" b="1" dirty="0"/>
              <a:t>，或</a:t>
            </a:r>
          </a:p>
          <a:p>
            <a:pPr marL="990600" lvl="1" indent="-533400">
              <a:buClr>
                <a:schemeClr val="hlink"/>
              </a:buClr>
            </a:pPr>
            <a:r>
              <a:rPr lang="zh-CN" altLang="en-US" sz="2215" b="1" dirty="0"/>
              <a:t>水中含</a:t>
            </a:r>
            <a:r>
              <a:rPr lang="en-US" altLang="zh-CN" sz="2215" b="1"/>
              <a:t>H</a:t>
            </a:r>
            <a:r>
              <a:rPr lang="en-US" altLang="zh-CN" sz="2215" b="1" baseline="-25000"/>
              <a:t>2</a:t>
            </a:r>
            <a:r>
              <a:rPr lang="en-US" altLang="zh-CN" sz="2215" b="1" dirty="0"/>
              <a:t>S</a:t>
            </a:r>
            <a:r>
              <a:rPr lang="zh-CN" altLang="en-US" sz="2215" b="1" dirty="0"/>
              <a:t>，且</a:t>
            </a:r>
            <a:r>
              <a:rPr lang="en-US" altLang="zh-CN" sz="2215" b="1" dirty="0"/>
              <a:t>PH&lt;</a:t>
            </a:r>
            <a:r>
              <a:rPr lang="zh-CN" altLang="en-US" sz="2215" b="1" dirty="0"/>
              <a:t>４，或</a:t>
            </a:r>
          </a:p>
          <a:p>
            <a:pPr marL="990600" lvl="1" indent="-533400">
              <a:buClr>
                <a:schemeClr val="hlink"/>
              </a:buClr>
            </a:pPr>
            <a:r>
              <a:rPr lang="zh-CN" altLang="en-US" sz="2215" b="1" dirty="0"/>
              <a:t>水中含</a:t>
            </a:r>
            <a:r>
              <a:rPr lang="en-US" altLang="zh-CN" sz="2215" b="1"/>
              <a:t>H</a:t>
            </a:r>
            <a:r>
              <a:rPr lang="en-US" altLang="zh-CN" sz="2215" b="1" baseline="-25000"/>
              <a:t>2</a:t>
            </a:r>
            <a:r>
              <a:rPr lang="en-US" altLang="zh-CN" sz="2215" b="1" dirty="0"/>
              <a:t>S</a:t>
            </a:r>
            <a:r>
              <a:rPr lang="zh-CN" altLang="en-US" sz="2215" b="1" dirty="0"/>
              <a:t>和</a:t>
            </a:r>
            <a:r>
              <a:rPr lang="en-US" altLang="zh-CN" sz="2215" b="1" dirty="0"/>
              <a:t>HCN&gt;20ppm</a:t>
            </a:r>
            <a:r>
              <a:rPr lang="zh-CN" altLang="en-US" sz="2215" b="1" dirty="0"/>
              <a:t>，且</a:t>
            </a:r>
            <a:r>
              <a:rPr lang="en-US" altLang="zh-CN" sz="2215" b="1" dirty="0"/>
              <a:t>PH&gt;7.6,</a:t>
            </a:r>
            <a:r>
              <a:rPr lang="zh-CN" altLang="en-US" sz="2215" b="1" dirty="0"/>
              <a:t>或</a:t>
            </a:r>
          </a:p>
          <a:p>
            <a:pPr marL="990600" lvl="1" indent="-533400">
              <a:buClr>
                <a:schemeClr val="hlink"/>
              </a:buClr>
            </a:pPr>
            <a:r>
              <a:rPr lang="zh-CN" altLang="en-US" sz="2215" b="1" dirty="0"/>
              <a:t>气相</a:t>
            </a:r>
            <a:r>
              <a:rPr lang="en-US" altLang="zh-CN" sz="2215" b="1"/>
              <a:t>H</a:t>
            </a:r>
            <a:r>
              <a:rPr lang="en-US" altLang="zh-CN" sz="2215" b="1" baseline="-25000"/>
              <a:t>2</a:t>
            </a:r>
            <a:r>
              <a:rPr lang="en-US" altLang="zh-CN" sz="2215" b="1" dirty="0"/>
              <a:t>S</a:t>
            </a:r>
            <a:r>
              <a:rPr lang="zh-CN" altLang="en-US" sz="2215" b="1" dirty="0"/>
              <a:t>分压</a:t>
            </a:r>
            <a:r>
              <a:rPr lang="en-US" altLang="zh-CN" sz="2215" b="1" dirty="0"/>
              <a:t>&gt;0.0003Mpa(</a:t>
            </a:r>
            <a:r>
              <a:rPr lang="zh-CN" altLang="en-US" sz="2215" b="1" dirty="0"/>
              <a:t>绝压）</a:t>
            </a:r>
          </a:p>
        </p:txBody>
      </p:sp>
      <p:pic>
        <p:nvPicPr>
          <p:cNvPr id="316420" name="图片 316419"/>
          <p:cNvPicPr>
            <a:picLocks noChangeAspect="1"/>
          </p:cNvPicPr>
          <p:nvPr/>
        </p:nvPicPr>
        <p:blipFill>
          <a:blip r:embed="rId2"/>
          <a:stretch>
            <a:fillRect/>
          </a:stretch>
        </p:blipFill>
        <p:spPr>
          <a:xfrm>
            <a:off x="5416062" y="3719146"/>
            <a:ext cx="3672254" cy="2658208"/>
          </a:xfrm>
          <a:prstGeom prst="rect">
            <a:avLst/>
          </a:prstGeom>
          <a:noFill/>
          <a:ln w="9525">
            <a:noFill/>
          </a:ln>
        </p:spPr>
      </p:pic>
      <p:sp>
        <p:nvSpPr>
          <p:cNvPr id="316421" name="矩形 316420"/>
          <p:cNvSpPr/>
          <p:nvPr/>
        </p:nvSpPr>
        <p:spPr>
          <a:xfrm>
            <a:off x="395654" y="3899877"/>
            <a:ext cx="4897315" cy="1968500"/>
          </a:xfrm>
          <a:prstGeom prst="rect">
            <a:avLst/>
          </a:prstGeom>
          <a:noFill/>
          <a:ln w="9525">
            <a:noFill/>
          </a:ln>
        </p:spPr>
        <p:txBody>
          <a:bodyPr anchor="ctr">
            <a:spAutoFit/>
          </a:bodyPr>
          <a:lstStyle/>
          <a:p>
            <a:pPr indent="266700">
              <a:lnSpc>
                <a:spcPct val="110000"/>
              </a:lnSpc>
            </a:pPr>
            <a:r>
              <a:rPr lang="zh-CN" altLang="en-US" sz="1845" dirty="0">
                <a:latin typeface="宋体" panose="02010600030101010101" pitchFamily="2" charset="-122"/>
              </a:rPr>
              <a:t>酸性环境下的分类</a:t>
            </a:r>
          </a:p>
          <a:p>
            <a:pPr indent="266700">
              <a:lnSpc>
                <a:spcPct val="110000"/>
              </a:lnSpc>
            </a:pPr>
            <a:r>
              <a:rPr lang="en-US" altLang="zh-CN" sz="1845" dirty="0">
                <a:latin typeface="宋体" panose="02010600030101010101" pitchFamily="2" charset="-122"/>
              </a:rPr>
              <a:t>1. </a:t>
            </a:r>
            <a:r>
              <a:rPr lang="zh-CN" altLang="en-US" sz="1845" dirty="0">
                <a:solidFill>
                  <a:schemeClr val="tx1"/>
                </a:solidFill>
                <a:latin typeface="宋体" panose="02010600030101010101" pitchFamily="2" charset="-122"/>
              </a:rPr>
              <a:t>硫化氢分压</a:t>
            </a:r>
            <a:r>
              <a:rPr lang="en-US" altLang="zh-CN" sz="1845" dirty="0">
                <a:solidFill>
                  <a:schemeClr val="tx1"/>
                </a:solidFill>
                <a:latin typeface="宋体" panose="02010600030101010101" pitchFamily="2" charset="-122"/>
              </a:rPr>
              <a:t>&lt;0.0003MPa</a:t>
            </a:r>
            <a:r>
              <a:rPr lang="zh-CN" altLang="en-US" sz="1845" dirty="0">
                <a:solidFill>
                  <a:schemeClr val="tx1"/>
                </a:solidFill>
                <a:latin typeface="宋体" panose="02010600030101010101" pitchFamily="2" charset="-122"/>
              </a:rPr>
              <a:t>的环境为</a:t>
            </a:r>
            <a:r>
              <a:rPr lang="en-US" altLang="zh-CN" sz="1845" dirty="0">
                <a:solidFill>
                  <a:schemeClr val="tx1"/>
                </a:solidFill>
                <a:latin typeface="宋体" panose="02010600030101010101" pitchFamily="2" charset="-122"/>
              </a:rPr>
              <a:t>0</a:t>
            </a:r>
            <a:r>
              <a:rPr lang="zh-CN" altLang="en-US" sz="1845" dirty="0">
                <a:solidFill>
                  <a:schemeClr val="tx1"/>
                </a:solidFill>
                <a:latin typeface="宋体" panose="02010600030101010101" pitchFamily="2" charset="-122"/>
              </a:rPr>
              <a:t>区</a:t>
            </a:r>
          </a:p>
          <a:p>
            <a:pPr indent="266700">
              <a:lnSpc>
                <a:spcPct val="110000"/>
              </a:lnSpc>
            </a:pPr>
            <a:r>
              <a:rPr lang="en-US" altLang="zh-CN" sz="1845" dirty="0">
                <a:latin typeface="宋体" panose="02010600030101010101" pitchFamily="2" charset="-122"/>
              </a:rPr>
              <a:t>2.</a:t>
            </a:r>
            <a:r>
              <a:rPr lang="en-US" altLang="zh-CN" sz="1845">
                <a:latin typeface="宋体" panose="02010600030101010101" pitchFamily="2" charset="-122"/>
              </a:rPr>
              <a:t> </a:t>
            </a:r>
            <a:r>
              <a:rPr lang="zh-CN" altLang="en-US" sz="1845" dirty="0">
                <a:solidFill>
                  <a:schemeClr val="tx1"/>
                </a:solidFill>
                <a:latin typeface="宋体" panose="02010600030101010101" pitchFamily="2" charset="-122"/>
              </a:rPr>
              <a:t>硫化氢分压</a:t>
            </a:r>
            <a:r>
              <a:rPr lang="en-US" altLang="zh-CN" sz="1845" dirty="0">
                <a:solidFill>
                  <a:schemeClr val="tx1"/>
                </a:solidFill>
                <a:latin typeface="宋体" panose="02010600030101010101" pitchFamily="2" charset="-122"/>
              </a:rPr>
              <a:t>&gt;0.0003MPa</a:t>
            </a:r>
            <a:r>
              <a:rPr lang="zh-CN" altLang="en-US" sz="1845" dirty="0">
                <a:solidFill>
                  <a:schemeClr val="tx1"/>
                </a:solidFill>
                <a:latin typeface="宋体" panose="02010600030101010101" pitchFamily="2" charset="-122"/>
              </a:rPr>
              <a:t>的环境为</a:t>
            </a:r>
            <a:r>
              <a:rPr lang="en-US" altLang="zh-CN" sz="1845" dirty="0">
                <a:solidFill>
                  <a:schemeClr val="tx1"/>
                </a:solidFill>
                <a:latin typeface="宋体" panose="02010600030101010101" pitchFamily="2" charset="-122"/>
              </a:rPr>
              <a:t>SSC1</a:t>
            </a:r>
            <a:r>
              <a:rPr lang="zh-CN" altLang="en-US" sz="1845" dirty="0">
                <a:solidFill>
                  <a:schemeClr val="tx1"/>
                </a:solidFill>
                <a:latin typeface="宋体" panose="02010600030101010101" pitchFamily="2" charset="-122"/>
              </a:rPr>
              <a:t>区、</a:t>
            </a:r>
            <a:r>
              <a:rPr lang="en-US" altLang="zh-CN" sz="1845" dirty="0">
                <a:solidFill>
                  <a:schemeClr val="tx1"/>
                </a:solidFill>
                <a:latin typeface="宋体" panose="02010600030101010101" pitchFamily="2" charset="-122"/>
              </a:rPr>
              <a:t>SSC2</a:t>
            </a:r>
            <a:r>
              <a:rPr lang="zh-CN" altLang="en-US" sz="1845" dirty="0">
                <a:solidFill>
                  <a:schemeClr val="tx1"/>
                </a:solidFill>
                <a:latin typeface="宋体" panose="02010600030101010101" pitchFamily="2" charset="-122"/>
              </a:rPr>
              <a:t>区、</a:t>
            </a:r>
            <a:r>
              <a:rPr lang="en-US" altLang="zh-CN" sz="1845" dirty="0">
                <a:solidFill>
                  <a:schemeClr val="tx1"/>
                </a:solidFill>
                <a:latin typeface="宋体" panose="02010600030101010101" pitchFamily="2" charset="-122"/>
              </a:rPr>
              <a:t>SSC3</a:t>
            </a:r>
            <a:r>
              <a:rPr lang="zh-CN" altLang="en-US" sz="1845" dirty="0">
                <a:solidFill>
                  <a:schemeClr val="tx1"/>
                </a:solidFill>
                <a:latin typeface="宋体" panose="02010600030101010101" pitchFamily="2" charset="-122"/>
              </a:rPr>
              <a:t>区。</a:t>
            </a:r>
          </a:p>
          <a:p>
            <a:pPr indent="266700">
              <a:lnSpc>
                <a:spcPct val="110000"/>
              </a:lnSpc>
            </a:pPr>
            <a:r>
              <a:rPr lang="en-US" altLang="zh-CN" sz="1845" dirty="0">
                <a:latin typeface="宋体" panose="02010600030101010101" pitchFamily="2" charset="-122"/>
              </a:rPr>
              <a:t>3.</a:t>
            </a:r>
            <a:r>
              <a:rPr lang="en-US" altLang="zh-CN" sz="1845">
                <a:latin typeface="宋体" panose="02010600030101010101" pitchFamily="2" charset="-122"/>
              </a:rPr>
              <a:t> </a:t>
            </a:r>
            <a:r>
              <a:rPr lang="zh-CN" altLang="en-US" sz="1845" dirty="0">
                <a:solidFill>
                  <a:schemeClr val="tx1"/>
                </a:solidFill>
                <a:latin typeface="宋体" panose="02010600030101010101" pitchFamily="2" charset="-122"/>
              </a:rPr>
              <a:t>酸性环境的严重程度： </a:t>
            </a:r>
            <a:r>
              <a:rPr lang="en-US" altLang="zh-CN" sz="1845" dirty="0">
                <a:solidFill>
                  <a:schemeClr val="tx1"/>
                </a:solidFill>
                <a:latin typeface="宋体" panose="02010600030101010101" pitchFamily="2" charset="-122"/>
              </a:rPr>
              <a:t>SSC3</a:t>
            </a:r>
            <a:r>
              <a:rPr lang="zh-CN" altLang="en-US" sz="1845" dirty="0">
                <a:solidFill>
                  <a:schemeClr val="tx1"/>
                </a:solidFill>
                <a:latin typeface="宋体" panose="02010600030101010101" pitchFamily="2" charset="-122"/>
              </a:rPr>
              <a:t>区</a:t>
            </a:r>
            <a:r>
              <a:rPr lang="en-US" altLang="zh-CN" sz="1845" dirty="0">
                <a:solidFill>
                  <a:schemeClr val="tx1"/>
                </a:solidFill>
                <a:latin typeface="宋体" panose="02010600030101010101" pitchFamily="2" charset="-122"/>
              </a:rPr>
              <a:t>&gt; SSC2</a:t>
            </a:r>
            <a:r>
              <a:rPr lang="zh-CN" altLang="en-US" sz="1845" dirty="0">
                <a:solidFill>
                  <a:schemeClr val="tx1"/>
                </a:solidFill>
                <a:latin typeface="宋体" panose="02010600030101010101" pitchFamily="2" charset="-122"/>
              </a:rPr>
              <a:t>区</a:t>
            </a:r>
            <a:r>
              <a:rPr lang="en-US" altLang="zh-CN" sz="1845" dirty="0">
                <a:solidFill>
                  <a:schemeClr val="tx1"/>
                </a:solidFill>
                <a:latin typeface="宋体" panose="02010600030101010101" pitchFamily="2" charset="-122"/>
              </a:rPr>
              <a:t>&gt; SSC1</a:t>
            </a:r>
            <a:r>
              <a:rPr lang="zh-CN" altLang="en-US" sz="1845" dirty="0">
                <a:solidFill>
                  <a:schemeClr val="tx1"/>
                </a:solidFill>
                <a:latin typeface="宋体" panose="02010600030101010101" pitchFamily="2" charset="-122"/>
              </a:rPr>
              <a:t>区</a:t>
            </a:r>
            <a:r>
              <a:rPr lang="en-US" altLang="zh-CN" sz="1845" dirty="0">
                <a:solidFill>
                  <a:schemeClr val="tx1"/>
                </a:solidFill>
                <a:latin typeface="宋体" panose="02010600030101010101" pitchFamily="2" charset="-122"/>
              </a:rPr>
              <a:t>&gt;0</a:t>
            </a:r>
            <a:r>
              <a:rPr lang="zh-CN" altLang="en-US" sz="1845" dirty="0">
                <a:solidFill>
                  <a:schemeClr val="tx1"/>
                </a:solidFill>
                <a:latin typeface="宋体" panose="02010600030101010101" pitchFamily="2" charset="-122"/>
              </a:rPr>
              <a:t>区</a:t>
            </a:r>
            <a:r>
              <a:rPr lang="en-US" altLang="zh-CN" sz="1845">
                <a:solidFill>
                  <a:schemeClr val="tx1"/>
                </a:solidFill>
                <a:latin typeface="宋体" panose="02010600030101010101" pitchFamily="2" charset="-122"/>
              </a:rPr>
              <a:t>;</a:t>
            </a:r>
          </a:p>
        </p:txBody>
      </p:sp>
      <p:sp>
        <p:nvSpPr>
          <p:cNvPr id="312322" name="Rectangle 2"/>
          <p:cNvSpPr>
            <a:spLocks noGrp="1" noChangeArrowheads="1"/>
          </p:cNvSpPr>
          <p:nvPr/>
        </p:nvSpPr>
        <p:spPr>
          <a:xfrm>
            <a:off x="35278" y="-29736"/>
            <a:ext cx="7594600" cy="868363"/>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3600" b="1">
                <a:solidFill>
                  <a:schemeClr val="tx1"/>
                </a:solidFill>
                <a:latin typeface="+mj-lt"/>
                <a:ea typeface="+mj-ea"/>
                <a:cs typeface="+mj-cs"/>
              </a:defRPr>
            </a:lvl1pPr>
            <a:lvl2pPr algn="ctr" rtl="0" eaLnBrk="0" fontAlgn="base" hangingPunct="0">
              <a:spcBef>
                <a:spcPct val="0"/>
              </a:spcBef>
              <a:spcAft>
                <a:spcPct val="0"/>
              </a:spcAft>
              <a:defRPr sz="3600" b="1">
                <a:solidFill>
                  <a:schemeClr val="tx1"/>
                </a:solidFill>
                <a:latin typeface="Times New Roman" panose="02020603050405020304" pitchFamily="18" charset="0"/>
                <a:ea typeface="华文楷体" panose="02010600040101010101" pitchFamily="2" charset="-122"/>
              </a:defRPr>
            </a:lvl2pPr>
            <a:lvl3pPr algn="ctr" rtl="0" eaLnBrk="0" fontAlgn="base" hangingPunct="0">
              <a:spcBef>
                <a:spcPct val="0"/>
              </a:spcBef>
              <a:spcAft>
                <a:spcPct val="0"/>
              </a:spcAft>
              <a:defRPr sz="3600" b="1">
                <a:solidFill>
                  <a:schemeClr val="tx1"/>
                </a:solidFill>
                <a:latin typeface="Times New Roman" panose="02020603050405020304" pitchFamily="18" charset="0"/>
                <a:ea typeface="华文楷体" panose="02010600040101010101" pitchFamily="2" charset="-122"/>
              </a:defRPr>
            </a:lvl3pPr>
            <a:lvl4pPr algn="ctr" rtl="0" eaLnBrk="0" fontAlgn="base" hangingPunct="0">
              <a:spcBef>
                <a:spcPct val="0"/>
              </a:spcBef>
              <a:spcAft>
                <a:spcPct val="0"/>
              </a:spcAft>
              <a:defRPr sz="3600" b="1">
                <a:solidFill>
                  <a:schemeClr val="tx1"/>
                </a:solidFill>
                <a:latin typeface="Times New Roman" panose="02020603050405020304" pitchFamily="18" charset="0"/>
                <a:ea typeface="华文楷体" panose="02010600040101010101" pitchFamily="2" charset="-122"/>
              </a:defRPr>
            </a:lvl4pPr>
            <a:lvl5pPr algn="ctr" rtl="0" eaLnBrk="0" fontAlgn="base" hangingPunct="0">
              <a:spcBef>
                <a:spcPct val="0"/>
              </a:spcBef>
              <a:spcAft>
                <a:spcPct val="0"/>
              </a:spcAft>
              <a:defRPr sz="3600" b="1">
                <a:solidFill>
                  <a:schemeClr val="tx1"/>
                </a:solidFill>
                <a:latin typeface="Times New Roman" panose="02020603050405020304" pitchFamily="18" charset="0"/>
                <a:ea typeface="华文楷体" panose="02010600040101010101" pitchFamily="2" charset="-122"/>
              </a:defRPr>
            </a:lvl5pPr>
            <a:lvl6pPr marL="457200" algn="ctr" rtl="0" eaLnBrk="0" fontAlgn="base" hangingPunct="0">
              <a:spcBef>
                <a:spcPct val="0"/>
              </a:spcBef>
              <a:spcAft>
                <a:spcPct val="0"/>
              </a:spcAft>
              <a:defRPr sz="3600" b="1">
                <a:solidFill>
                  <a:schemeClr val="tx1"/>
                </a:solidFill>
                <a:latin typeface="Times New Roman" panose="02020603050405020304" pitchFamily="18" charset="0"/>
                <a:ea typeface="华文楷体" panose="02010600040101010101" pitchFamily="2" charset="-122"/>
              </a:defRPr>
            </a:lvl6pPr>
            <a:lvl7pPr marL="914400" algn="ctr" rtl="0" eaLnBrk="0" fontAlgn="base" hangingPunct="0">
              <a:spcBef>
                <a:spcPct val="0"/>
              </a:spcBef>
              <a:spcAft>
                <a:spcPct val="0"/>
              </a:spcAft>
              <a:defRPr sz="3600" b="1">
                <a:solidFill>
                  <a:schemeClr val="tx1"/>
                </a:solidFill>
                <a:latin typeface="Times New Roman" panose="02020603050405020304" pitchFamily="18" charset="0"/>
                <a:ea typeface="华文楷体" panose="02010600040101010101" pitchFamily="2" charset="-122"/>
              </a:defRPr>
            </a:lvl7pPr>
            <a:lvl8pPr marL="1371600" algn="ctr" rtl="0" eaLnBrk="0" fontAlgn="base" hangingPunct="0">
              <a:spcBef>
                <a:spcPct val="0"/>
              </a:spcBef>
              <a:spcAft>
                <a:spcPct val="0"/>
              </a:spcAft>
              <a:defRPr sz="3600" b="1">
                <a:solidFill>
                  <a:schemeClr val="tx1"/>
                </a:solidFill>
                <a:latin typeface="Times New Roman" panose="02020603050405020304" pitchFamily="18" charset="0"/>
                <a:ea typeface="华文楷体" panose="02010600040101010101" pitchFamily="2" charset="-122"/>
              </a:defRPr>
            </a:lvl8pPr>
            <a:lvl9pPr marL="1828800" algn="ctr" rtl="0" eaLnBrk="0" fontAlgn="base" hangingPunct="0">
              <a:spcBef>
                <a:spcPct val="0"/>
              </a:spcBef>
              <a:spcAft>
                <a:spcPct val="0"/>
              </a:spcAft>
              <a:defRPr sz="3600" b="1">
                <a:solidFill>
                  <a:schemeClr val="tx1"/>
                </a:solidFill>
                <a:latin typeface="Times New Roman" panose="02020603050405020304" pitchFamily="18" charset="0"/>
                <a:ea typeface="华文楷体" panose="02010600040101010101" pitchFamily="2" charset="-122"/>
              </a:defRPr>
            </a:lvl9pPr>
          </a:lstStyle>
          <a:p>
            <a:r>
              <a:rPr lang="zh-CN" altLang="en-US" b="0" dirty="0">
                <a:latin typeface="微软雅黑" panose="020B0503020204020204" pitchFamily="34" charset="-122"/>
                <a:ea typeface="微软雅黑" panose="020B0503020204020204" pitchFamily="34" charset="-122"/>
              </a:rPr>
              <a:t>湿硫化氢环境下的应力腐蚀开裂</a:t>
            </a:r>
            <a:endParaRPr lang="en-US" altLang="zh-CN" b="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7" name="Rectangle 3"/>
          <p:cNvSpPr>
            <a:spLocks noGrp="1" noChangeArrowheads="1"/>
          </p:cNvSpPr>
          <p:nvPr>
            <p:ph type="body" idx="1"/>
          </p:nvPr>
        </p:nvSpPr>
        <p:spPr>
          <a:xfrm>
            <a:off x="456883" y="1025009"/>
            <a:ext cx="8686800" cy="5833070"/>
          </a:xfrm>
          <a:noFill/>
        </p:spPr>
        <p:txBody>
          <a:bodyPr>
            <a:normAutofit/>
          </a:bodyPr>
          <a:lstStyle/>
          <a:p>
            <a:r>
              <a:rPr lang="en-US" altLang="zh-CN" sz="3000" b="1" dirty="0"/>
              <a:t>      </a:t>
            </a:r>
            <a:r>
              <a:rPr lang="zh-CN" altLang="en-US" sz="3000" b="1" dirty="0"/>
              <a:t>失效模式</a:t>
            </a:r>
          </a:p>
          <a:p>
            <a:r>
              <a:rPr lang="zh-CN" altLang="en-US" sz="3000" dirty="0"/>
              <a:t>  </a:t>
            </a:r>
          </a:p>
        </p:txBody>
      </p:sp>
      <p:graphicFrame>
        <p:nvGraphicFramePr>
          <p:cNvPr id="317443" name="对象 317442"/>
          <p:cNvGraphicFramePr/>
          <p:nvPr/>
        </p:nvGraphicFramePr>
        <p:xfrm>
          <a:off x="677545" y="1535430"/>
          <a:ext cx="7630160" cy="5067935"/>
        </p:xfrm>
        <a:graphic>
          <a:graphicData uri="http://schemas.openxmlformats.org/presentationml/2006/ole">
            <mc:AlternateContent xmlns:mc="http://schemas.openxmlformats.org/markup-compatibility/2006">
              <mc:Choice xmlns:v="urn:schemas-microsoft-com:vml" Requires="v">
                <p:oleObj spid="_x0000_s20499" r:id="rId3" imgW="4608830" imgH="3456305" progId="PowerPoint.Slide.8">
                  <p:embed/>
                </p:oleObj>
              </mc:Choice>
              <mc:Fallback>
                <p:oleObj r:id="rId3" imgW="4608830" imgH="3456305" progId="PowerPoint.Slide.8">
                  <p:embed/>
                  <p:pic>
                    <p:nvPicPr>
                      <p:cNvPr id="0" name="对象 317442"/>
                      <p:cNvPicPr/>
                      <p:nvPr/>
                    </p:nvPicPr>
                    <p:blipFill>
                      <a:blip r:embed="rId4"/>
                      <a:stretch>
                        <a:fillRect/>
                      </a:stretch>
                    </p:blipFill>
                    <p:spPr>
                      <a:xfrm>
                        <a:off x="677545" y="1535430"/>
                        <a:ext cx="7630160" cy="5067935"/>
                      </a:xfrm>
                      <a:prstGeom prst="rect">
                        <a:avLst/>
                      </a:prstGeom>
                      <a:noFill/>
                      <a:ln w="38100">
                        <a:miter/>
                      </a:ln>
                    </p:spPr>
                  </p:pic>
                </p:oleObj>
              </mc:Fallback>
            </mc:AlternateContent>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a:xfrm>
            <a:off x="-19076" y="-52754"/>
            <a:ext cx="8229600" cy="1143000"/>
          </a:xfrm>
        </p:spPr>
        <p:txBody>
          <a:bodyPr>
            <a:normAutofit/>
          </a:bodyPr>
          <a:lstStyle/>
          <a:p>
            <a:r>
              <a:rPr lang="zh-CN" altLang="en-US" sz="3600" dirty="0">
                <a:latin typeface="微软雅黑" panose="020B0503020204020204" pitchFamily="34" charset="-122"/>
                <a:ea typeface="微软雅黑" panose="020B0503020204020204" pitchFamily="34" charset="-122"/>
              </a:rPr>
              <a:t>硫化物应力开裂</a:t>
            </a:r>
            <a:endParaRPr lang="en-US" altLang="zh-CN" sz="3600" dirty="0">
              <a:latin typeface="微软雅黑" panose="020B0503020204020204" pitchFamily="34" charset="-122"/>
              <a:ea typeface="微软雅黑" panose="020B0503020204020204" pitchFamily="34" charset="-122"/>
            </a:endParaRPr>
          </a:p>
        </p:txBody>
      </p:sp>
      <p:sp>
        <p:nvSpPr>
          <p:cNvPr id="312323" name="Rectangle 3"/>
          <p:cNvSpPr>
            <a:spLocks noGrp="1" noChangeArrowheads="1"/>
          </p:cNvSpPr>
          <p:nvPr>
            <p:ph type="body" idx="1"/>
          </p:nvPr>
        </p:nvSpPr>
        <p:spPr>
          <a:xfrm>
            <a:off x="304800" y="1295400"/>
            <a:ext cx="8610600" cy="2981325"/>
          </a:xfrm>
        </p:spPr>
        <p:txBody>
          <a:bodyPr>
            <a:normAutofit/>
          </a:bodyPr>
          <a:lstStyle/>
          <a:p>
            <a:r>
              <a:rPr lang="en-US" altLang="zh-CN" dirty="0"/>
              <a:t>  </a:t>
            </a:r>
            <a:r>
              <a:rPr lang="zh-CN" altLang="en-US" dirty="0"/>
              <a:t>机理：</a:t>
            </a:r>
          </a:p>
          <a:p>
            <a:r>
              <a:rPr lang="zh-CN" altLang="en-US" dirty="0"/>
              <a:t> </a:t>
            </a:r>
            <a:r>
              <a:rPr lang="zh-CN" altLang="en-US" sz="2800" dirty="0"/>
              <a:t>金属在拉应力及硫化氢及水的综合作用下出现的开裂。开裂的部位通常是高强钢的焊接熔合区或低合金钢的强热影响区。腐蚀的产生主要因为硫化氢产生的氢原子渗透到钢的内部，溶解于晶格中导致材料脆化所致。</a:t>
            </a:r>
            <a:endParaRPr lang="zh-CN" altLang="en-US" dirty="0"/>
          </a:p>
          <a:p>
            <a:endParaRPr lang="zh-CN" altLang="en-US" dirty="0"/>
          </a:p>
          <a:p>
            <a:endParaRPr lang="en-US" altLang="zh-CN" dirty="0"/>
          </a:p>
        </p:txBody>
      </p:sp>
      <p:sp>
        <p:nvSpPr>
          <p:cNvPr id="312328" name="Rectangle 8"/>
          <p:cNvSpPr>
            <a:spLocks noChangeArrowheads="1"/>
          </p:cNvSpPr>
          <p:nvPr/>
        </p:nvSpPr>
        <p:spPr bwMode="auto">
          <a:xfrm>
            <a:off x="0" y="0"/>
            <a:ext cx="9144000" cy="0"/>
          </a:xfrm>
          <a:prstGeom prst="rect">
            <a:avLst/>
          </a:prstGeom>
          <a:noFill/>
          <a:ln w="9525">
            <a:noFill/>
            <a:miter lim="800000"/>
          </a:ln>
          <a:effectLst/>
        </p:spPr>
        <p:txBody>
          <a:bodyPr wrap="none" anchor="ctr">
            <a:spAutoFit/>
          </a:bodyPr>
          <a:lstStyle/>
          <a:p>
            <a:endParaRPr lang="zh-CN" altLang="en-US"/>
          </a:p>
        </p:txBody>
      </p:sp>
      <p:sp>
        <p:nvSpPr>
          <p:cNvPr id="312329" name="Rectangle 9"/>
          <p:cNvSpPr>
            <a:spLocks noChangeArrowheads="1"/>
          </p:cNvSpPr>
          <p:nvPr/>
        </p:nvSpPr>
        <p:spPr bwMode="auto">
          <a:xfrm>
            <a:off x="0" y="0"/>
            <a:ext cx="9144000" cy="0"/>
          </a:xfrm>
          <a:prstGeom prst="rect">
            <a:avLst/>
          </a:prstGeom>
          <a:noFill/>
          <a:ln w="9525">
            <a:noFill/>
            <a:miter lim="800000"/>
          </a:ln>
          <a:effectLst/>
        </p:spPr>
        <p:txBody>
          <a:bodyPr wrap="none" anchor="ctr">
            <a:spAutoFit/>
          </a:bodyPr>
          <a:lstStyle/>
          <a:p>
            <a:endParaRPr lang="zh-CN" altLang="en-US"/>
          </a:p>
        </p:txBody>
      </p:sp>
      <p:sp>
        <p:nvSpPr>
          <p:cNvPr id="312330" name="Rectangle 10"/>
          <p:cNvSpPr>
            <a:spLocks noChangeArrowheads="1"/>
          </p:cNvSpPr>
          <p:nvPr/>
        </p:nvSpPr>
        <p:spPr bwMode="auto">
          <a:xfrm>
            <a:off x="0" y="228600"/>
            <a:ext cx="9144000" cy="0"/>
          </a:xfrm>
          <a:prstGeom prst="rect">
            <a:avLst/>
          </a:prstGeom>
          <a:noFill/>
          <a:ln w="9525">
            <a:noFill/>
            <a:miter lim="800000"/>
          </a:ln>
          <a:effectLst/>
        </p:spPr>
        <p:txBody>
          <a:bodyPr wrap="none" anchor="ctr">
            <a:spAutoFit/>
          </a:bodyPr>
          <a:lstStyle/>
          <a:p>
            <a:endParaRPr lang="zh-CN" altLang="en-US"/>
          </a:p>
        </p:txBody>
      </p:sp>
      <p:sp>
        <p:nvSpPr>
          <p:cNvPr id="312331" name="Rectangle 11"/>
          <p:cNvSpPr>
            <a:spLocks noChangeArrowheads="1"/>
          </p:cNvSpPr>
          <p:nvPr/>
        </p:nvSpPr>
        <p:spPr bwMode="auto">
          <a:xfrm>
            <a:off x="0" y="228600"/>
            <a:ext cx="9144000" cy="0"/>
          </a:xfrm>
          <a:prstGeom prst="rect">
            <a:avLst/>
          </a:prstGeom>
          <a:noFill/>
          <a:ln w="9525">
            <a:noFill/>
            <a:miter lim="800000"/>
          </a:ln>
          <a:effectLst/>
        </p:spPr>
        <p:txBody>
          <a:bodyPr wrap="none" anchor="ctr">
            <a:spAutoFit/>
          </a:bodyPr>
          <a:lstStyle/>
          <a:p>
            <a:endParaRPr lang="zh-CN" altLang="en-US"/>
          </a:p>
        </p:txBody>
      </p:sp>
      <p:sp>
        <p:nvSpPr>
          <p:cNvPr id="312336" name="Rectangle 16"/>
          <p:cNvSpPr>
            <a:spLocks noChangeArrowheads="1"/>
          </p:cNvSpPr>
          <p:nvPr/>
        </p:nvSpPr>
        <p:spPr bwMode="auto">
          <a:xfrm>
            <a:off x="0" y="0"/>
            <a:ext cx="9144000" cy="0"/>
          </a:xfrm>
          <a:prstGeom prst="rect">
            <a:avLst/>
          </a:prstGeom>
          <a:noFill/>
          <a:ln w="9525">
            <a:noFill/>
            <a:miter lim="800000"/>
          </a:ln>
          <a:effectLst/>
        </p:spPr>
        <p:txBody>
          <a:bodyPr wrap="none" anchor="ctr">
            <a:spAutoFit/>
          </a:bodyPr>
          <a:lstStyle/>
          <a:p>
            <a:endParaRPr lang="zh-CN" altLang="en-US"/>
          </a:p>
        </p:txBody>
      </p:sp>
      <p:sp>
        <p:nvSpPr>
          <p:cNvPr id="312337" name="Rectangle 17"/>
          <p:cNvSpPr>
            <a:spLocks noChangeArrowheads="1"/>
          </p:cNvSpPr>
          <p:nvPr/>
        </p:nvSpPr>
        <p:spPr bwMode="auto">
          <a:xfrm>
            <a:off x="0" y="0"/>
            <a:ext cx="9144000" cy="0"/>
          </a:xfrm>
          <a:prstGeom prst="rect">
            <a:avLst/>
          </a:prstGeom>
          <a:noFill/>
          <a:ln w="9525">
            <a:noFill/>
            <a:miter lim="800000"/>
          </a:ln>
          <a:effectLst/>
        </p:spPr>
        <p:txBody>
          <a:bodyPr wrap="none" anchor="ctr">
            <a:spAutoFit/>
          </a:bodyPr>
          <a:lstStyle/>
          <a:p>
            <a:endParaRPr lang="zh-CN" altLang="en-US"/>
          </a:p>
        </p:txBody>
      </p:sp>
      <p:pic>
        <p:nvPicPr>
          <p:cNvPr id="355332" name="Picture 4"/>
          <p:cNvPicPr>
            <a:picLocks noChangeAspect="1" noChangeArrowheads="1"/>
          </p:cNvPicPr>
          <p:nvPr/>
        </p:nvPicPr>
        <p:blipFill>
          <a:blip r:embed="rId2" cstate="print"/>
          <a:srcRect/>
          <a:stretch>
            <a:fillRect/>
          </a:stretch>
        </p:blipFill>
        <p:spPr bwMode="auto">
          <a:xfrm>
            <a:off x="2416175" y="4088765"/>
            <a:ext cx="4311650" cy="2212340"/>
          </a:xfrm>
          <a:prstGeom prst="rect">
            <a:avLst/>
          </a:prstGeom>
          <a:noFill/>
          <a:ln w="9525">
            <a:noFill/>
            <a:miter lim="800000"/>
            <a:headEnd/>
            <a:tailEnd/>
          </a:ln>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1" name="Rectangle 3"/>
          <p:cNvSpPr>
            <a:spLocks noGrp="1" noChangeArrowheads="1"/>
          </p:cNvSpPr>
          <p:nvPr>
            <p:ph type="body" sz="half" idx="1"/>
          </p:nvPr>
        </p:nvSpPr>
        <p:spPr>
          <a:xfrm>
            <a:off x="457200" y="1444625"/>
            <a:ext cx="8435975" cy="1984375"/>
          </a:xfrm>
        </p:spPr>
        <p:txBody>
          <a:bodyPr>
            <a:normAutofit fontScale="97500"/>
          </a:bodyPr>
          <a:lstStyle/>
          <a:p>
            <a:pPr marL="0" indent="0"/>
            <a:r>
              <a:rPr lang="en-US" altLang="zh-CN" sz="2800" b="1" dirty="0"/>
              <a:t>       </a:t>
            </a:r>
            <a:r>
              <a:rPr lang="zh-CN" altLang="en-US" sz="2800" b="1" dirty="0"/>
              <a:t>影响因素</a:t>
            </a:r>
          </a:p>
          <a:p>
            <a:pPr marL="0" indent="0"/>
            <a:r>
              <a:rPr lang="zh-CN" altLang="en-US" sz="2800" dirty="0"/>
              <a:t>钢材的</a:t>
            </a:r>
            <a:r>
              <a:rPr lang="en-US" altLang="zh-CN" sz="2800" dirty="0"/>
              <a:t>SSCC</a:t>
            </a:r>
            <a:r>
              <a:rPr lang="zh-CN" altLang="en-US" sz="2800" dirty="0"/>
              <a:t>敏感度影响因素与材料的硬度、温度、应力水平、</a:t>
            </a:r>
            <a:r>
              <a:rPr lang="en-US" altLang="zh-CN" sz="2800" dirty="0"/>
              <a:t>PH</a:t>
            </a:r>
            <a:r>
              <a:rPr lang="zh-CN" altLang="en-US" sz="2800" dirty="0"/>
              <a:t>值和</a:t>
            </a:r>
            <a:r>
              <a:rPr lang="en-US" altLang="zh-CN" sz="2800" dirty="0"/>
              <a:t>H2S</a:t>
            </a:r>
            <a:r>
              <a:rPr lang="zh-CN" altLang="en-US" sz="2800" dirty="0"/>
              <a:t>浓度有关。</a:t>
            </a:r>
            <a:r>
              <a:rPr lang="en-US" altLang="zh-CN" sz="2800" dirty="0"/>
              <a:t>CN-</a:t>
            </a:r>
            <a:r>
              <a:rPr lang="zh-CN" altLang="en-US" sz="2800" dirty="0"/>
              <a:t>对开裂有促进作用。</a:t>
            </a:r>
            <a:endParaRPr lang="zh-CN" altLang="en-US" sz="1800" dirty="0"/>
          </a:p>
          <a:p>
            <a:pPr marL="0" indent="0"/>
            <a:r>
              <a:rPr lang="zh-CN" altLang="en-US" sz="1800" dirty="0"/>
              <a:t>表：</a:t>
            </a:r>
            <a:r>
              <a:rPr lang="en-US" altLang="zh-CN" sz="1800" dirty="0"/>
              <a:t>SCC</a:t>
            </a:r>
            <a:r>
              <a:rPr lang="zh-CN" altLang="en-US" sz="1800" dirty="0"/>
              <a:t>的环境严重性</a:t>
            </a:r>
          </a:p>
        </p:txBody>
      </p:sp>
      <p:graphicFrame>
        <p:nvGraphicFramePr>
          <p:cNvPr id="314429" name="Group 61"/>
          <p:cNvGraphicFramePr>
            <a:graphicFrameLocks noGrp="1"/>
          </p:cNvGraphicFramePr>
          <p:nvPr>
            <p:ph sz="half" idx="2"/>
          </p:nvPr>
        </p:nvGraphicFramePr>
        <p:xfrm>
          <a:off x="684213" y="3212353"/>
          <a:ext cx="8002587" cy="3529015"/>
        </p:xfrm>
        <a:graphic>
          <a:graphicData uri="http://schemas.openxmlformats.org/drawingml/2006/table">
            <a:tbl>
              <a:tblPr/>
              <a:tblGrid>
                <a:gridCol w="1660525">
                  <a:extLst>
                    <a:ext uri="{9D8B030D-6E8A-4147-A177-3AD203B41FA5}">
                      <a16:colId xmlns:a16="http://schemas.microsoft.com/office/drawing/2014/main" val="20000"/>
                    </a:ext>
                  </a:extLst>
                </a:gridCol>
                <a:gridCol w="1541462">
                  <a:extLst>
                    <a:ext uri="{9D8B030D-6E8A-4147-A177-3AD203B41FA5}">
                      <a16:colId xmlns:a16="http://schemas.microsoft.com/office/drawing/2014/main" val="20001"/>
                    </a:ext>
                  </a:extLst>
                </a:gridCol>
                <a:gridCol w="1601788">
                  <a:extLst>
                    <a:ext uri="{9D8B030D-6E8A-4147-A177-3AD203B41FA5}">
                      <a16:colId xmlns:a16="http://schemas.microsoft.com/office/drawing/2014/main" val="20002"/>
                    </a:ext>
                  </a:extLst>
                </a:gridCol>
                <a:gridCol w="1597025">
                  <a:extLst>
                    <a:ext uri="{9D8B030D-6E8A-4147-A177-3AD203B41FA5}">
                      <a16:colId xmlns:a16="http://schemas.microsoft.com/office/drawing/2014/main" val="20003"/>
                    </a:ext>
                  </a:extLst>
                </a:gridCol>
                <a:gridCol w="1601787">
                  <a:extLst>
                    <a:ext uri="{9D8B030D-6E8A-4147-A177-3AD203B41FA5}">
                      <a16:colId xmlns:a16="http://schemas.microsoft.com/office/drawing/2014/main" val="20004"/>
                    </a:ext>
                  </a:extLst>
                </a:gridCol>
              </a:tblGrid>
              <a:tr h="465138">
                <a:tc gridSpan="5">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zh-CN" altLang="en-US"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水中</a:t>
                      </a: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H</a:t>
                      </a:r>
                      <a:r>
                        <a:rPr kumimoji="0" lang="en-US" altLang="zh-CN" sz="1800" b="0" i="0" u="none" strike="noStrike" cap="none" normalizeH="0" baseline="-2500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2</a:t>
                      </a: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S    PPM</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0"/>
                  </a:ext>
                </a:extLst>
              </a:tr>
              <a:tr h="81438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zh-CN" altLang="en-US"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水的</a:t>
                      </a: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PH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50-1000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1000-10000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&gt;10000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651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&lt;5.5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667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5.5-7.5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651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7.6-8.3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635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8.4-8.9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1"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1"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3889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&gt;9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1"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1" i="0" u="none" strike="noStrike" cap="none" normalizeH="0" baseline="0" dirty="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a:xfrm>
            <a:off x="0" y="-87089"/>
            <a:ext cx="8229600" cy="1139825"/>
          </a:xfrm>
        </p:spPr>
        <p:txBody>
          <a:bodyPr/>
          <a:lstStyle/>
          <a:p>
            <a:r>
              <a:rPr lang="en-US" altLang="zh-CN" sz="4000" dirty="0"/>
              <a:t>SSCC  </a:t>
            </a:r>
            <a:r>
              <a:rPr lang="zh-CN" altLang="en-US" sz="3600" dirty="0">
                <a:latin typeface="微软雅黑" panose="020B0503020204020204" pitchFamily="34" charset="-122"/>
                <a:ea typeface="微软雅黑" panose="020B0503020204020204" pitchFamily="34" charset="-122"/>
              </a:rPr>
              <a:t>敏感性</a:t>
            </a:r>
            <a:endParaRPr lang="zh-CN" altLang="en-US" sz="4000" dirty="0">
              <a:latin typeface="微软雅黑" panose="020B0503020204020204" pitchFamily="34" charset="-122"/>
              <a:ea typeface="微软雅黑" panose="020B0503020204020204" pitchFamily="34" charset="-122"/>
            </a:endParaRPr>
          </a:p>
        </p:txBody>
      </p:sp>
      <p:graphicFrame>
        <p:nvGraphicFramePr>
          <p:cNvPr id="319492" name="Group 4"/>
          <p:cNvGraphicFramePr>
            <a:graphicFrameLocks noGrp="1"/>
          </p:cNvGraphicFramePr>
          <p:nvPr>
            <p:ph idx="1"/>
            <p:custDataLst>
              <p:tags r:id="rId1"/>
            </p:custDataLst>
          </p:nvPr>
        </p:nvGraphicFramePr>
        <p:xfrm>
          <a:off x="457200" y="1600200"/>
          <a:ext cx="8229600" cy="4530726"/>
        </p:xfrm>
        <a:graphic>
          <a:graphicData uri="http://schemas.openxmlformats.org/drawingml/2006/table">
            <a:tbl>
              <a:tblPr/>
              <a:tblGrid>
                <a:gridCol w="1176338">
                  <a:extLst>
                    <a:ext uri="{9D8B030D-6E8A-4147-A177-3AD203B41FA5}">
                      <a16:colId xmlns:a16="http://schemas.microsoft.com/office/drawing/2014/main" val="20000"/>
                    </a:ext>
                  </a:extLst>
                </a:gridCol>
                <a:gridCol w="1174750">
                  <a:extLst>
                    <a:ext uri="{9D8B030D-6E8A-4147-A177-3AD203B41FA5}">
                      <a16:colId xmlns:a16="http://schemas.microsoft.com/office/drawing/2014/main" val="20001"/>
                    </a:ext>
                  </a:extLst>
                </a:gridCol>
                <a:gridCol w="1176337">
                  <a:extLst>
                    <a:ext uri="{9D8B030D-6E8A-4147-A177-3AD203B41FA5}">
                      <a16:colId xmlns:a16="http://schemas.microsoft.com/office/drawing/2014/main" val="20002"/>
                    </a:ext>
                  </a:extLst>
                </a:gridCol>
                <a:gridCol w="1174750">
                  <a:extLst>
                    <a:ext uri="{9D8B030D-6E8A-4147-A177-3AD203B41FA5}">
                      <a16:colId xmlns:a16="http://schemas.microsoft.com/office/drawing/2014/main" val="20003"/>
                    </a:ext>
                  </a:extLst>
                </a:gridCol>
                <a:gridCol w="1176338">
                  <a:extLst>
                    <a:ext uri="{9D8B030D-6E8A-4147-A177-3AD203B41FA5}">
                      <a16:colId xmlns:a16="http://schemas.microsoft.com/office/drawing/2014/main" val="20004"/>
                    </a:ext>
                  </a:extLst>
                </a:gridCol>
                <a:gridCol w="1174750">
                  <a:extLst>
                    <a:ext uri="{9D8B030D-6E8A-4147-A177-3AD203B41FA5}">
                      <a16:colId xmlns:a16="http://schemas.microsoft.com/office/drawing/2014/main" val="20005"/>
                    </a:ext>
                  </a:extLst>
                </a:gridCol>
                <a:gridCol w="1176337">
                  <a:extLst>
                    <a:ext uri="{9D8B030D-6E8A-4147-A177-3AD203B41FA5}">
                      <a16:colId xmlns:a16="http://schemas.microsoft.com/office/drawing/2014/main" val="20006"/>
                    </a:ext>
                  </a:extLst>
                </a:gridCol>
              </a:tblGrid>
              <a:tr h="876300">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zh-CN" altLang="en-US"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环境</a:t>
                      </a:r>
                    </a:p>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zh-CN" altLang="en-US"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严重性</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zh-CN" altLang="en-US"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焊后硬度   </a:t>
                      </a: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HB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a:tc>
                <a:tc hMerge="1">
                  <a:txBody>
                    <a:bodyPr/>
                    <a:lstStyle/>
                    <a:p>
                      <a:endParaRPr lang="zh-CN"/>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PWHT   HB</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0"/>
                  </a:ext>
                </a:extLst>
              </a:tr>
              <a:tr h="874713">
                <a:tc vMerge="1">
                  <a:txBody>
                    <a:bodyPr/>
                    <a:lstStyle/>
                    <a:p>
                      <a:endParaRPr lang="zh-CN"/>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&lt;200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200-237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&gt;237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&lt;200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200-237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&gt;237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763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NO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0271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NO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NO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8763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NO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NO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NO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a:xfrm>
            <a:off x="-540568" y="0"/>
            <a:ext cx="8229600" cy="865188"/>
          </a:xfrm>
        </p:spPr>
        <p:txBody>
          <a:bodyPr>
            <a:normAutofit/>
          </a:bodyPr>
          <a:lstStyle/>
          <a:p>
            <a:r>
              <a:rPr lang="zh-CN" altLang="en-US" sz="2800" dirty="0">
                <a:latin typeface="微软雅黑" panose="020B0503020204020204" pitchFamily="34" charset="-122"/>
                <a:ea typeface="微软雅黑" panose="020B0503020204020204" pitchFamily="34" charset="-122"/>
              </a:rPr>
              <a:t>硫化氢环境下的氢致开裂</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应力取向氢致开裂</a:t>
            </a:r>
            <a:r>
              <a:rPr lang="zh-CN" altLang="en-US" sz="4000" dirty="0">
                <a:latin typeface="微软雅黑" panose="020B0503020204020204" pitchFamily="34" charset="-122"/>
                <a:ea typeface="微软雅黑" panose="020B0503020204020204" pitchFamily="34" charset="-122"/>
              </a:rPr>
              <a:t> </a:t>
            </a:r>
          </a:p>
        </p:txBody>
      </p:sp>
      <p:sp>
        <p:nvSpPr>
          <p:cNvPr id="355331" name="Rectangle 3"/>
          <p:cNvSpPr>
            <a:spLocks noGrp="1" noChangeArrowheads="1"/>
          </p:cNvSpPr>
          <p:nvPr>
            <p:ph type="body" idx="1"/>
          </p:nvPr>
        </p:nvSpPr>
        <p:spPr>
          <a:xfrm>
            <a:off x="179705" y="1373505"/>
            <a:ext cx="8820150" cy="4935855"/>
          </a:xfrm>
        </p:spPr>
        <p:txBody>
          <a:bodyPr/>
          <a:lstStyle/>
          <a:p>
            <a:r>
              <a:rPr lang="zh-CN" altLang="en-US" sz="3000" b="1" dirty="0"/>
              <a:t>机理</a:t>
            </a:r>
          </a:p>
          <a:p>
            <a:r>
              <a:rPr lang="zh-CN" altLang="en-US" dirty="0"/>
              <a:t>  </a:t>
            </a:r>
            <a:r>
              <a:rPr lang="zh-CN" altLang="en-US" sz="2400" dirty="0"/>
              <a:t>氢致应力开裂（</a:t>
            </a:r>
            <a:r>
              <a:rPr lang="en-US" altLang="zh-CN" sz="2400" dirty="0"/>
              <a:t>HIC</a:t>
            </a:r>
            <a:r>
              <a:rPr lang="zh-CN" altLang="en-US" sz="2400" dirty="0"/>
              <a:t>）定义为金属内部或表面的氢鼓包（</a:t>
            </a:r>
            <a:r>
              <a:rPr lang="en-US" altLang="zh-CN" sz="2400" dirty="0"/>
              <a:t>HB</a:t>
            </a:r>
            <a:r>
              <a:rPr lang="zh-CN" altLang="en-US" sz="2400" dirty="0"/>
              <a:t>）相互连接而形成的内部开裂，形成</a:t>
            </a:r>
            <a:r>
              <a:rPr lang="en-US" altLang="zh-CN" sz="2400" dirty="0"/>
              <a:t>HIC</a:t>
            </a:r>
            <a:r>
              <a:rPr lang="zh-CN" altLang="en-US" sz="2400" dirty="0"/>
              <a:t>不需要有外部应力，开裂是由氢鼓包形成的压力造成。阴极反应生成的氢原子聚集钢表面，由于</a:t>
            </a:r>
            <a:r>
              <a:rPr lang="en-US" altLang="zh-CN" sz="2400" dirty="0"/>
              <a:t>HS</a:t>
            </a:r>
            <a:r>
              <a:rPr lang="en-US" altLang="zh-CN" sz="2400" baseline="30000" dirty="0"/>
              <a:t>-</a:t>
            </a:r>
            <a:r>
              <a:rPr lang="zh-CN" altLang="en-US" sz="2400" dirty="0"/>
              <a:t>的作用加速向钢中渗透，在钢材的缺陷（气孔等）处结合形成氢分子，体积鼓胀，形成鼓包。鼓包连续就引起金属内部分层或裂纹。反应过程如下：</a:t>
            </a:r>
          </a:p>
          <a:p>
            <a:endParaRPr lang="zh-CN" altLang="en-US" sz="2400" dirty="0"/>
          </a:p>
          <a:p>
            <a:endParaRPr lang="en-US" altLang="zh-CN" dirty="0"/>
          </a:p>
        </p:txBody>
      </p:sp>
      <p:pic>
        <p:nvPicPr>
          <p:cNvPr id="355332" name="Picture 4"/>
          <p:cNvPicPr>
            <a:picLocks noChangeAspect="1" noChangeArrowheads="1"/>
          </p:cNvPicPr>
          <p:nvPr/>
        </p:nvPicPr>
        <p:blipFill>
          <a:blip r:embed="rId2" cstate="print"/>
          <a:srcRect/>
          <a:stretch>
            <a:fillRect/>
          </a:stretch>
        </p:blipFill>
        <p:spPr bwMode="auto">
          <a:xfrm>
            <a:off x="2496820" y="4466590"/>
            <a:ext cx="4311650" cy="2212340"/>
          </a:xfrm>
          <a:prstGeom prst="rect">
            <a:avLst/>
          </a:prstGeom>
          <a:noFill/>
          <a:ln w="9525">
            <a:noFill/>
            <a:miter lim="800000"/>
            <a:headEnd/>
            <a:tailEnd/>
          </a:ln>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ChangeArrowheads="1"/>
          </p:cNvSpPr>
          <p:nvPr>
            <p:ph type="title"/>
          </p:nvPr>
        </p:nvSpPr>
        <p:spPr>
          <a:xfrm>
            <a:off x="685800" y="0"/>
            <a:ext cx="7772400" cy="990600"/>
          </a:xfrm>
        </p:spPr>
        <p:txBody>
          <a:bodyPr>
            <a:normAutofit/>
          </a:bodyPr>
          <a:lstStyle/>
          <a:p>
            <a:r>
              <a:rPr lang="en-US" altLang="zh-CN" sz="3600" dirty="0">
                <a:latin typeface="微软雅黑" panose="020B0503020204020204" pitchFamily="34" charset="-122"/>
                <a:ea typeface="微软雅黑" panose="020B0503020204020204" pitchFamily="34" charset="-122"/>
              </a:rPr>
              <a:t>HIC/SOHIC</a:t>
            </a:r>
            <a:r>
              <a:rPr lang="zh-CN" altLang="en-US" sz="3600" dirty="0">
                <a:latin typeface="微软雅黑" panose="020B0503020204020204" pitchFamily="34" charset="-122"/>
                <a:ea typeface="微软雅黑" panose="020B0503020204020204" pitchFamily="34" charset="-122"/>
              </a:rPr>
              <a:t>环境严重性</a:t>
            </a:r>
          </a:p>
        </p:txBody>
      </p:sp>
      <p:graphicFrame>
        <p:nvGraphicFramePr>
          <p:cNvPr id="357482" name="Group 106"/>
          <p:cNvGraphicFramePr>
            <a:graphicFrameLocks noGrp="1"/>
          </p:cNvGraphicFramePr>
          <p:nvPr>
            <p:ph type="body" idx="1"/>
            <p:custDataLst>
              <p:tags r:id="rId1"/>
            </p:custDataLst>
          </p:nvPr>
        </p:nvGraphicFramePr>
        <p:xfrm>
          <a:off x="399098" y="1443732"/>
          <a:ext cx="8424862" cy="2560320"/>
        </p:xfrm>
        <a:graphic>
          <a:graphicData uri="http://schemas.openxmlformats.org/drawingml/2006/table">
            <a:tbl>
              <a:tblPr/>
              <a:tblGrid>
                <a:gridCol w="1797050">
                  <a:extLst>
                    <a:ext uri="{9D8B030D-6E8A-4147-A177-3AD203B41FA5}">
                      <a16:colId xmlns:a16="http://schemas.microsoft.com/office/drawing/2014/main" val="20000"/>
                    </a:ext>
                  </a:extLst>
                </a:gridCol>
                <a:gridCol w="1608137">
                  <a:extLst>
                    <a:ext uri="{9D8B030D-6E8A-4147-A177-3AD203B41FA5}">
                      <a16:colId xmlns:a16="http://schemas.microsoft.com/office/drawing/2014/main" val="20001"/>
                    </a:ext>
                  </a:extLst>
                </a:gridCol>
                <a:gridCol w="1674813">
                  <a:extLst>
                    <a:ext uri="{9D8B030D-6E8A-4147-A177-3AD203B41FA5}">
                      <a16:colId xmlns:a16="http://schemas.microsoft.com/office/drawing/2014/main" val="20002"/>
                    </a:ext>
                  </a:extLst>
                </a:gridCol>
                <a:gridCol w="1670050">
                  <a:extLst>
                    <a:ext uri="{9D8B030D-6E8A-4147-A177-3AD203B41FA5}">
                      <a16:colId xmlns:a16="http://schemas.microsoft.com/office/drawing/2014/main" val="20003"/>
                    </a:ext>
                  </a:extLst>
                </a:gridCol>
                <a:gridCol w="1674812">
                  <a:extLst>
                    <a:ext uri="{9D8B030D-6E8A-4147-A177-3AD203B41FA5}">
                      <a16:colId xmlns:a16="http://schemas.microsoft.com/office/drawing/2014/main" val="20004"/>
                    </a:ext>
                  </a:extLst>
                </a:gridCol>
              </a:tblGrid>
              <a:tr h="338138">
                <a:tc gridSpan="5">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水中</a:t>
                      </a:r>
                      <a:r>
                        <a:rPr kumimoji="0" lang="en-US" altLang="zh-CN" sz="1800" b="0" i="0" u="none" strike="noStrike" cap="none" normalizeH="0" baseline="0" dirty="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H</a:t>
                      </a:r>
                      <a:r>
                        <a:rPr kumimoji="0" lang="en-US" altLang="zh-CN" sz="1800" b="0" i="0" u="none" strike="noStrike" cap="none" normalizeH="0" baseline="-25000" dirty="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2</a:t>
                      </a:r>
                      <a:r>
                        <a:rPr kumimoji="0" lang="en-US" altLang="zh-CN" sz="1800" b="0" i="0" u="none" strike="noStrike" cap="none" normalizeH="0" baseline="0" dirty="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S    PPM</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0"/>
                  </a:ext>
                </a:extLst>
              </a:tr>
              <a:tr h="3365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zh-CN" altLang="en-US"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水的</a:t>
                      </a: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PH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50-1000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1000-10000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&gt;10000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33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&lt;5.5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33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5.5-7.5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33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7.6-8.3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33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8.4-8.9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1"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1"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857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&gt;9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dirty="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1"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1" i="0" u="none" strike="noStrike" cap="none" normalizeH="0" baseline="0" dirty="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graphicFrame>
        <p:nvGraphicFramePr>
          <p:cNvPr id="357483" name="Group 107"/>
          <p:cNvGraphicFramePr>
            <a:graphicFrameLocks noGrp="1"/>
          </p:cNvGraphicFramePr>
          <p:nvPr>
            <p:custDataLst>
              <p:tags r:id="rId2"/>
            </p:custDataLst>
          </p:nvPr>
        </p:nvGraphicFramePr>
        <p:xfrm>
          <a:off x="381000" y="4437063"/>
          <a:ext cx="8534400" cy="2342517"/>
        </p:xfrm>
        <a:graphic>
          <a:graphicData uri="http://schemas.openxmlformats.org/drawingml/2006/table">
            <a:tbl>
              <a:tblPr/>
              <a:tblGrid>
                <a:gridCol w="1482725">
                  <a:extLst>
                    <a:ext uri="{9D8B030D-6E8A-4147-A177-3AD203B41FA5}">
                      <a16:colId xmlns:a16="http://schemas.microsoft.com/office/drawing/2014/main" val="20000"/>
                    </a:ext>
                  </a:extLst>
                </a:gridCol>
                <a:gridCol w="1058863">
                  <a:extLst>
                    <a:ext uri="{9D8B030D-6E8A-4147-A177-3AD203B41FA5}">
                      <a16:colId xmlns:a16="http://schemas.microsoft.com/office/drawing/2014/main" val="20001"/>
                    </a:ext>
                  </a:extLst>
                </a:gridCol>
                <a:gridCol w="958850">
                  <a:extLst>
                    <a:ext uri="{9D8B030D-6E8A-4147-A177-3AD203B41FA5}">
                      <a16:colId xmlns:a16="http://schemas.microsoft.com/office/drawing/2014/main" val="20002"/>
                    </a:ext>
                  </a:extLst>
                </a:gridCol>
                <a:gridCol w="1504950">
                  <a:extLst>
                    <a:ext uri="{9D8B030D-6E8A-4147-A177-3AD203B41FA5}">
                      <a16:colId xmlns:a16="http://schemas.microsoft.com/office/drawing/2014/main" val="20003"/>
                    </a:ext>
                  </a:extLst>
                </a:gridCol>
                <a:gridCol w="985837">
                  <a:extLst>
                    <a:ext uri="{9D8B030D-6E8A-4147-A177-3AD203B41FA5}">
                      <a16:colId xmlns:a16="http://schemas.microsoft.com/office/drawing/2014/main" val="20004"/>
                    </a:ext>
                  </a:extLst>
                </a:gridCol>
                <a:gridCol w="1365250">
                  <a:extLst>
                    <a:ext uri="{9D8B030D-6E8A-4147-A177-3AD203B41FA5}">
                      <a16:colId xmlns:a16="http://schemas.microsoft.com/office/drawing/2014/main" val="20005"/>
                    </a:ext>
                  </a:extLst>
                </a:gridCol>
                <a:gridCol w="1177925">
                  <a:extLst>
                    <a:ext uri="{9D8B030D-6E8A-4147-A177-3AD203B41FA5}">
                      <a16:colId xmlns:a16="http://schemas.microsoft.com/office/drawing/2014/main" val="20006"/>
                    </a:ext>
                  </a:extLst>
                </a:gridCol>
              </a:tblGrid>
              <a:tr h="522288">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zh-CN" altLang="en-US" sz="20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环境严重性</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zh-CN" altLang="en-US" sz="16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高硫钢</a:t>
                      </a:r>
                      <a:r>
                        <a:rPr kumimoji="0" lang="en-US" altLang="zh-CN" sz="16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&lt;0.01%S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zh-CN" altLang="en-US" sz="16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低硫钢</a:t>
                      </a:r>
                      <a:r>
                        <a:rPr kumimoji="0" lang="en-US" altLang="zh-CN" sz="16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0.002-0.01%S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zh-CN" altLang="en-US"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低超硫钢</a:t>
                      </a:r>
                      <a:r>
                        <a:rPr kumimoji="0" lang="en-US" altLang="zh-CN" sz="18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&lt;0.002%S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a:tc>
                <a:extLst>
                  <a:ext uri="{0D108BD9-81ED-4DB2-BD59-A6C34878D82A}">
                    <a16:rowId xmlns:a16="http://schemas.microsoft.com/office/drawing/2014/main" val="10000"/>
                  </a:ext>
                </a:extLst>
              </a:tr>
              <a:tr h="474663">
                <a:tc vMerge="1">
                  <a:txBody>
                    <a:bodyPr/>
                    <a:lstStyle/>
                    <a:p>
                      <a:endParaRPr lang="zh-CN"/>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zh-CN" altLang="en-US" sz="20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焊后</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PWHT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zh-CN" altLang="en-US" sz="20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焊后</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PWHT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zh-CN" altLang="en-US" sz="20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焊后</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PWHT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746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746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587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NO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NO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357473" name="Rectangle 97"/>
          <p:cNvSpPr>
            <a:spLocks noChangeArrowheads="1"/>
          </p:cNvSpPr>
          <p:nvPr/>
        </p:nvSpPr>
        <p:spPr bwMode="auto">
          <a:xfrm>
            <a:off x="2917520" y="4004310"/>
            <a:ext cx="2484120" cy="460375"/>
          </a:xfrm>
          <a:prstGeom prst="rect">
            <a:avLst/>
          </a:prstGeom>
          <a:noFill/>
          <a:ln w="9525">
            <a:noFill/>
            <a:miter lim="800000"/>
          </a:ln>
          <a:effectLst/>
        </p:spPr>
        <p:txBody>
          <a:bodyPr wrap="none">
            <a:spAutoFit/>
          </a:bodyPr>
          <a:lstStyle/>
          <a:p>
            <a:r>
              <a:rPr kumimoji="1" lang="en-US" altLang="zh-CN" sz="2400" dirty="0">
                <a:solidFill>
                  <a:schemeClr val="tx2"/>
                </a:solidFill>
                <a:latin typeface="黑体" panose="02010609060101010101" pitchFamily="49" charset="-122"/>
                <a:ea typeface="黑体" panose="02010609060101010101" pitchFamily="49" charset="-122"/>
              </a:rPr>
              <a:t>HIC/SOHIC</a:t>
            </a:r>
            <a:r>
              <a:rPr kumimoji="1" lang="zh-CN" altLang="en-US" sz="2400" dirty="0">
                <a:solidFill>
                  <a:schemeClr val="tx2"/>
                </a:solidFill>
                <a:latin typeface="黑体" panose="02010609060101010101" pitchFamily="49" charset="-122"/>
                <a:ea typeface="黑体" panose="02010609060101010101" pitchFamily="49" charset="-122"/>
              </a:rPr>
              <a:t>敏感性</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a:xfrm>
            <a:off x="107504" y="116632"/>
            <a:ext cx="8229600" cy="703262"/>
          </a:xfrm>
        </p:spPr>
        <p:txBody>
          <a:bodyPr/>
          <a:lstStyle/>
          <a:p>
            <a:r>
              <a:rPr lang="zh-CN" altLang="en-US" sz="3600" dirty="0">
                <a:latin typeface="微软雅黑" panose="020B0503020204020204" pitchFamily="34" charset="-122"/>
                <a:ea typeface="微软雅黑" panose="020B0503020204020204" pitchFamily="34" charset="-122"/>
              </a:rPr>
              <a:t>选材及防护</a:t>
            </a:r>
          </a:p>
        </p:txBody>
      </p:sp>
      <p:sp>
        <p:nvSpPr>
          <p:cNvPr id="358403" name="Rectangle 3"/>
          <p:cNvSpPr>
            <a:spLocks noGrp="1" noChangeArrowheads="1"/>
          </p:cNvSpPr>
          <p:nvPr>
            <p:ph type="body" idx="1"/>
          </p:nvPr>
        </p:nvSpPr>
        <p:spPr>
          <a:xfrm>
            <a:off x="527050" y="1443673"/>
            <a:ext cx="8229600" cy="5078412"/>
          </a:xfrm>
        </p:spPr>
        <p:txBody>
          <a:bodyPr>
            <a:normAutofit/>
          </a:bodyPr>
          <a:lstStyle/>
          <a:p>
            <a:pPr marL="609600" indent="-609600">
              <a:lnSpc>
                <a:spcPct val="90000"/>
              </a:lnSpc>
            </a:pPr>
            <a:r>
              <a:rPr lang="en-US" altLang="zh-CN" b="1" dirty="0"/>
              <a:t>① </a:t>
            </a:r>
            <a:r>
              <a:rPr lang="zh-CN" altLang="en-US" b="1" dirty="0"/>
              <a:t>材料选用符合以下要求</a:t>
            </a:r>
            <a:endParaRPr lang="zh-CN" altLang="en-US" dirty="0"/>
          </a:p>
          <a:p>
            <a:pPr marL="609600" indent="-609600">
              <a:lnSpc>
                <a:spcPct val="90000"/>
              </a:lnSpc>
            </a:pPr>
            <a:r>
              <a:rPr lang="zh-CN" altLang="en-US" dirty="0"/>
              <a:t>       尽可能选用低强钢，不用高强钢。（材料屈服强度≤</a:t>
            </a:r>
            <a:r>
              <a:rPr lang="en-US" altLang="zh-CN" dirty="0"/>
              <a:t>355MPa</a:t>
            </a:r>
            <a:r>
              <a:rPr lang="zh-CN" altLang="en-US" dirty="0"/>
              <a:t>，抗拉强度≤</a:t>
            </a:r>
            <a:r>
              <a:rPr lang="en-US" altLang="zh-CN" dirty="0"/>
              <a:t>630MPa</a:t>
            </a:r>
            <a:r>
              <a:rPr lang="zh-CN" altLang="en-US" dirty="0"/>
              <a:t>，不能选用含</a:t>
            </a:r>
            <a:r>
              <a:rPr lang="en-US" altLang="zh-CN" dirty="0"/>
              <a:t>Ni&gt;1%</a:t>
            </a:r>
            <a:r>
              <a:rPr lang="zh-CN" altLang="en-US" dirty="0"/>
              <a:t>的低合金钢）</a:t>
            </a:r>
          </a:p>
          <a:p>
            <a:pPr marL="609600" indent="-609600">
              <a:lnSpc>
                <a:spcPct val="90000"/>
              </a:lnSpc>
            </a:pPr>
            <a:r>
              <a:rPr lang="zh-CN" altLang="en-US" dirty="0"/>
              <a:t>     使用高纯钢，且作杂质球化处理。（如抗</a:t>
            </a:r>
            <a:r>
              <a:rPr lang="en-US" altLang="zh-CN" dirty="0"/>
              <a:t>HIC</a:t>
            </a:r>
            <a:r>
              <a:rPr lang="zh-CN" altLang="en-US" dirty="0"/>
              <a:t>钢）。</a:t>
            </a:r>
          </a:p>
          <a:p>
            <a:pPr marL="609600" indent="-609600">
              <a:lnSpc>
                <a:spcPct val="90000"/>
              </a:lnSpc>
            </a:pPr>
            <a:r>
              <a:rPr lang="zh-CN" altLang="en-US" dirty="0"/>
              <a:t>      选用镇静钢</a:t>
            </a:r>
            <a:r>
              <a:rPr lang="en-US" altLang="zh-CN" dirty="0"/>
              <a:t>(</a:t>
            </a:r>
            <a:r>
              <a:rPr lang="zh-CN" altLang="en-US" dirty="0"/>
              <a:t>内部缺陷少</a:t>
            </a:r>
            <a:r>
              <a:rPr lang="en-US" altLang="zh-CN" dirty="0"/>
              <a:t>)</a:t>
            </a:r>
            <a:r>
              <a:rPr lang="zh-CN" altLang="en-US" dirty="0"/>
              <a:t>，不用沸腾钢。</a:t>
            </a:r>
          </a:p>
          <a:p>
            <a:pPr marL="609600" indent="-609600">
              <a:lnSpc>
                <a:spcPct val="90000"/>
              </a:lnSpc>
            </a:pPr>
            <a:r>
              <a:rPr lang="zh-CN" altLang="en-US" dirty="0"/>
              <a:t>     母材硬度</a:t>
            </a:r>
            <a:r>
              <a:rPr lang="en-US" altLang="zh-CN" dirty="0"/>
              <a:t>HB≤235</a:t>
            </a:r>
            <a:r>
              <a:rPr lang="zh-CN" altLang="en-US" dirty="0"/>
              <a:t>。</a:t>
            </a:r>
          </a:p>
          <a:p>
            <a:pPr marL="609600" indent="-609600">
              <a:lnSpc>
                <a:spcPct val="90000"/>
              </a:lnSpc>
            </a:pPr>
            <a:r>
              <a:rPr lang="zh-CN" altLang="en-US" dirty="0"/>
              <a:t>      钢材应是细晶粒钢。</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6219" y="-99392"/>
            <a:ext cx="8229600" cy="1143000"/>
          </a:xfrm>
        </p:spPr>
        <p:txBody>
          <a:bodyPr>
            <a:normAutofit/>
          </a:bodyPr>
          <a:lstStyle/>
          <a:p>
            <a:r>
              <a:rPr lang="zh-CN" altLang="en-US" sz="3600" dirty="0">
                <a:latin typeface="微软雅黑" panose="020B0503020204020204" pitchFamily="34" charset="-122"/>
                <a:ea typeface="微软雅黑" panose="020B0503020204020204" pitchFamily="34" charset="-122"/>
                <a:sym typeface="+mn-ea"/>
              </a:rPr>
              <a:t>盐酸（</a:t>
            </a:r>
            <a:r>
              <a:rPr lang="en-US" altLang="zh-CN" sz="3600" dirty="0" err="1">
                <a:latin typeface="微软雅黑" panose="020B0503020204020204" pitchFamily="34" charset="-122"/>
                <a:ea typeface="微软雅黑" panose="020B0503020204020204" pitchFamily="34" charset="-122"/>
                <a:sym typeface="+mn-ea"/>
              </a:rPr>
              <a:t>HCl</a:t>
            </a:r>
            <a:r>
              <a:rPr lang="zh-CN" altLang="en-US" sz="3600" dirty="0">
                <a:latin typeface="微软雅黑" panose="020B0503020204020204" pitchFamily="34" charset="-122"/>
                <a:ea typeface="微软雅黑" panose="020B0503020204020204" pitchFamily="34" charset="-122"/>
                <a:sym typeface="+mn-ea"/>
              </a:rPr>
              <a:t>）腐蚀减薄</a:t>
            </a:r>
            <a:endParaRPr lang="zh-CN" altLang="en-US" sz="3600" dirty="0">
              <a:latin typeface="微软雅黑" panose="020B0503020204020204" pitchFamily="34" charset="-122"/>
              <a:ea typeface="微软雅黑" panose="020B0503020204020204" pitchFamily="34" charset="-122"/>
            </a:endParaRPr>
          </a:p>
        </p:txBody>
      </p:sp>
      <p:sp>
        <p:nvSpPr>
          <p:cNvPr id="6147" name="Rectangle 3"/>
          <p:cNvSpPr>
            <a:spLocks noGrp="1" noChangeArrowheads="1"/>
          </p:cNvSpPr>
          <p:nvPr>
            <p:ph type="body" idx="1"/>
          </p:nvPr>
        </p:nvSpPr>
        <p:spPr/>
        <p:txBody>
          <a:bodyPr/>
          <a:lstStyle/>
          <a:p>
            <a:r>
              <a:rPr lang="zh-CN" altLang="en-US" dirty="0"/>
              <a:t>   当存在</a:t>
            </a:r>
            <a:r>
              <a:rPr lang="en-US" altLang="zh-CN" dirty="0"/>
              <a:t>H2S</a:t>
            </a:r>
            <a:r>
              <a:rPr lang="zh-CN" altLang="en-US" dirty="0"/>
              <a:t>时，</a:t>
            </a:r>
            <a:r>
              <a:rPr lang="en-US" altLang="zh-CN" dirty="0"/>
              <a:t>H2S</a:t>
            </a:r>
            <a:r>
              <a:rPr lang="zh-CN" altLang="en-US" dirty="0"/>
              <a:t>和</a:t>
            </a:r>
            <a:r>
              <a:rPr lang="en-US" altLang="zh-CN" dirty="0" err="1"/>
              <a:t>HCl</a:t>
            </a:r>
            <a:r>
              <a:rPr lang="zh-CN" altLang="en-US" dirty="0"/>
              <a:t>相互促进构成循环腐蚀，使腐蚀加剧。腐蚀主要反应如下：</a:t>
            </a:r>
          </a:p>
          <a:p>
            <a:r>
              <a:rPr lang="zh-CN" altLang="en-US" dirty="0"/>
              <a:t> </a:t>
            </a:r>
            <a:r>
              <a:rPr lang="en-US" altLang="zh-CN" dirty="0"/>
              <a:t>Fe+2HCl → FeCl2+H2</a:t>
            </a:r>
          </a:p>
          <a:p>
            <a:r>
              <a:rPr lang="en-US" altLang="zh-CN" dirty="0"/>
              <a:t> FeCl2+H2S → </a:t>
            </a:r>
            <a:r>
              <a:rPr lang="en-US" altLang="zh-CN" dirty="0" err="1"/>
              <a:t>FeS+HCl</a:t>
            </a:r>
            <a:endParaRPr lang="en-US" altLang="zh-CN" dirty="0"/>
          </a:p>
          <a:p>
            <a:r>
              <a:rPr lang="en-US" altLang="zh-CN" dirty="0"/>
              <a:t> Fe+ H2S → FeS+H2</a:t>
            </a:r>
          </a:p>
          <a:p>
            <a:r>
              <a:rPr lang="en-US" altLang="zh-CN" dirty="0"/>
              <a:t> </a:t>
            </a:r>
            <a:r>
              <a:rPr lang="en-US" altLang="zh-CN" dirty="0" err="1"/>
              <a:t>FeS+HCl</a:t>
            </a:r>
            <a:r>
              <a:rPr lang="en-US" altLang="zh-CN" dirty="0"/>
              <a:t> → FeCl2+H2S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8" name="Rectangle 4"/>
          <p:cNvSpPr>
            <a:spLocks noChangeArrowheads="1"/>
          </p:cNvSpPr>
          <p:nvPr/>
        </p:nvSpPr>
        <p:spPr bwMode="auto">
          <a:xfrm>
            <a:off x="234122" y="1443673"/>
            <a:ext cx="8675687" cy="5262245"/>
          </a:xfrm>
          <a:prstGeom prst="rect">
            <a:avLst/>
          </a:prstGeom>
          <a:noFill/>
          <a:ln w="9525">
            <a:noFill/>
            <a:miter lim="800000"/>
          </a:ln>
          <a:effectLst/>
        </p:spPr>
        <p:txBody>
          <a:bodyPr wrap="square">
            <a:spAutoFit/>
          </a:bodyPr>
          <a:lstStyle/>
          <a:p>
            <a:r>
              <a:rPr kumimoji="1" lang="en-US" altLang="zh-CN" b="0" dirty="0"/>
              <a:t>   </a:t>
            </a:r>
            <a:r>
              <a:rPr kumimoji="1" lang="en-US" altLang="zh-CN" sz="2800" b="0" dirty="0"/>
              <a:t> </a:t>
            </a:r>
            <a:r>
              <a:rPr kumimoji="1" lang="zh-CN" altLang="en-US" sz="2800" b="0" dirty="0"/>
              <a:t>根据最新的研究成果，国外新的压力容器标准中已有所反映，最典型的是</a:t>
            </a:r>
            <a:r>
              <a:rPr kumimoji="1" lang="en-US" altLang="zh-CN" sz="2800" b="0" dirty="0"/>
              <a:t>1990</a:t>
            </a:r>
            <a:r>
              <a:rPr kumimoji="1" lang="zh-CN" altLang="en-US" sz="2800" b="0" dirty="0"/>
              <a:t>年版的法国压力容器标准（</a:t>
            </a:r>
            <a:r>
              <a:rPr kumimoji="1" lang="en-US" altLang="zh-CN" sz="2800" b="0" dirty="0"/>
              <a:t>CODAP-1990</a:t>
            </a:r>
            <a:r>
              <a:rPr kumimoji="1" lang="zh-CN" altLang="en-US" sz="2800" b="0" dirty="0"/>
              <a:t>）</a:t>
            </a:r>
            <a:r>
              <a:rPr kumimoji="1" lang="en-US" altLang="zh-CN" sz="2800" b="0" dirty="0"/>
              <a:t>[7]</a:t>
            </a:r>
            <a:r>
              <a:rPr kumimoji="1" lang="zh-CN" altLang="en-US" sz="2800" b="0" dirty="0"/>
              <a:t>。在其附录</a:t>
            </a:r>
            <a:r>
              <a:rPr kumimoji="1" lang="en-US" altLang="zh-CN" sz="2800" b="0" dirty="0"/>
              <a:t>MA3</a:t>
            </a:r>
            <a:r>
              <a:rPr kumimoji="1" lang="zh-CN" altLang="en-US" sz="2800" b="0" dirty="0"/>
              <a:t>有关湿硫化氢环境用碳钢与低合金钢的要求中，除要限制焊缝区的硬度与对容器焊后进行热处理外，并提出了以下要求：</a:t>
            </a:r>
          </a:p>
          <a:p>
            <a:r>
              <a:rPr kumimoji="1" lang="zh-CN" altLang="en-US" sz="2800" b="0" dirty="0"/>
              <a:t>①为减少夹杂物，应限制钢中硫含量，例如</a:t>
            </a:r>
            <a:r>
              <a:rPr kumimoji="1" lang="en-US" altLang="zh-CN" sz="2800" b="0" dirty="0"/>
              <a:t>S≤0.002%</a:t>
            </a:r>
            <a:r>
              <a:rPr kumimoji="1" lang="zh-CN" altLang="en-US" sz="2800" b="0" dirty="0"/>
              <a:t>，如能达到</a:t>
            </a:r>
            <a:r>
              <a:rPr kumimoji="1" lang="en-US" altLang="zh-CN" sz="2800" b="0" dirty="0"/>
              <a:t>0.001%</a:t>
            </a:r>
            <a:r>
              <a:rPr kumimoji="1" lang="zh-CN" altLang="en-US" sz="2800" b="0" dirty="0"/>
              <a:t>则更好，并通过加钙处理使夹杂物成球状。还应限制钢中含氧量，例如</a:t>
            </a:r>
            <a:r>
              <a:rPr kumimoji="1" lang="en-US" altLang="zh-CN" sz="2800" b="0" dirty="0"/>
              <a:t>0.002%</a:t>
            </a:r>
            <a:r>
              <a:rPr kumimoji="1" lang="zh-CN" altLang="en-US" sz="2800" b="0" dirty="0"/>
              <a:t>。</a:t>
            </a:r>
          </a:p>
          <a:p>
            <a:r>
              <a:rPr kumimoji="1" lang="zh-CN" altLang="en-US" sz="2800" b="0" dirty="0"/>
              <a:t>②由于磷会促进偏析，引起开裂，应限制钢中磷含量，例如降到≤</a:t>
            </a:r>
            <a:r>
              <a:rPr kumimoji="1" lang="en-US" altLang="zh-CN" sz="2800" b="0" dirty="0"/>
              <a:t>0.008%</a:t>
            </a:r>
            <a:r>
              <a:rPr kumimoji="1" lang="zh-CN" altLang="en-US" sz="2800" b="0" dirty="0"/>
              <a:t>。</a:t>
            </a:r>
          </a:p>
          <a:p>
            <a:r>
              <a:rPr kumimoji="1" lang="zh-CN" altLang="en-US" sz="2800" b="0" dirty="0"/>
              <a:t>③在满足钢的力学性能的条件下应尽可能降低钢的碳当量。</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8" name="Rectangle 4"/>
          <p:cNvSpPr>
            <a:spLocks noGrp="1" noChangeArrowheads="1"/>
          </p:cNvSpPr>
          <p:nvPr>
            <p:ph type="title"/>
          </p:nvPr>
        </p:nvSpPr>
        <p:spPr>
          <a:xfrm>
            <a:off x="378644" y="1688713"/>
            <a:ext cx="8229600" cy="5355679"/>
          </a:xfrm>
        </p:spPr>
        <p:txBody>
          <a:bodyPr>
            <a:normAutofit fontScale="90000"/>
          </a:bodyPr>
          <a:lstStyle/>
          <a:p>
            <a:pPr algn="l" latinLnBrk="0">
              <a:lnSpc>
                <a:spcPct val="150000"/>
              </a:lnSpc>
            </a:pPr>
            <a:r>
              <a:rPr lang="en-US" altLang="zh-CN" sz="2400" b="0" dirty="0"/>
              <a:t>② </a:t>
            </a:r>
            <a:r>
              <a:rPr lang="zh-CN" altLang="en-US" sz="2400" b="0" dirty="0"/>
              <a:t>制造应符合以下要求</a:t>
            </a:r>
            <a:br>
              <a:rPr lang="zh-CN" altLang="en-US" sz="2400" b="0" dirty="0"/>
            </a:br>
            <a:r>
              <a:rPr lang="zh-CN" altLang="en-US" sz="2400" b="0" dirty="0"/>
              <a:t>ａ焊缝金属不允许有奥氏体熔敷金属存在，不允许碳钢、低合金钢与奥氏体之间焊接。</a:t>
            </a:r>
            <a:br>
              <a:rPr lang="zh-CN" altLang="en-US" sz="2400" b="0" dirty="0"/>
            </a:br>
            <a:r>
              <a:rPr lang="zh-CN" altLang="en-US" sz="2400" b="0" dirty="0"/>
              <a:t>ｂ焊后以及冷加工成型的构件的外层纤维变形量达</a:t>
            </a:r>
            <a:r>
              <a:rPr lang="en-US" altLang="zh-CN" sz="2400" b="0" dirty="0"/>
              <a:t>75%</a:t>
            </a:r>
            <a:r>
              <a:rPr lang="zh-CN" altLang="en-US" sz="2400" b="0" dirty="0"/>
              <a:t>时，应进行热处理，母材、焊缝及热影响区硬度</a:t>
            </a:r>
            <a:r>
              <a:rPr lang="en-US" altLang="zh-CN" sz="2400" b="0" dirty="0"/>
              <a:t>HB≤235</a:t>
            </a:r>
            <a:r>
              <a:rPr lang="zh-CN" altLang="en-US" sz="2400" b="0" dirty="0"/>
              <a:t>。</a:t>
            </a:r>
            <a:br>
              <a:rPr lang="zh-CN" altLang="en-US" sz="2400" b="0" dirty="0"/>
            </a:br>
            <a:r>
              <a:rPr lang="zh-CN" altLang="en-US" sz="2400" b="0" dirty="0"/>
              <a:t>ｃ母材及焊缝金属的强度应相同或相当。</a:t>
            </a:r>
            <a:br>
              <a:rPr lang="zh-CN" altLang="en-US" sz="2400" b="0" dirty="0"/>
            </a:br>
            <a:r>
              <a:rPr lang="zh-CN" altLang="en-US" sz="2400" b="0" dirty="0"/>
              <a:t>ｄ结构上应尽量避免应力集中。</a:t>
            </a:r>
            <a:br>
              <a:rPr lang="zh-CN" altLang="en-US" sz="2400" b="0" dirty="0"/>
            </a:br>
            <a:r>
              <a:rPr lang="zh-CN" altLang="en-US" sz="2400" b="0" dirty="0"/>
              <a:t>③ 介质要求</a:t>
            </a:r>
            <a:br>
              <a:rPr lang="zh-CN" altLang="en-US" sz="2400" b="0" dirty="0"/>
            </a:br>
            <a:r>
              <a:rPr lang="zh-CN" altLang="en-US" sz="2400" b="0" dirty="0"/>
              <a:t>控制介持中</a:t>
            </a:r>
            <a:r>
              <a:rPr lang="en-US" altLang="zh-CN" sz="2400" b="0" dirty="0"/>
              <a:t>H2S</a:t>
            </a:r>
            <a:r>
              <a:rPr lang="zh-CN" altLang="en-US" sz="2400" b="0" dirty="0"/>
              <a:t>含量。如液化气球罐介质</a:t>
            </a:r>
            <a:r>
              <a:rPr lang="en-US" altLang="zh-CN" sz="2400" b="0" dirty="0"/>
              <a:t>H2S</a:t>
            </a:r>
            <a:r>
              <a:rPr lang="zh-CN" altLang="en-US" sz="2400" b="0" dirty="0"/>
              <a:t>含量应</a:t>
            </a:r>
            <a:r>
              <a:rPr lang="en-US" altLang="zh-CN" sz="2400" b="0" dirty="0"/>
              <a:t>&lt;50PPm,</a:t>
            </a:r>
            <a:r>
              <a:rPr lang="zh-CN" altLang="en-US" sz="2400" b="0" dirty="0"/>
              <a:t>最高不</a:t>
            </a:r>
            <a:r>
              <a:rPr lang="en-US" altLang="zh-CN" sz="2400" b="0" dirty="0"/>
              <a:t>&gt;100PPm</a:t>
            </a:r>
            <a:r>
              <a:rPr lang="zh-CN" altLang="en-US" sz="2400" b="0" dirty="0"/>
              <a:t>。</a:t>
            </a:r>
            <a:br>
              <a:rPr lang="zh-CN" altLang="en-US" sz="2800" b="1" dirty="0"/>
            </a:br>
            <a:endParaRPr lang="zh-CN" altLang="en-US" sz="2800" b="1"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9" name="文本占位符 321538"/>
          <p:cNvSpPr>
            <a:spLocks noGrp="1"/>
          </p:cNvSpPr>
          <p:nvPr>
            <p:ph type="body" sz="half" idx="1"/>
          </p:nvPr>
        </p:nvSpPr>
        <p:spPr>
          <a:xfrm>
            <a:off x="756090" y="1370135"/>
            <a:ext cx="7631723" cy="3261946"/>
          </a:xfrm>
        </p:spPr>
        <p:txBody>
          <a:bodyPr>
            <a:normAutofit fontScale="97500" lnSpcReduction="10000"/>
          </a:bodyPr>
          <a:lstStyle/>
          <a:p>
            <a:pPr marL="609600" indent="-609600">
              <a:buClr>
                <a:schemeClr val="hlink"/>
              </a:buClr>
              <a:buSzTx/>
              <a:buFont typeface="Wingdings" panose="05000000000000000000" pitchFamily="2" charset="2"/>
              <a:buChar char="Ø"/>
            </a:pPr>
            <a:r>
              <a:rPr lang="zh-CN" altLang="en-US" sz="2215" b="1" dirty="0">
                <a:solidFill>
                  <a:schemeClr val="accent2"/>
                </a:solidFill>
                <a:latin typeface="宋体" panose="02010600030101010101" pitchFamily="2" charset="-122"/>
              </a:rPr>
              <a:t>选用抗</a:t>
            </a:r>
            <a:r>
              <a:rPr lang="en-US" altLang="zh-CN" sz="2215" b="1" dirty="0">
                <a:solidFill>
                  <a:schemeClr val="accent2"/>
                </a:solidFill>
                <a:latin typeface="宋体" panose="02010600030101010101" pitchFamily="2" charset="-122"/>
              </a:rPr>
              <a:t>HIC</a:t>
            </a:r>
            <a:r>
              <a:rPr lang="zh-CN" altLang="en-US" sz="2215" b="1" dirty="0">
                <a:solidFill>
                  <a:schemeClr val="accent2"/>
                </a:solidFill>
                <a:latin typeface="宋体" panose="02010600030101010101" pitchFamily="2" charset="-122"/>
              </a:rPr>
              <a:t>的钢材，根据具体氢通量的多少决定是否热处理</a:t>
            </a:r>
          </a:p>
          <a:p>
            <a:pPr marL="609600" indent="-609600">
              <a:buClr>
                <a:schemeClr val="hlink"/>
              </a:buClr>
              <a:buSzTx/>
              <a:buFont typeface="Wingdings" panose="05000000000000000000" pitchFamily="2" charset="2"/>
              <a:buNone/>
            </a:pPr>
            <a:r>
              <a:rPr lang="zh-CN" altLang="en-US" sz="2215" b="1" dirty="0">
                <a:solidFill>
                  <a:schemeClr val="tx1"/>
                </a:solidFill>
                <a:latin typeface="宋体" panose="02010600030101010101" pitchFamily="2" charset="-122"/>
              </a:rPr>
              <a:t>其他措施</a:t>
            </a:r>
          </a:p>
          <a:p>
            <a:pPr marL="609600" indent="-609600">
              <a:buClr>
                <a:schemeClr val="hlink"/>
              </a:buClr>
              <a:buSzTx/>
              <a:buFont typeface="Wingdings" panose="05000000000000000000" pitchFamily="2" charset="2"/>
              <a:buChar char="Ø"/>
            </a:pPr>
            <a:r>
              <a:rPr lang="zh-CN" altLang="en-US" sz="2215" b="1" dirty="0">
                <a:latin typeface="宋体" panose="02010600030101010101" pitchFamily="2" charset="-122"/>
              </a:rPr>
              <a:t>采用不锈钢复合板；</a:t>
            </a:r>
          </a:p>
          <a:p>
            <a:pPr marL="609600" indent="-609600">
              <a:buClr>
                <a:schemeClr val="hlink"/>
              </a:buClr>
              <a:buSzTx/>
              <a:buFont typeface="Wingdings" panose="05000000000000000000" pitchFamily="2" charset="2"/>
              <a:buChar char="Ø"/>
            </a:pPr>
            <a:r>
              <a:rPr lang="zh-CN" altLang="en-US" sz="2215" b="1" dirty="0">
                <a:latin typeface="宋体" panose="02010600030101010101" pitchFamily="2" charset="-122"/>
              </a:rPr>
              <a:t>表面非金属涂料；</a:t>
            </a:r>
          </a:p>
          <a:p>
            <a:pPr marL="609600" indent="-609600">
              <a:buClr>
                <a:schemeClr val="hlink"/>
              </a:buClr>
              <a:buSzTx/>
              <a:buFont typeface="Wingdings" panose="05000000000000000000" pitchFamily="2" charset="2"/>
              <a:buChar char="Ø"/>
            </a:pPr>
            <a:r>
              <a:rPr lang="zh-CN" altLang="en-US" sz="2215" b="1" dirty="0">
                <a:latin typeface="宋体" panose="02010600030101010101" pitchFamily="2" charset="-122"/>
              </a:rPr>
              <a:t>注水洗涤；</a:t>
            </a:r>
          </a:p>
          <a:p>
            <a:pPr marL="609600" indent="-609600">
              <a:buClr>
                <a:schemeClr val="hlink"/>
              </a:buClr>
              <a:buSzTx/>
              <a:buFont typeface="Wingdings" panose="05000000000000000000" pitchFamily="2" charset="2"/>
              <a:buChar char="Ø"/>
            </a:pPr>
            <a:r>
              <a:rPr lang="zh-CN" altLang="en-US" sz="2215" b="1" dirty="0">
                <a:latin typeface="宋体" panose="02010600030101010101" pitchFamily="2" charset="-122"/>
              </a:rPr>
              <a:t>注入聚硫化铵缓蚀剂（</a:t>
            </a:r>
            <a:r>
              <a:rPr lang="en-US" altLang="zh-CN" sz="2215" b="1">
                <a:latin typeface="宋体" panose="02010600030101010101" pitchFamily="2" charset="-122"/>
              </a:rPr>
              <a:t>[NH</a:t>
            </a:r>
            <a:r>
              <a:rPr lang="en-US" altLang="zh-CN" sz="2215" b="1" baseline="-25000">
                <a:latin typeface="宋体" panose="02010600030101010101" pitchFamily="2" charset="-122"/>
              </a:rPr>
              <a:t>4</a:t>
            </a:r>
            <a:r>
              <a:rPr lang="en-US" altLang="zh-CN" sz="2215" b="1">
                <a:latin typeface="宋体" panose="02010600030101010101" pitchFamily="2" charset="-122"/>
              </a:rPr>
              <a:t>]</a:t>
            </a:r>
            <a:r>
              <a:rPr lang="en-US" altLang="zh-CN" sz="2215" b="1" baseline="-25000">
                <a:latin typeface="宋体" panose="02010600030101010101" pitchFamily="2" charset="-122"/>
              </a:rPr>
              <a:t>2</a:t>
            </a:r>
            <a:r>
              <a:rPr lang="en-US" altLang="zh-CN" sz="2215" b="1" dirty="0">
                <a:latin typeface="宋体" panose="02010600030101010101" pitchFamily="2" charset="-122"/>
              </a:rPr>
              <a:t>Sx</a:t>
            </a:r>
            <a:r>
              <a:rPr lang="zh-CN" altLang="en-US" sz="2215" b="1" dirty="0">
                <a:latin typeface="宋体" panose="02010600030101010101" pitchFamily="2" charset="-122"/>
              </a:rPr>
              <a:t>）可转换氰化物成无害的硫氰酸盐，控制</a:t>
            </a:r>
            <a:r>
              <a:rPr lang="en-US" altLang="zh-CN" sz="2215" b="1" dirty="0">
                <a:latin typeface="宋体" panose="02010600030101010101" pitchFamily="2" charset="-122"/>
              </a:rPr>
              <a:t>HCN&lt;20ppm</a:t>
            </a:r>
            <a:r>
              <a:rPr lang="zh-CN" altLang="en-US" sz="2215" b="1" dirty="0">
                <a:latin typeface="宋体" panose="02010600030101010101" pitchFamily="2" charset="-122"/>
              </a:rPr>
              <a:t>。</a:t>
            </a:r>
          </a:p>
          <a:p>
            <a:pPr marL="609600" indent="-609600">
              <a:buClr>
                <a:schemeClr val="hlink"/>
              </a:buClr>
              <a:buSzTx/>
              <a:buFont typeface="Wingdings" panose="05000000000000000000" pitchFamily="2" charset="2"/>
              <a:buChar char="Ø"/>
            </a:pPr>
            <a:r>
              <a:rPr lang="zh-CN" altLang="en-US" sz="2215" b="1" dirty="0">
                <a:latin typeface="宋体" panose="02010600030101010101" pitchFamily="2" charset="-122"/>
              </a:rPr>
              <a:t>消除应力，控制硬度：</a:t>
            </a:r>
          </a:p>
        </p:txBody>
      </p:sp>
      <p:graphicFrame>
        <p:nvGraphicFramePr>
          <p:cNvPr id="321540" name="内容占位符 321539"/>
          <p:cNvGraphicFramePr>
            <a:graphicFrameLocks noGrp="1"/>
          </p:cNvGraphicFramePr>
          <p:nvPr>
            <p:ph sz="half" idx="2"/>
            <p:custDataLst>
              <p:tags r:id="rId1"/>
            </p:custDataLst>
          </p:nvPr>
        </p:nvGraphicFramePr>
        <p:xfrm>
          <a:off x="767862" y="4632081"/>
          <a:ext cx="7487920" cy="1677670"/>
        </p:xfrm>
        <a:graphic>
          <a:graphicData uri="http://schemas.openxmlformats.org/drawingml/2006/table">
            <a:tbl>
              <a:tblPr/>
              <a:tblGrid>
                <a:gridCol w="1250315">
                  <a:extLst>
                    <a:ext uri="{9D8B030D-6E8A-4147-A177-3AD203B41FA5}">
                      <a16:colId xmlns:a16="http://schemas.microsoft.com/office/drawing/2014/main" val="20000"/>
                    </a:ext>
                  </a:extLst>
                </a:gridCol>
                <a:gridCol w="1245235">
                  <a:extLst>
                    <a:ext uri="{9D8B030D-6E8A-4147-A177-3AD203B41FA5}">
                      <a16:colId xmlns:a16="http://schemas.microsoft.com/office/drawing/2014/main" val="20001"/>
                    </a:ext>
                  </a:extLst>
                </a:gridCol>
                <a:gridCol w="1251585">
                  <a:extLst>
                    <a:ext uri="{9D8B030D-6E8A-4147-A177-3AD203B41FA5}">
                      <a16:colId xmlns:a16="http://schemas.microsoft.com/office/drawing/2014/main" val="20002"/>
                    </a:ext>
                  </a:extLst>
                </a:gridCol>
                <a:gridCol w="1245870">
                  <a:extLst>
                    <a:ext uri="{9D8B030D-6E8A-4147-A177-3AD203B41FA5}">
                      <a16:colId xmlns:a16="http://schemas.microsoft.com/office/drawing/2014/main" val="20003"/>
                    </a:ext>
                  </a:extLst>
                </a:gridCol>
                <a:gridCol w="1249680">
                  <a:extLst>
                    <a:ext uri="{9D8B030D-6E8A-4147-A177-3AD203B41FA5}">
                      <a16:colId xmlns:a16="http://schemas.microsoft.com/office/drawing/2014/main" val="20004"/>
                    </a:ext>
                  </a:extLst>
                </a:gridCol>
                <a:gridCol w="1245235">
                  <a:extLst>
                    <a:ext uri="{9D8B030D-6E8A-4147-A177-3AD203B41FA5}">
                      <a16:colId xmlns:a16="http://schemas.microsoft.com/office/drawing/2014/main" val="20005"/>
                    </a:ext>
                  </a:extLst>
                </a:gridCol>
              </a:tblGrid>
              <a:tr h="46609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1845" b="1">
                          <a:solidFill>
                            <a:schemeClr val="tx1"/>
                          </a:solidFill>
                          <a:ea typeface="楷体_GB2312" pitchFamily="1" charset="-122"/>
                        </a:rPr>
                        <a:t>&lt;HB200</a:t>
                      </a:r>
                    </a:p>
                  </a:txBody>
                  <a:tcPr marL="84406" marR="84406" marT="42203" marB="42203">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1845" b="1">
                          <a:solidFill>
                            <a:schemeClr val="tx1"/>
                          </a:solidFill>
                          <a:ea typeface="楷体_GB2312" pitchFamily="1" charset="-122"/>
                        </a:rPr>
                        <a:t>&lt;HB225</a:t>
                      </a:r>
                    </a:p>
                  </a:txBody>
                  <a:tcPr marL="84406" marR="84406" marT="42203" marB="42203">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1845" b="1">
                          <a:solidFill>
                            <a:schemeClr val="tx1"/>
                          </a:solidFill>
                          <a:ea typeface="楷体_GB2312" pitchFamily="1" charset="-122"/>
                        </a:rPr>
                        <a:t>&lt;HB235</a:t>
                      </a:r>
                    </a:p>
                  </a:txBody>
                  <a:tcPr marL="84406" marR="84406" marT="42203" marB="42203">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1845" b="1">
                          <a:solidFill>
                            <a:schemeClr val="tx1"/>
                          </a:solidFill>
                          <a:ea typeface="楷体_GB2312" pitchFamily="1" charset="-122"/>
                        </a:rPr>
                        <a:t>&lt;HB245</a:t>
                      </a:r>
                    </a:p>
                  </a:txBody>
                  <a:tcPr marL="84406" marR="84406" marT="42203" marB="42203">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1845" b="1">
                          <a:solidFill>
                            <a:schemeClr val="tx1"/>
                          </a:solidFill>
                          <a:ea typeface="楷体_GB2312" pitchFamily="1" charset="-122"/>
                        </a:rPr>
                        <a:t>&lt;HRC22</a:t>
                      </a:r>
                    </a:p>
                  </a:txBody>
                  <a:tcPr marL="84406" marR="84406" marT="42203" marB="42203">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1845" b="1">
                          <a:solidFill>
                            <a:schemeClr val="tx1"/>
                          </a:solidFill>
                          <a:ea typeface="楷体_GB2312" pitchFamily="1" charset="-122"/>
                        </a:rPr>
                        <a:t>&lt;HRC28</a:t>
                      </a:r>
                    </a:p>
                  </a:txBody>
                  <a:tcPr marL="84406" marR="84406" marT="42203" marB="42203">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21158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sz="2215" b="1" dirty="0">
                          <a:ea typeface="楷体_GB2312" pitchFamily="1" charset="-122"/>
                        </a:rPr>
                        <a:t>碳钢</a:t>
                      </a:r>
                    </a:p>
                  </a:txBody>
                  <a:tcPr marL="84406" marR="84406" marT="42203" marB="42203">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1660" b="1" dirty="0">
                          <a:latin typeface="楷体_GB2312" pitchFamily="1" charset="-122"/>
                          <a:ea typeface="楷体_GB2312" pitchFamily="1" charset="-122"/>
                        </a:rPr>
                        <a:t>1Cr-0.5Mo</a:t>
                      </a:r>
                      <a:r>
                        <a:rPr lang="zh-CN" altLang="en-US" sz="1660" b="1" dirty="0">
                          <a:latin typeface="楷体_GB2312" pitchFamily="1" charset="-122"/>
                          <a:ea typeface="楷体_GB2312" pitchFamily="1" charset="-122"/>
                        </a:rPr>
                        <a:t>、</a:t>
                      </a:r>
                      <a:r>
                        <a:rPr lang="en-US" altLang="zh-CN" sz="1845" b="1">
                          <a:latin typeface="楷体_GB2312" pitchFamily="1" charset="-122"/>
                          <a:ea typeface="楷体_GB2312" pitchFamily="1" charset="-122"/>
                        </a:rPr>
                        <a:t>1.25Cr-0.5Mo</a:t>
                      </a:r>
                      <a:endParaRPr lang="zh-CN" altLang="en-US" sz="1845" b="1">
                        <a:latin typeface="楷体_GB2312" pitchFamily="1" charset="-122"/>
                        <a:ea typeface="楷体_GB2312" pitchFamily="1" charset="-122"/>
                      </a:endParaRPr>
                    </a:p>
                  </a:txBody>
                  <a:tcPr marL="84406" marR="84406" marT="42203" marB="42203">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1845" b="1" dirty="0">
                          <a:latin typeface="楷体_GB2312" pitchFamily="1" charset="-122"/>
                          <a:ea typeface="楷体_GB2312" pitchFamily="1" charset="-122"/>
                        </a:rPr>
                        <a:t>2.25Cr-1Mo</a:t>
                      </a:r>
                      <a:r>
                        <a:rPr lang="zh-CN" altLang="en-US" sz="1845" b="1" dirty="0">
                          <a:latin typeface="楷体_GB2312" pitchFamily="1" charset="-122"/>
                          <a:ea typeface="楷体_GB2312" pitchFamily="1" charset="-122"/>
                        </a:rPr>
                        <a:t>、</a:t>
                      </a:r>
                      <a:r>
                        <a:rPr lang="en-US" altLang="zh-CN" sz="1845" b="1">
                          <a:latin typeface="楷体_GB2312" pitchFamily="1" charset="-122"/>
                          <a:ea typeface="楷体_GB2312" pitchFamily="1" charset="-122"/>
                        </a:rPr>
                        <a:t>5Cr-1Mo</a:t>
                      </a:r>
                      <a:endParaRPr lang="zh-CN" altLang="en-US" sz="1845" b="1">
                        <a:latin typeface="楷体_GB2312" pitchFamily="1" charset="-122"/>
                        <a:ea typeface="楷体_GB2312" pitchFamily="1" charset="-122"/>
                      </a:endParaRPr>
                    </a:p>
                  </a:txBody>
                  <a:tcPr marL="84406" marR="84406" marT="42203" marB="42203">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en-US" altLang="zh-CN" sz="1845" b="1">
                          <a:latin typeface="楷体_GB2312" pitchFamily="1" charset="-122"/>
                          <a:ea typeface="楷体_GB2312" pitchFamily="1" charset="-122"/>
                        </a:rPr>
                        <a:t>9Cr-1Mo</a:t>
                      </a:r>
                      <a:endParaRPr lang="zh-CN" altLang="en-US" sz="1845" b="1">
                        <a:latin typeface="楷体_GB2312" pitchFamily="1" charset="-122"/>
                        <a:ea typeface="楷体_GB2312" pitchFamily="1" charset="-122"/>
                      </a:endParaRPr>
                    </a:p>
                  </a:txBody>
                  <a:tcPr marL="84406" marR="84406" marT="42203" marB="42203">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sz="1845" b="1" dirty="0">
                          <a:ea typeface="楷体_GB2312" pitchFamily="1" charset="-122"/>
                        </a:rPr>
                        <a:t>不锈钢（铁素体、马氏体、奥氏体</a:t>
                      </a:r>
                    </a:p>
                  </a:txBody>
                  <a:tcPr marL="84406" marR="84406" marT="42203" marB="42203">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sz="2215" b="1" dirty="0">
                          <a:ea typeface="楷体_GB2312" pitchFamily="1" charset="-122"/>
                        </a:rPr>
                        <a:t>双相钢</a:t>
                      </a:r>
                    </a:p>
                  </a:txBody>
                  <a:tcPr marL="84406" marR="84406" marT="42203" marB="42203">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a:xfrm>
            <a:off x="6553200" y="6031523"/>
            <a:ext cx="1905000" cy="422031"/>
          </a:xfrm>
        </p:spPr>
        <p:txBody>
          <a:bodyPr/>
          <a:lstStyle/>
          <a:p>
            <a:pPr lvl="0"/>
            <a:fld id="{9A0DB2DC-4C9A-4742-B13C-FB6460FD3503}" type="slidenum">
              <a:rPr lang="zh-CN" altLang="en-US" sz="1845" dirty="0">
                <a:latin typeface="Times New Roman" panose="02020603050405020304" pitchFamily="18" charset="0"/>
              </a:rPr>
              <a:t>63</a:t>
            </a:fld>
            <a:endParaRPr lang="zh-CN" altLang="en-US" sz="1845" dirty="0">
              <a:latin typeface="Times New Roman" panose="02020603050405020304" pitchFamily="18" charset="0"/>
            </a:endParaRPr>
          </a:p>
        </p:txBody>
      </p:sp>
      <p:pic>
        <p:nvPicPr>
          <p:cNvPr id="319490" name="图片 319489" descr="DSC00277"/>
          <p:cNvPicPr>
            <a:picLocks noChangeAspect="1"/>
          </p:cNvPicPr>
          <p:nvPr/>
        </p:nvPicPr>
        <p:blipFill>
          <a:blip r:embed="rId2"/>
          <a:stretch>
            <a:fillRect/>
          </a:stretch>
        </p:blipFill>
        <p:spPr>
          <a:xfrm>
            <a:off x="539262" y="1502020"/>
            <a:ext cx="2952750" cy="2325565"/>
          </a:xfrm>
          <a:prstGeom prst="rect">
            <a:avLst/>
          </a:prstGeom>
          <a:noFill/>
          <a:ln w="9525">
            <a:noFill/>
          </a:ln>
        </p:spPr>
      </p:pic>
      <p:pic>
        <p:nvPicPr>
          <p:cNvPr id="319491" name="图片 319490" descr="DSC00287"/>
          <p:cNvPicPr>
            <a:picLocks noChangeAspect="1"/>
          </p:cNvPicPr>
          <p:nvPr/>
        </p:nvPicPr>
        <p:blipFill>
          <a:blip r:embed="rId3"/>
          <a:stretch>
            <a:fillRect/>
          </a:stretch>
        </p:blipFill>
        <p:spPr>
          <a:xfrm>
            <a:off x="4859215" y="1434612"/>
            <a:ext cx="3026020" cy="2460380"/>
          </a:xfrm>
          <a:prstGeom prst="rect">
            <a:avLst/>
          </a:prstGeom>
          <a:noFill/>
          <a:ln w="9525">
            <a:noFill/>
          </a:ln>
        </p:spPr>
      </p:pic>
      <p:sp>
        <p:nvSpPr>
          <p:cNvPr id="319492" name="标题 319491"/>
          <p:cNvSpPr>
            <a:spLocks noGrp="1"/>
          </p:cNvSpPr>
          <p:nvPr>
            <p:ph type="title"/>
          </p:nvPr>
        </p:nvSpPr>
        <p:spPr>
          <a:xfrm>
            <a:off x="-11934" y="99419"/>
            <a:ext cx="7772400" cy="665285"/>
          </a:xfrm>
        </p:spPr>
        <p:txBody>
          <a:bodyPr anchor="ctr">
            <a:normAutofit/>
          </a:bodyPr>
          <a:lstStyle/>
          <a:p>
            <a:pPr algn="l"/>
            <a:r>
              <a:rPr lang="zh-CN" altLang="en-US" sz="3000" dirty="0">
                <a:solidFill>
                  <a:schemeClr val="tx1"/>
                </a:solidFill>
                <a:latin typeface="微软雅黑" panose="020B0503020204020204" pitchFamily="34" charset="-122"/>
                <a:ea typeface="微软雅黑" panose="020B0503020204020204" pitchFamily="34" charset="-122"/>
              </a:rPr>
              <a:t>湿硫化氢环境螺栓硬度超高导致设备开裂</a:t>
            </a:r>
          </a:p>
        </p:txBody>
      </p:sp>
      <p:sp>
        <p:nvSpPr>
          <p:cNvPr id="319493" name="矩形 319492"/>
          <p:cNvSpPr/>
          <p:nvPr/>
        </p:nvSpPr>
        <p:spPr>
          <a:xfrm>
            <a:off x="8100646" y="1633904"/>
            <a:ext cx="864577" cy="1928446"/>
          </a:xfrm>
          <a:prstGeom prst="rect">
            <a:avLst/>
          </a:prstGeom>
          <a:noFill/>
          <a:ln w="9525">
            <a:noFill/>
          </a:ln>
        </p:spPr>
        <p:txBody>
          <a:bodyPr wrap="none" anchor="ctr"/>
          <a:lstStyle/>
          <a:p>
            <a:pPr>
              <a:spcBef>
                <a:spcPct val="0"/>
              </a:spcBef>
            </a:pPr>
            <a:r>
              <a:rPr lang="zh-CN" altLang="en-US" sz="1845" dirty="0">
                <a:solidFill>
                  <a:schemeClr val="tx1"/>
                </a:solidFill>
                <a:latin typeface="楷体_GB2312" pitchFamily="1" charset="-122"/>
                <a:ea typeface="楷体_GB2312" pitchFamily="1" charset="-122"/>
              </a:rPr>
              <a:t>气阀</a:t>
            </a:r>
          </a:p>
          <a:p>
            <a:pPr>
              <a:spcBef>
                <a:spcPct val="0"/>
              </a:spcBef>
            </a:pPr>
            <a:r>
              <a:rPr lang="zh-CN" altLang="en-US" sz="1845" dirty="0">
                <a:solidFill>
                  <a:schemeClr val="tx1"/>
                </a:solidFill>
                <a:latin typeface="楷体_GB2312" pitchFamily="1" charset="-122"/>
                <a:ea typeface="楷体_GB2312" pitchFamily="1" charset="-122"/>
              </a:rPr>
              <a:t>升程</a:t>
            </a:r>
          </a:p>
          <a:p>
            <a:pPr>
              <a:spcBef>
                <a:spcPct val="0"/>
              </a:spcBef>
            </a:pPr>
            <a:r>
              <a:rPr lang="zh-CN" altLang="en-US" sz="1845" dirty="0">
                <a:solidFill>
                  <a:schemeClr val="tx1"/>
                </a:solidFill>
                <a:latin typeface="楷体_GB2312" pitchFamily="1" charset="-122"/>
                <a:ea typeface="楷体_GB2312" pitchFamily="1" charset="-122"/>
              </a:rPr>
              <a:t>器螺</a:t>
            </a:r>
          </a:p>
          <a:p>
            <a:pPr>
              <a:spcBef>
                <a:spcPct val="0"/>
              </a:spcBef>
            </a:pPr>
            <a:r>
              <a:rPr lang="zh-CN" altLang="en-US" sz="1845" dirty="0">
                <a:solidFill>
                  <a:schemeClr val="tx1"/>
                </a:solidFill>
                <a:latin typeface="楷体_GB2312" pitchFamily="1" charset="-122"/>
                <a:ea typeface="楷体_GB2312" pitchFamily="1" charset="-122"/>
              </a:rPr>
              <a:t>栓断</a:t>
            </a:r>
          </a:p>
          <a:p>
            <a:pPr>
              <a:spcBef>
                <a:spcPct val="0"/>
              </a:spcBef>
            </a:pPr>
            <a:r>
              <a:rPr lang="zh-CN" altLang="en-US" sz="1845" dirty="0">
                <a:solidFill>
                  <a:schemeClr val="tx1"/>
                </a:solidFill>
                <a:latin typeface="楷体_GB2312" pitchFamily="1" charset="-122"/>
                <a:ea typeface="楷体_GB2312" pitchFamily="1" charset="-122"/>
              </a:rPr>
              <a:t>裂</a:t>
            </a:r>
          </a:p>
        </p:txBody>
      </p:sp>
      <p:sp>
        <p:nvSpPr>
          <p:cNvPr id="319494" name="矩形 319493"/>
          <p:cNvSpPr/>
          <p:nvPr/>
        </p:nvSpPr>
        <p:spPr>
          <a:xfrm>
            <a:off x="3708889" y="1633904"/>
            <a:ext cx="863111" cy="2060331"/>
          </a:xfrm>
          <a:prstGeom prst="rect">
            <a:avLst/>
          </a:prstGeom>
          <a:noFill/>
          <a:ln w="9525">
            <a:noFill/>
          </a:ln>
        </p:spPr>
        <p:txBody>
          <a:bodyPr wrap="none" anchor="ctr"/>
          <a:lstStyle/>
          <a:p>
            <a:pPr>
              <a:spcBef>
                <a:spcPct val="0"/>
              </a:spcBef>
            </a:pPr>
            <a:r>
              <a:rPr lang="zh-CN" altLang="en-US" sz="1845" b="0" dirty="0">
                <a:solidFill>
                  <a:schemeClr val="tx1"/>
                </a:solidFill>
                <a:latin typeface="楷体_GB2312" pitchFamily="1" charset="-122"/>
                <a:ea typeface="楷体_GB2312" pitchFamily="1" charset="-122"/>
              </a:rPr>
              <a:t>引压</a:t>
            </a:r>
          </a:p>
          <a:p>
            <a:pPr>
              <a:spcBef>
                <a:spcPct val="0"/>
              </a:spcBef>
            </a:pPr>
            <a:r>
              <a:rPr lang="zh-CN" altLang="en-US" sz="1845" b="0" dirty="0">
                <a:solidFill>
                  <a:schemeClr val="tx1"/>
                </a:solidFill>
                <a:latin typeface="楷体_GB2312" pitchFamily="1" charset="-122"/>
                <a:ea typeface="楷体_GB2312" pitchFamily="1" charset="-122"/>
              </a:rPr>
              <a:t>管阀</a:t>
            </a:r>
          </a:p>
          <a:p>
            <a:pPr>
              <a:spcBef>
                <a:spcPct val="0"/>
              </a:spcBef>
            </a:pPr>
            <a:r>
              <a:rPr lang="zh-CN" altLang="en-US" sz="1845" b="0" dirty="0">
                <a:solidFill>
                  <a:schemeClr val="tx1"/>
                </a:solidFill>
                <a:latin typeface="楷体_GB2312" pitchFamily="1" charset="-122"/>
                <a:ea typeface="楷体_GB2312" pitchFamily="1" charset="-122"/>
              </a:rPr>
              <a:t>门螺</a:t>
            </a:r>
          </a:p>
          <a:p>
            <a:pPr>
              <a:spcBef>
                <a:spcPct val="0"/>
              </a:spcBef>
            </a:pPr>
            <a:r>
              <a:rPr lang="zh-CN" altLang="en-US" sz="1845" b="0" dirty="0">
                <a:solidFill>
                  <a:schemeClr val="tx1"/>
                </a:solidFill>
                <a:latin typeface="楷体_GB2312" pitchFamily="1" charset="-122"/>
                <a:ea typeface="楷体_GB2312" pitchFamily="1" charset="-122"/>
              </a:rPr>
              <a:t>杆断</a:t>
            </a:r>
          </a:p>
          <a:p>
            <a:pPr>
              <a:spcBef>
                <a:spcPct val="0"/>
              </a:spcBef>
            </a:pPr>
            <a:r>
              <a:rPr lang="zh-CN" altLang="en-US" sz="1845" b="0" dirty="0">
                <a:solidFill>
                  <a:schemeClr val="tx1"/>
                </a:solidFill>
                <a:latin typeface="楷体_GB2312" pitchFamily="1" charset="-122"/>
                <a:ea typeface="楷体_GB2312" pitchFamily="1" charset="-122"/>
              </a:rPr>
              <a:t>裂</a:t>
            </a:r>
          </a:p>
        </p:txBody>
      </p:sp>
      <p:sp>
        <p:nvSpPr>
          <p:cNvPr id="319495" name="矩形 319494"/>
          <p:cNvSpPr/>
          <p:nvPr/>
        </p:nvSpPr>
        <p:spPr>
          <a:xfrm>
            <a:off x="1043354" y="3894992"/>
            <a:ext cx="6336323" cy="597877"/>
          </a:xfrm>
          <a:prstGeom prst="rect">
            <a:avLst/>
          </a:prstGeom>
          <a:noFill/>
          <a:ln w="9525">
            <a:noFill/>
          </a:ln>
        </p:spPr>
        <p:txBody>
          <a:bodyPr wrap="none" anchor="ctr"/>
          <a:lstStyle/>
          <a:p>
            <a:pPr algn="ctr">
              <a:spcBef>
                <a:spcPct val="0"/>
              </a:spcBef>
            </a:pPr>
            <a:r>
              <a:rPr lang="zh-CN" altLang="en-US" sz="2585" dirty="0">
                <a:latin typeface="宋体" panose="02010600030101010101" pitchFamily="2" charset="-122"/>
              </a:rPr>
              <a:t>大气腐蚀产生的硫化氢</a:t>
            </a:r>
            <a:r>
              <a:rPr lang="en-US" altLang="zh-CN" sz="2585">
                <a:latin typeface="宋体" panose="02010600030101010101" pitchFamily="2" charset="-122"/>
              </a:rPr>
              <a:t>SSCC</a:t>
            </a:r>
          </a:p>
        </p:txBody>
      </p:sp>
      <p:sp>
        <p:nvSpPr>
          <p:cNvPr id="319496" name="矩形 319495"/>
          <p:cNvSpPr/>
          <p:nvPr/>
        </p:nvSpPr>
        <p:spPr>
          <a:xfrm>
            <a:off x="684335" y="4692162"/>
            <a:ext cx="7488115" cy="1594338"/>
          </a:xfrm>
          <a:prstGeom prst="rect">
            <a:avLst/>
          </a:prstGeom>
          <a:noFill/>
          <a:ln w="9525">
            <a:noFill/>
          </a:ln>
        </p:spPr>
        <p:txBody>
          <a:bodyPr wrap="none" anchor="ctr"/>
          <a:lstStyle/>
          <a:p>
            <a:pPr marL="342900" indent="-342900">
              <a:spcBef>
                <a:spcPct val="0"/>
              </a:spcBef>
            </a:pPr>
            <a:r>
              <a:rPr lang="en-US" altLang="zh-CN" sz="1845" dirty="0">
                <a:solidFill>
                  <a:schemeClr val="tx1"/>
                </a:solidFill>
                <a:latin typeface="宋体" panose="02010600030101010101" pitchFamily="2" charset="-122"/>
              </a:rPr>
              <a:t>  </a:t>
            </a:r>
            <a:r>
              <a:rPr lang="zh-CN" altLang="en-US" sz="1845" dirty="0">
                <a:solidFill>
                  <a:schemeClr val="tx1"/>
                </a:solidFill>
                <a:latin typeface="宋体" panose="02010600030101010101" pitchFamily="2" charset="-122"/>
              </a:rPr>
              <a:t>炼油厂反映通用所做的催化装置</a:t>
            </a:r>
            <a:r>
              <a:rPr lang="en-US" altLang="zh-CN" sz="1845" dirty="0">
                <a:solidFill>
                  <a:schemeClr val="tx1"/>
                </a:solidFill>
                <a:latin typeface="宋体" panose="02010600030101010101" pitchFamily="2" charset="-122"/>
              </a:rPr>
              <a:t>RBI</a:t>
            </a:r>
            <a:r>
              <a:rPr lang="zh-CN" altLang="en-US" sz="1845" dirty="0">
                <a:solidFill>
                  <a:schemeClr val="tx1"/>
                </a:solidFill>
                <a:latin typeface="宋体" panose="02010600030101010101" pitchFamily="2" charset="-122"/>
              </a:rPr>
              <a:t>有与现场检查</a:t>
            </a:r>
          </a:p>
          <a:p>
            <a:pPr marL="342900" indent="-342900">
              <a:spcBef>
                <a:spcPct val="0"/>
              </a:spcBef>
            </a:pPr>
            <a:r>
              <a:rPr lang="zh-CN" altLang="en-US" sz="1845" dirty="0">
                <a:solidFill>
                  <a:schemeClr val="tx1"/>
                </a:solidFill>
                <a:latin typeface="宋体" panose="02010600030101010101" pitchFamily="2" charset="-122"/>
              </a:rPr>
              <a:t>不一致，与评估不符的</a:t>
            </a:r>
            <a:r>
              <a:rPr lang="en-US" altLang="zh-CN" sz="1845" dirty="0">
                <a:solidFill>
                  <a:schemeClr val="tx1"/>
                </a:solidFill>
                <a:latin typeface="宋体" panose="02010600030101010101" pitchFamily="2" charset="-122"/>
              </a:rPr>
              <a:t>15</a:t>
            </a:r>
            <a:r>
              <a:rPr lang="zh-CN" altLang="en-US" sz="1845" dirty="0">
                <a:solidFill>
                  <a:schemeClr val="tx1"/>
                </a:solidFill>
                <a:latin typeface="宋体" panose="02010600030101010101" pitchFamily="2" charset="-122"/>
              </a:rPr>
              <a:t>处，基本相符的</a:t>
            </a:r>
            <a:r>
              <a:rPr lang="en-US" altLang="zh-CN" sz="1845" dirty="0">
                <a:solidFill>
                  <a:schemeClr val="tx1"/>
                </a:solidFill>
                <a:latin typeface="宋体" panose="02010600030101010101" pitchFamily="2" charset="-122"/>
              </a:rPr>
              <a:t>13</a:t>
            </a:r>
            <a:r>
              <a:rPr lang="zh-CN" altLang="en-US" sz="1845" dirty="0">
                <a:solidFill>
                  <a:schemeClr val="tx1"/>
                </a:solidFill>
                <a:latin typeface="宋体" panose="02010600030101010101" pitchFamily="2" charset="-122"/>
              </a:rPr>
              <a:t>处。</a:t>
            </a:r>
          </a:p>
          <a:p>
            <a:pPr marL="342900" indent="-342900">
              <a:spcBef>
                <a:spcPct val="0"/>
              </a:spcBef>
            </a:pPr>
            <a:r>
              <a:rPr lang="zh-CN" altLang="en-US" sz="1845" dirty="0">
                <a:solidFill>
                  <a:srgbClr val="66FFFF"/>
                </a:solidFill>
                <a:latin typeface="宋体" panose="02010600030101010101" pitchFamily="2" charset="-122"/>
              </a:rPr>
              <a:t>分析：</a:t>
            </a:r>
            <a:r>
              <a:rPr lang="en-US" altLang="zh-CN" sz="1845" dirty="0">
                <a:solidFill>
                  <a:schemeClr val="tx1"/>
                </a:solidFill>
                <a:latin typeface="宋体" panose="02010600030101010101" pitchFamily="2" charset="-122"/>
              </a:rPr>
              <a:t>1) RBI</a:t>
            </a:r>
            <a:r>
              <a:rPr lang="zh-CN" altLang="en-US" sz="1845" dirty="0">
                <a:solidFill>
                  <a:schemeClr val="tx1"/>
                </a:solidFill>
                <a:latin typeface="宋体" panose="02010600030101010101" pitchFamily="2" charset="-122"/>
              </a:rPr>
              <a:t>不能分析焊缝中原始缺陷</a:t>
            </a:r>
          </a:p>
          <a:p>
            <a:pPr marL="342900" indent="-342900">
              <a:spcBef>
                <a:spcPct val="0"/>
              </a:spcBef>
            </a:pPr>
            <a:r>
              <a:rPr lang="zh-CN" altLang="en-US" sz="1845" dirty="0">
                <a:solidFill>
                  <a:schemeClr val="tx1"/>
                </a:solidFill>
                <a:latin typeface="宋体" panose="02010600030101010101" pitchFamily="2" charset="-122"/>
              </a:rPr>
              <a:t>      </a:t>
            </a:r>
            <a:r>
              <a:rPr lang="en-US" altLang="zh-CN" sz="1845" dirty="0">
                <a:solidFill>
                  <a:schemeClr val="tx1"/>
                </a:solidFill>
                <a:latin typeface="宋体" panose="02010600030101010101" pitchFamily="2" charset="-122"/>
              </a:rPr>
              <a:t>2) </a:t>
            </a:r>
            <a:r>
              <a:rPr lang="zh-CN" altLang="en-US" sz="1845" dirty="0">
                <a:solidFill>
                  <a:schemeClr val="tx1"/>
                </a:solidFill>
                <a:latin typeface="宋体" panose="02010600030101010101" pitchFamily="2" charset="-122"/>
              </a:rPr>
              <a:t>沿海地区酸雨引起的</a:t>
            </a:r>
            <a:r>
              <a:rPr lang="en-US" altLang="zh-CN" sz="1845">
                <a:solidFill>
                  <a:schemeClr val="tx1"/>
                </a:solidFill>
                <a:latin typeface="宋体" panose="02010600030101010101" pitchFamily="2" charset="-122"/>
              </a:rPr>
              <a:t>SSCC</a:t>
            </a:r>
          </a:p>
          <a:p>
            <a:pPr marL="342900" indent="-342900">
              <a:spcBef>
                <a:spcPct val="0"/>
              </a:spcBef>
            </a:pPr>
            <a:endParaRPr lang="en-US" altLang="zh-CN" sz="1845" dirty="0">
              <a:solidFill>
                <a:schemeClr val="tx1"/>
              </a:solidFill>
              <a:latin typeface="宋体" panose="02010600030101010101" pitchFamily="2" charset="-122"/>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a:xfrm>
            <a:off x="6553200" y="6031523"/>
            <a:ext cx="1905000" cy="422031"/>
          </a:xfrm>
        </p:spPr>
        <p:txBody>
          <a:bodyPr/>
          <a:lstStyle/>
          <a:p>
            <a:pPr lvl="0"/>
            <a:fld id="{9A0DB2DC-4C9A-4742-B13C-FB6460FD3503}" type="slidenum">
              <a:rPr lang="zh-CN" altLang="en-US" sz="1845" dirty="0">
                <a:latin typeface="Times New Roman" panose="02020603050405020304" pitchFamily="18" charset="0"/>
              </a:rPr>
              <a:t>64</a:t>
            </a:fld>
            <a:endParaRPr lang="zh-CN" altLang="en-US" sz="1845" dirty="0">
              <a:latin typeface="Times New Roman" panose="02020603050405020304" pitchFamily="18" charset="0"/>
            </a:endParaRPr>
          </a:p>
        </p:txBody>
      </p:sp>
      <p:sp>
        <p:nvSpPr>
          <p:cNvPr id="320514" name="标题 320513"/>
          <p:cNvSpPr>
            <a:spLocks noGrp="1"/>
          </p:cNvSpPr>
          <p:nvPr>
            <p:ph type="title"/>
          </p:nvPr>
        </p:nvSpPr>
        <p:spPr>
          <a:xfrm>
            <a:off x="395654" y="846358"/>
            <a:ext cx="8569569" cy="984738"/>
          </a:xfrm>
        </p:spPr>
        <p:txBody>
          <a:bodyPr anchor="ctr"/>
          <a:lstStyle/>
          <a:p>
            <a:pPr algn="ctr"/>
            <a:r>
              <a:rPr lang="zh-CN" altLang="en-US" sz="2955" b="1" dirty="0">
                <a:solidFill>
                  <a:schemeClr val="tx1"/>
                </a:solidFill>
                <a:latin typeface="宋体" panose="02010600030101010101" pitchFamily="2" charset="-122"/>
              </a:rPr>
              <a:t>催化气压机出口分离器</a:t>
            </a:r>
            <a:r>
              <a:rPr lang="en-US" altLang="zh-CN" sz="2955" b="1" dirty="0">
                <a:solidFill>
                  <a:schemeClr val="tx1"/>
                </a:solidFill>
                <a:latin typeface="宋体" panose="02010600030101010101" pitchFamily="2" charset="-122"/>
              </a:rPr>
              <a:t>R1341</a:t>
            </a:r>
            <a:r>
              <a:rPr lang="zh-CN" altLang="en-US" sz="2955" b="1" dirty="0">
                <a:solidFill>
                  <a:schemeClr val="tx1"/>
                </a:solidFill>
                <a:latin typeface="宋体" panose="02010600030101010101" pitchFamily="2" charset="-122"/>
              </a:rPr>
              <a:t>开裂</a:t>
            </a:r>
            <a:r>
              <a:rPr lang="zh-CN" altLang="en-US" sz="2955" dirty="0">
                <a:latin typeface="宋体" panose="02010600030101010101" pitchFamily="2" charset="-122"/>
              </a:rPr>
              <a:t> </a:t>
            </a:r>
          </a:p>
        </p:txBody>
      </p:sp>
      <p:sp>
        <p:nvSpPr>
          <p:cNvPr id="320515" name="文本占位符 320514"/>
          <p:cNvSpPr>
            <a:spLocks noGrp="1"/>
          </p:cNvSpPr>
          <p:nvPr>
            <p:ph type="body" idx="1"/>
          </p:nvPr>
        </p:nvSpPr>
        <p:spPr>
          <a:xfrm>
            <a:off x="468923" y="1701312"/>
            <a:ext cx="8496300" cy="4416669"/>
          </a:xfrm>
        </p:spPr>
        <p:txBody>
          <a:bodyPr>
            <a:normAutofit/>
          </a:bodyPr>
          <a:lstStyle/>
          <a:p>
            <a:pPr>
              <a:buBlip>
                <a:blip r:embed="rId2"/>
              </a:buBlip>
            </a:pPr>
            <a:r>
              <a:rPr lang="en-US" altLang="zh-CN" sz="2215" b="1" dirty="0">
                <a:latin typeface="宋体" panose="02010600030101010101" pitchFamily="2" charset="-122"/>
              </a:rPr>
              <a:t>2008</a:t>
            </a:r>
            <a:r>
              <a:rPr lang="zh-CN" altLang="en-US" sz="2215" b="1" dirty="0">
                <a:latin typeface="宋体" panose="02010600030101010101" pitchFamily="2" charset="-122"/>
              </a:rPr>
              <a:t>年</a:t>
            </a:r>
            <a:r>
              <a:rPr lang="en-US" altLang="zh-CN" sz="2215" b="1" dirty="0">
                <a:latin typeface="宋体" panose="02010600030101010101" pitchFamily="2" charset="-122"/>
              </a:rPr>
              <a:t>12</a:t>
            </a:r>
            <a:r>
              <a:rPr lang="zh-CN" altLang="en-US" sz="2215" b="1" dirty="0">
                <a:latin typeface="宋体" panose="02010600030101010101" pitchFamily="2" charset="-122"/>
              </a:rPr>
              <a:t>月</a:t>
            </a:r>
            <a:r>
              <a:rPr lang="en-US" altLang="zh-CN" sz="2215" b="1" dirty="0">
                <a:latin typeface="宋体" panose="02010600030101010101" pitchFamily="2" charset="-122"/>
              </a:rPr>
              <a:t>-2009</a:t>
            </a:r>
            <a:r>
              <a:rPr lang="zh-CN" altLang="en-US" sz="2215" b="1" dirty="0">
                <a:latin typeface="宋体" panose="02010600030101010101" pitchFamily="2" charset="-122"/>
              </a:rPr>
              <a:t>年</a:t>
            </a:r>
            <a:r>
              <a:rPr lang="en-US" altLang="zh-CN" sz="2215" b="1" dirty="0">
                <a:latin typeface="宋体" panose="02010600030101010101" pitchFamily="2" charset="-122"/>
              </a:rPr>
              <a:t>1</a:t>
            </a:r>
            <a:r>
              <a:rPr lang="zh-CN" altLang="en-US" sz="2215" b="1" dirty="0">
                <a:latin typeface="宋体" panose="02010600030101010101" pitchFamily="2" charset="-122"/>
              </a:rPr>
              <a:t>月炼制</a:t>
            </a:r>
            <a:r>
              <a:rPr lang="zh-CN" altLang="en-US" sz="2215" b="1" dirty="0">
                <a:solidFill>
                  <a:schemeClr val="tx1"/>
                </a:solidFill>
                <a:latin typeface="宋体" panose="02010600030101010101" pitchFamily="2" charset="-122"/>
              </a:rPr>
              <a:t>塔河高硫高氮原料</a:t>
            </a:r>
            <a:r>
              <a:rPr lang="zh-CN" altLang="en-US" sz="2215" b="1" dirty="0">
                <a:latin typeface="宋体" panose="02010600030101010101" pitchFamily="2" charset="-122"/>
              </a:rPr>
              <a:t>后发现</a:t>
            </a:r>
            <a:r>
              <a:rPr lang="en-US" altLang="zh-CN" sz="2215" b="1" dirty="0">
                <a:latin typeface="宋体" panose="02010600030101010101" pitchFamily="2" charset="-122"/>
              </a:rPr>
              <a:t>R1341</a:t>
            </a:r>
            <a:r>
              <a:rPr lang="zh-CN" altLang="en-US" sz="2215" b="1" dirty="0">
                <a:latin typeface="宋体" panose="02010600030101010101" pitchFamily="2" charset="-122"/>
              </a:rPr>
              <a:t>分离器同一环缝出现四条垂直于环焊缝的裂纹；</a:t>
            </a:r>
          </a:p>
          <a:p>
            <a:pPr>
              <a:buBlip>
                <a:blip r:embed="rId2"/>
              </a:buBlip>
            </a:pPr>
            <a:r>
              <a:rPr lang="zh-CN" altLang="en-US" sz="2215" b="1" dirty="0">
                <a:latin typeface="宋体" panose="02010600030101010101" pitchFamily="2" charset="-122"/>
              </a:rPr>
              <a:t>设备材料</a:t>
            </a:r>
            <a:r>
              <a:rPr lang="en-US" altLang="zh-CN" sz="2215" b="1" dirty="0">
                <a:latin typeface="宋体" panose="02010600030101010101" pitchFamily="2" charset="-122"/>
              </a:rPr>
              <a:t>16MnR,</a:t>
            </a:r>
            <a:r>
              <a:rPr lang="zh-CN" altLang="en-US" sz="2215" b="1" dirty="0">
                <a:latin typeface="宋体" panose="02010600030101010101" pitchFamily="2" charset="-122"/>
              </a:rPr>
              <a:t>厚度</a:t>
            </a:r>
            <a:r>
              <a:rPr lang="en-US" altLang="zh-CN" sz="2215" b="1" dirty="0">
                <a:latin typeface="宋体" panose="02010600030101010101" pitchFamily="2" charset="-122"/>
              </a:rPr>
              <a:t>26mm</a:t>
            </a:r>
            <a:r>
              <a:rPr lang="zh-CN" altLang="en-US" sz="2215" b="1" dirty="0">
                <a:latin typeface="宋体" panose="02010600030101010101" pitchFamily="2" charset="-122"/>
              </a:rPr>
              <a:t>，出厂没有消除应力热处理，</a:t>
            </a:r>
            <a:r>
              <a:rPr lang="en-US" altLang="zh-CN" sz="2215" b="1" dirty="0">
                <a:latin typeface="宋体" panose="02010600030101010101" pitchFamily="2" charset="-122"/>
              </a:rPr>
              <a:t>84</a:t>
            </a:r>
            <a:r>
              <a:rPr lang="zh-CN" altLang="en-US" sz="2215" b="1" dirty="0">
                <a:latin typeface="宋体" panose="02010600030101010101" pitchFamily="2" charset="-122"/>
              </a:rPr>
              <a:t>年投用，</a:t>
            </a:r>
            <a:r>
              <a:rPr lang="en-US" altLang="zh-CN" sz="2215" b="1" dirty="0">
                <a:latin typeface="宋体" panose="02010600030101010101" pitchFamily="2" charset="-122"/>
              </a:rPr>
              <a:t>05</a:t>
            </a:r>
            <a:r>
              <a:rPr lang="zh-CN" altLang="en-US" sz="2215" b="1" dirty="0">
                <a:latin typeface="宋体" panose="02010600030101010101" pitchFamily="2" charset="-122"/>
              </a:rPr>
              <a:t>年有一条裂纹；</a:t>
            </a:r>
          </a:p>
          <a:p>
            <a:pPr>
              <a:buBlip>
                <a:blip r:embed="rId2"/>
              </a:buBlip>
            </a:pPr>
            <a:r>
              <a:rPr lang="zh-CN" altLang="en-US" sz="2215" b="1" dirty="0">
                <a:latin typeface="宋体" panose="02010600030101010101" pitchFamily="2" charset="-122"/>
              </a:rPr>
              <a:t>设计压力：</a:t>
            </a:r>
            <a:r>
              <a:rPr lang="en-US" altLang="zh-CN" sz="2215" b="1" dirty="0">
                <a:latin typeface="宋体" panose="02010600030101010101" pitchFamily="2" charset="-122"/>
              </a:rPr>
              <a:t>1.7MPa</a:t>
            </a:r>
            <a:r>
              <a:rPr lang="zh-CN" altLang="en-US" sz="2215" b="1" dirty="0">
                <a:latin typeface="宋体" panose="02010600030101010101" pitchFamily="2" charset="-122"/>
              </a:rPr>
              <a:t>，设计温度：</a:t>
            </a:r>
            <a:r>
              <a:rPr lang="en-US" altLang="zh-CN" sz="2215" b="1" dirty="0">
                <a:latin typeface="宋体" panose="02010600030101010101" pitchFamily="2" charset="-122"/>
              </a:rPr>
              <a:t>40℃</a:t>
            </a:r>
            <a:r>
              <a:rPr lang="zh-CN" altLang="en-US" sz="2215" b="1" dirty="0">
                <a:latin typeface="宋体" panose="02010600030101010101" pitchFamily="2" charset="-122"/>
              </a:rPr>
              <a:t>，操作压力：</a:t>
            </a:r>
            <a:r>
              <a:rPr lang="en-US" altLang="zh-CN" sz="2215" b="1" dirty="0">
                <a:latin typeface="宋体" panose="02010600030101010101" pitchFamily="2" charset="-122"/>
              </a:rPr>
              <a:t>1.2MPa</a:t>
            </a:r>
            <a:r>
              <a:rPr lang="zh-CN" altLang="en-US" sz="2215" b="1" dirty="0">
                <a:latin typeface="宋体" panose="02010600030101010101" pitchFamily="2" charset="-122"/>
              </a:rPr>
              <a:t>，操作温度：</a:t>
            </a:r>
            <a:r>
              <a:rPr lang="en-US" altLang="zh-CN" sz="2215" b="1" dirty="0">
                <a:latin typeface="宋体" panose="02010600030101010101" pitchFamily="2" charset="-122"/>
              </a:rPr>
              <a:t>45℃</a:t>
            </a:r>
            <a:r>
              <a:rPr lang="zh-CN" altLang="en-US" sz="2215" b="1" dirty="0">
                <a:latin typeface="宋体" panose="02010600030101010101" pitchFamily="2" charset="-122"/>
              </a:rPr>
              <a:t>，介质为含</a:t>
            </a:r>
          </a:p>
          <a:p>
            <a:pPr>
              <a:buNone/>
            </a:pPr>
            <a:r>
              <a:rPr lang="zh-CN" altLang="en-US" sz="2215" b="1" dirty="0">
                <a:latin typeface="宋体" panose="02010600030101010101" pitchFamily="2" charset="-122"/>
              </a:rPr>
              <a:t>  硫化氢富气、凝缩油和含硫污水；</a:t>
            </a:r>
          </a:p>
          <a:p>
            <a:pPr>
              <a:buBlip>
                <a:blip r:embed="rId2"/>
              </a:buBlip>
            </a:pPr>
            <a:r>
              <a:rPr lang="zh-CN" altLang="en-US" sz="2215" b="1" dirty="0">
                <a:latin typeface="宋体" panose="02010600030101010101" pitchFamily="2" charset="-122"/>
              </a:rPr>
              <a:t>现场检测厚度有</a:t>
            </a:r>
            <a:r>
              <a:rPr lang="en-US" altLang="zh-CN" sz="2215" b="1" dirty="0">
                <a:latin typeface="宋体" panose="02010600030101010101" pitchFamily="2" charset="-122"/>
              </a:rPr>
              <a:t>18</a:t>
            </a:r>
            <a:r>
              <a:rPr lang="zh-CN" altLang="en-US" sz="2215" b="1" dirty="0">
                <a:latin typeface="宋体" panose="02010600030101010101" pitchFamily="2" charset="-122"/>
              </a:rPr>
              <a:t>处分层；</a:t>
            </a:r>
          </a:p>
          <a:p>
            <a:pPr>
              <a:buBlip>
                <a:blip r:embed="rId2"/>
              </a:buBlip>
            </a:pPr>
            <a:r>
              <a:rPr lang="zh-CN" altLang="en-US" sz="2215" b="1" dirty="0">
                <a:solidFill>
                  <a:schemeClr val="tx1"/>
                </a:solidFill>
                <a:latin typeface="宋体" panose="02010600030101010101" pitchFamily="2" charset="-122"/>
              </a:rPr>
              <a:t>判断是湿硫化氢应力腐蚀（含</a:t>
            </a:r>
            <a:r>
              <a:rPr lang="en-US" altLang="zh-CN" sz="2215" b="1">
                <a:solidFill>
                  <a:schemeClr val="tx1"/>
                </a:solidFill>
                <a:latin typeface="宋体" panose="02010600030101010101" pitchFamily="2" charset="-122"/>
              </a:rPr>
              <a:t>HCN)</a:t>
            </a:r>
          </a:p>
          <a:p>
            <a:pPr>
              <a:buNone/>
            </a:pPr>
            <a:r>
              <a:rPr lang="en-US" altLang="zh-CN" sz="2215" b="1" dirty="0">
                <a:solidFill>
                  <a:schemeClr val="tx1"/>
                </a:solidFill>
                <a:latin typeface="宋体" panose="02010600030101010101" pitchFamily="2" charset="-122"/>
              </a:rPr>
              <a:t>  SSCC</a:t>
            </a:r>
            <a:r>
              <a:rPr lang="zh-CN" altLang="en-US" sz="2215" b="1" dirty="0">
                <a:solidFill>
                  <a:schemeClr val="tx1"/>
                </a:solidFill>
                <a:latin typeface="宋体" panose="02010600030101010101" pitchFamily="2" charset="-122"/>
              </a:rPr>
              <a:t>与</a:t>
            </a:r>
            <a:r>
              <a:rPr lang="en-US" altLang="zh-CN" sz="2215" b="1" dirty="0">
                <a:solidFill>
                  <a:schemeClr val="tx1"/>
                </a:solidFill>
                <a:latin typeface="宋体" panose="02010600030101010101" pitchFamily="2" charset="-122"/>
              </a:rPr>
              <a:t>HIC/SOHIC</a:t>
            </a:r>
            <a:r>
              <a:rPr lang="zh-CN" altLang="en-US" sz="2215" b="1" dirty="0">
                <a:solidFill>
                  <a:schemeClr val="tx1"/>
                </a:solidFill>
                <a:latin typeface="宋体" panose="02010600030101010101" pitchFamily="2" charset="-122"/>
              </a:rPr>
              <a:t>开裂</a:t>
            </a:r>
            <a:r>
              <a:rPr lang="en-US" altLang="zh-CN" sz="2215" b="1">
                <a:solidFill>
                  <a:schemeClr val="tx1"/>
                </a:solidFill>
                <a:latin typeface="宋体" panose="02010600030101010101" pitchFamily="2" charset="-122"/>
              </a:rPr>
              <a:t>; </a:t>
            </a:r>
          </a:p>
        </p:txBody>
      </p:sp>
      <p:pic>
        <p:nvPicPr>
          <p:cNvPr id="320516" name="图片 320515"/>
          <p:cNvPicPr>
            <a:picLocks noChangeAspect="1"/>
          </p:cNvPicPr>
          <p:nvPr/>
        </p:nvPicPr>
        <p:blipFill>
          <a:blip r:embed="rId3"/>
          <a:stretch>
            <a:fillRect/>
          </a:stretch>
        </p:blipFill>
        <p:spPr>
          <a:xfrm>
            <a:off x="6301154" y="3827585"/>
            <a:ext cx="2448658" cy="2592266"/>
          </a:xfrm>
          <a:prstGeom prst="rect">
            <a:avLst/>
          </a:prstGeom>
          <a:noFill/>
          <a:ln w="9525">
            <a:noFill/>
          </a:ln>
        </p:spPr>
      </p:pic>
      <p:sp>
        <p:nvSpPr>
          <p:cNvPr id="320517" name="直接连接符 320516"/>
          <p:cNvSpPr/>
          <p:nvPr/>
        </p:nvSpPr>
        <p:spPr>
          <a:xfrm flipH="1">
            <a:off x="6803781" y="4425462"/>
            <a:ext cx="791308" cy="265235"/>
          </a:xfrm>
          <a:prstGeom prst="line">
            <a:avLst/>
          </a:prstGeom>
          <a:ln w="28575" cap="flat" cmpd="sng">
            <a:solidFill>
              <a:srgbClr val="FF0000"/>
            </a:solidFill>
            <a:prstDash val="solid"/>
            <a:headEnd type="none" w="med" len="med"/>
            <a:tailEnd type="triangle" w="med" len="med"/>
          </a:ln>
        </p:spPr>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a:xfrm>
            <a:off x="34567" y="-97008"/>
            <a:ext cx="8229600" cy="1143000"/>
          </a:xfrm>
        </p:spPr>
        <p:txBody>
          <a:bodyPr>
            <a:normAutofit/>
          </a:bodyPr>
          <a:lstStyle/>
          <a:p>
            <a:r>
              <a:rPr lang="zh-CN" altLang="en-US" sz="3600" dirty="0">
                <a:latin typeface="微软雅黑" panose="020B0503020204020204" pitchFamily="34" charset="-122"/>
                <a:ea typeface="微软雅黑" panose="020B0503020204020204" pitchFamily="34" charset="-122"/>
              </a:rPr>
              <a:t>碱腐蚀开裂</a:t>
            </a:r>
            <a:endParaRPr lang="en-US" altLang="zh-CN" sz="3600" dirty="0">
              <a:latin typeface="微软雅黑" panose="020B0503020204020204" pitchFamily="34" charset="-122"/>
              <a:ea typeface="微软雅黑" panose="020B0503020204020204" pitchFamily="34" charset="-122"/>
            </a:endParaRPr>
          </a:p>
        </p:txBody>
      </p:sp>
      <p:sp>
        <p:nvSpPr>
          <p:cNvPr id="349187" name="Rectangle 3"/>
          <p:cNvSpPr>
            <a:spLocks noGrp="1" noChangeArrowheads="1"/>
          </p:cNvSpPr>
          <p:nvPr>
            <p:ph type="body" idx="1"/>
          </p:nvPr>
        </p:nvSpPr>
        <p:spPr>
          <a:xfrm>
            <a:off x="266700" y="1443990"/>
            <a:ext cx="8610600" cy="5257800"/>
          </a:xfrm>
        </p:spPr>
        <p:txBody>
          <a:bodyPr>
            <a:normAutofit/>
          </a:bodyPr>
          <a:lstStyle/>
          <a:p>
            <a:pPr>
              <a:lnSpc>
                <a:spcPct val="90000"/>
              </a:lnSpc>
            </a:pPr>
            <a:r>
              <a:rPr lang="zh-CN" altLang="en-US" b="1"/>
              <a:t>机理</a:t>
            </a:r>
          </a:p>
          <a:p>
            <a:pPr>
              <a:lnSpc>
                <a:spcPct val="90000"/>
              </a:lnSpc>
            </a:pPr>
            <a:r>
              <a:rPr lang="zh-CN" altLang="en-US"/>
              <a:t>     碱腐蚀开裂定义为一定温度下，存在氢氧化钠（</a:t>
            </a:r>
            <a:r>
              <a:rPr lang="en-US" altLang="zh-CN"/>
              <a:t>NaOH</a:t>
            </a:r>
            <a:r>
              <a:rPr lang="zh-CN" altLang="en-US"/>
              <a:t>）的环境中，金属在拉伸应力和腐蚀共同作用下的开裂。开裂主要由电化学反应的阳极过程引起：</a:t>
            </a:r>
          </a:p>
          <a:p>
            <a:pPr>
              <a:lnSpc>
                <a:spcPct val="90000"/>
              </a:lnSpc>
            </a:pPr>
            <a:endParaRPr lang="zh-CN" altLang="en-US"/>
          </a:p>
          <a:p>
            <a:pPr>
              <a:lnSpc>
                <a:spcPct val="90000"/>
              </a:lnSpc>
            </a:pPr>
            <a:endParaRPr lang="zh-CN" altLang="en-US"/>
          </a:p>
          <a:p>
            <a:pPr>
              <a:lnSpc>
                <a:spcPct val="90000"/>
              </a:lnSpc>
            </a:pPr>
            <a:endParaRPr lang="zh-CN" altLang="en-US"/>
          </a:p>
          <a:p>
            <a:pPr>
              <a:lnSpc>
                <a:spcPct val="90000"/>
              </a:lnSpc>
            </a:pPr>
            <a:r>
              <a:rPr lang="zh-CN" altLang="en-US"/>
              <a:t>   部分氢原子又渗入钢材引起脆化。</a:t>
            </a:r>
          </a:p>
        </p:txBody>
      </p:sp>
      <p:pic>
        <p:nvPicPr>
          <p:cNvPr id="349188" name="Picture 4"/>
          <p:cNvPicPr>
            <a:picLocks noChangeAspect="1" noChangeArrowheads="1"/>
          </p:cNvPicPr>
          <p:nvPr/>
        </p:nvPicPr>
        <p:blipFill>
          <a:blip r:embed="rId2" cstate="print"/>
          <a:srcRect/>
          <a:stretch>
            <a:fillRect/>
          </a:stretch>
        </p:blipFill>
        <p:spPr bwMode="auto">
          <a:xfrm>
            <a:off x="1476375" y="4019550"/>
            <a:ext cx="6048375" cy="1435100"/>
          </a:xfrm>
          <a:prstGeom prst="rect">
            <a:avLst/>
          </a:prstGeom>
          <a:noFill/>
          <a:ln w="9525">
            <a:noFill/>
            <a:miter lim="800000"/>
            <a:headEnd/>
            <a:tailEnd/>
          </a:ln>
          <a:effec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2" name="Rectangle 4"/>
          <p:cNvSpPr>
            <a:spLocks noGrp="1" noChangeArrowheads="1"/>
          </p:cNvSpPr>
          <p:nvPr>
            <p:ph type="title"/>
          </p:nvPr>
        </p:nvSpPr>
        <p:spPr>
          <a:xfrm>
            <a:off x="425450" y="1934210"/>
            <a:ext cx="4168140" cy="3376295"/>
          </a:xfrm>
        </p:spPr>
        <p:txBody>
          <a:bodyPr/>
          <a:lstStyle/>
          <a:p>
            <a:pPr algn="l"/>
            <a:r>
              <a:rPr lang="zh-CN" altLang="en-US" sz="2400" b="1" dirty="0"/>
              <a:t>影响因素</a:t>
            </a:r>
            <a:br>
              <a:rPr lang="zh-CN" altLang="en-US" sz="2400" b="1" dirty="0"/>
            </a:br>
            <a:r>
              <a:rPr lang="zh-CN" altLang="en-US" sz="2400" b="1" dirty="0"/>
              <a:t>    </a:t>
            </a:r>
            <a:r>
              <a:rPr lang="zh-CN" altLang="en-US" sz="2400" b="0" dirty="0"/>
              <a:t>开裂的敏感度跟金属材料、温度、碱浓度、应力情况有关。</a:t>
            </a:r>
            <a:br>
              <a:rPr lang="zh-CN" altLang="en-US" sz="2400" b="0" dirty="0"/>
            </a:br>
            <a:r>
              <a:rPr lang="zh-CN" altLang="en-US" sz="2400" dirty="0"/>
              <a:t>选材及防护</a:t>
            </a:r>
            <a:br>
              <a:rPr lang="zh-CN" altLang="en-US" sz="2400" b="0" dirty="0"/>
            </a:br>
            <a:r>
              <a:rPr lang="zh-CN" altLang="en-US" sz="2400" b="0" dirty="0"/>
              <a:t>① 碳钢不消除应力处理</a:t>
            </a:r>
            <a:br>
              <a:rPr lang="zh-CN" altLang="en-US" sz="2400" b="0" dirty="0"/>
            </a:br>
            <a:r>
              <a:rPr lang="zh-CN" altLang="en-US" sz="2400" b="0" dirty="0"/>
              <a:t>② 碳钢消除应力处理（阀门内件镍合金）</a:t>
            </a:r>
            <a:br>
              <a:rPr lang="zh-CN" altLang="en-US" sz="2400" b="0" dirty="0"/>
            </a:br>
            <a:r>
              <a:rPr lang="zh-CN" altLang="en-US" sz="2400" b="0" dirty="0"/>
              <a:t>③ 用镍合金</a:t>
            </a:r>
          </a:p>
        </p:txBody>
      </p:sp>
      <p:pic>
        <p:nvPicPr>
          <p:cNvPr id="434180" name="Picture 4"/>
          <p:cNvPicPr>
            <a:picLocks noChangeAspect="1" noChangeArrowheads="1"/>
          </p:cNvPicPr>
          <p:nvPr/>
        </p:nvPicPr>
        <p:blipFill>
          <a:blip r:embed="rId2" cstate="print"/>
          <a:srcRect/>
          <a:stretch>
            <a:fillRect/>
          </a:stretch>
        </p:blipFill>
        <p:spPr bwMode="auto">
          <a:xfrm>
            <a:off x="4593590" y="1344295"/>
            <a:ext cx="4256405" cy="5200650"/>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457200" y="260648"/>
            <a:ext cx="8229600" cy="487362"/>
          </a:xfrm>
        </p:spPr>
        <p:txBody>
          <a:bodyPr>
            <a:normAutofit fontScale="90000"/>
          </a:bodyPr>
          <a:lstStyle/>
          <a:p>
            <a:r>
              <a:rPr lang="zh-CN" altLang="en-US" sz="4000" dirty="0">
                <a:latin typeface="微软雅黑" panose="020B0503020204020204" pitchFamily="34" charset="-122"/>
                <a:ea typeface="微软雅黑" panose="020B0503020204020204" pitchFamily="34" charset="-122"/>
              </a:rPr>
              <a:t>案例</a:t>
            </a:r>
          </a:p>
        </p:txBody>
      </p:sp>
      <p:sp>
        <p:nvSpPr>
          <p:cNvPr id="352259" name="Rectangle 3"/>
          <p:cNvSpPr>
            <a:spLocks noGrp="1" noChangeArrowheads="1"/>
          </p:cNvSpPr>
          <p:nvPr>
            <p:ph type="body" idx="1"/>
          </p:nvPr>
        </p:nvSpPr>
        <p:spPr>
          <a:xfrm>
            <a:off x="457200" y="1295718"/>
            <a:ext cx="8229600" cy="4646612"/>
          </a:xfrm>
        </p:spPr>
        <p:txBody>
          <a:bodyPr>
            <a:normAutofit/>
          </a:bodyPr>
          <a:lstStyle/>
          <a:p>
            <a:r>
              <a:rPr lang="en-US" altLang="zh-CN" dirty="0"/>
              <a:t>   </a:t>
            </a:r>
            <a:r>
              <a:rPr lang="zh-CN" altLang="en-US" sz="2000" dirty="0"/>
              <a:t>发生此类型应力腐蚀存在于锅炉、蒸汽发生器、碱洗脱硫等设备。</a:t>
            </a:r>
          </a:p>
          <a:p>
            <a:r>
              <a:rPr lang="zh-CN" altLang="en-US" sz="2000" dirty="0"/>
              <a:t>    例如：某炼油厂新制氢装置废热锅炉过热器接管焊缝发现开裂，该管材质为</a:t>
            </a:r>
            <a:r>
              <a:rPr lang="en-US" altLang="zh-CN" sz="2000" dirty="0"/>
              <a:t>1C</a:t>
            </a:r>
            <a:r>
              <a:rPr lang="zh-CN" altLang="en-US" sz="2000" dirty="0"/>
              <a:t>ｒ</a:t>
            </a:r>
            <a:r>
              <a:rPr lang="en-US" altLang="zh-CN" sz="2000" dirty="0"/>
              <a:t>19N</a:t>
            </a:r>
            <a:r>
              <a:rPr lang="zh-CN" altLang="en-US" sz="2000" dirty="0"/>
              <a:t>ｉ</a:t>
            </a:r>
            <a:r>
              <a:rPr lang="en-US" altLang="zh-CN" sz="2000" dirty="0"/>
              <a:t>9</a:t>
            </a:r>
            <a:r>
              <a:rPr lang="zh-CN" altLang="en-US" sz="2000" dirty="0"/>
              <a:t>，由于焊接过程中，管件存在残余应力，在氢氧化钠存在环境下，在管道焊缝晶界处发生点蚀，在应力的作用下形成沿晶开裂，在残余应力和腐蚀介质共同作用下最终导致管线开裂。</a:t>
            </a:r>
          </a:p>
        </p:txBody>
      </p:sp>
      <p:pic>
        <p:nvPicPr>
          <p:cNvPr id="353285" name="Picture 5"/>
          <p:cNvPicPr>
            <a:picLocks noGrp="1" noChangeAspect="1" noChangeArrowheads="1"/>
          </p:cNvPicPr>
          <p:nvPr/>
        </p:nvPicPr>
        <p:blipFill>
          <a:blip r:embed="rId2" cstate="print"/>
          <a:srcRect/>
          <a:stretch>
            <a:fillRect/>
          </a:stretch>
        </p:blipFill>
        <p:spPr>
          <a:xfrm>
            <a:off x="2450465" y="3058160"/>
            <a:ext cx="5027295" cy="3590925"/>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ChangeArrowheads="1"/>
          </p:cNvSpPr>
          <p:nvPr>
            <p:ph type="title"/>
          </p:nvPr>
        </p:nvSpPr>
        <p:spPr>
          <a:xfrm>
            <a:off x="539433" y="188640"/>
            <a:ext cx="8207375" cy="630237"/>
          </a:xfrm>
        </p:spPr>
        <p:txBody>
          <a:bodyPr>
            <a:normAutofit fontScale="90000"/>
          </a:bodyPr>
          <a:lstStyle/>
          <a:p>
            <a:r>
              <a:rPr lang="zh-CN" altLang="en-US" sz="4000" dirty="0">
                <a:latin typeface="微软雅黑" panose="020B0503020204020204" pitchFamily="34" charset="-122"/>
                <a:ea typeface="微软雅黑" panose="020B0503020204020204" pitchFamily="34" charset="-122"/>
              </a:rPr>
              <a:t>碳酸盐腐蚀开裂</a:t>
            </a:r>
            <a:endParaRPr lang="en-US" altLang="zh-CN" sz="4000" dirty="0">
              <a:latin typeface="微软雅黑" panose="020B0503020204020204" pitchFamily="34" charset="-122"/>
              <a:ea typeface="微软雅黑" panose="020B0503020204020204" pitchFamily="34" charset="-122"/>
            </a:endParaRPr>
          </a:p>
        </p:txBody>
      </p:sp>
      <p:sp>
        <p:nvSpPr>
          <p:cNvPr id="332803" name="Rectangle 3"/>
          <p:cNvSpPr>
            <a:spLocks noGrp="1" noChangeArrowheads="1"/>
          </p:cNvSpPr>
          <p:nvPr>
            <p:ph type="body" idx="1"/>
          </p:nvPr>
        </p:nvSpPr>
        <p:spPr>
          <a:xfrm>
            <a:off x="539552" y="1628800"/>
            <a:ext cx="8229600" cy="4248150"/>
          </a:xfrm>
          <a:noFill/>
        </p:spPr>
        <p:txBody>
          <a:bodyPr/>
          <a:lstStyle/>
          <a:p>
            <a:r>
              <a:rPr lang="zh-CN" altLang="en-US" b="1" dirty="0"/>
              <a:t>机理</a:t>
            </a:r>
          </a:p>
          <a:p>
            <a:r>
              <a:rPr lang="zh-CN" altLang="en-US" dirty="0"/>
              <a:t>      碳酸盐腐蚀开裂是在显碱性的含中高浓度碳酸盐的碱性酸水、拉应力和腐蚀介质共同作用下导致的开裂，氰化物有促进作用。开裂往往沿着平行焊缝的母材传播，偶尔也发生在焊缝熔合区和热影响区。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3" name="Rectangle 3"/>
          <p:cNvSpPr>
            <a:spLocks noGrp="1" noChangeArrowheads="1"/>
          </p:cNvSpPr>
          <p:nvPr>
            <p:ph type="body" sz="half" idx="1"/>
          </p:nvPr>
        </p:nvSpPr>
        <p:spPr>
          <a:xfrm>
            <a:off x="390525" y="1124744"/>
            <a:ext cx="8362950" cy="1871663"/>
          </a:xfrm>
        </p:spPr>
        <p:txBody>
          <a:bodyPr>
            <a:normAutofit/>
          </a:bodyPr>
          <a:lstStyle/>
          <a:p>
            <a:pPr marL="0" indent="0"/>
            <a:r>
              <a:rPr lang="en-US" altLang="zh-CN" sz="2800" b="1" dirty="0"/>
              <a:t>       </a:t>
            </a:r>
            <a:r>
              <a:rPr lang="zh-CN" altLang="en-US" sz="2800" b="1" dirty="0"/>
              <a:t>影响因素</a:t>
            </a:r>
          </a:p>
          <a:p>
            <a:pPr marL="0" indent="0"/>
            <a:r>
              <a:rPr lang="zh-CN" altLang="en-US" sz="2800" dirty="0"/>
              <a:t>   影响开裂敏感度的因素有</a:t>
            </a:r>
            <a:r>
              <a:rPr lang="en-US" altLang="zh-CN" sz="2800" dirty="0"/>
              <a:t>PH</a:t>
            </a:r>
            <a:r>
              <a:rPr lang="zh-CN" altLang="en-US" sz="2800" dirty="0"/>
              <a:t>值、酸水中碳酸盐的浓度和拉应力水平。</a:t>
            </a:r>
          </a:p>
          <a:p>
            <a:pPr marL="0" indent="0"/>
            <a:r>
              <a:rPr lang="zh-CN" altLang="en-US" sz="1800" dirty="0"/>
              <a:t>  表：碳酸盐腐蚀开裂的敏感性</a:t>
            </a:r>
          </a:p>
        </p:txBody>
      </p:sp>
      <p:graphicFrame>
        <p:nvGraphicFramePr>
          <p:cNvPr id="307241" name="Group 41"/>
          <p:cNvGraphicFramePr>
            <a:graphicFrameLocks noGrp="1"/>
          </p:cNvGraphicFramePr>
          <p:nvPr>
            <p:ph sz="half" idx="2"/>
            <p:custDataLst>
              <p:tags r:id="rId1"/>
            </p:custDataLst>
          </p:nvPr>
        </p:nvGraphicFramePr>
        <p:xfrm>
          <a:off x="561023" y="3061923"/>
          <a:ext cx="8064500" cy="3696337"/>
        </p:xfrm>
        <a:graphic>
          <a:graphicData uri="http://schemas.openxmlformats.org/drawingml/2006/table">
            <a:tbl>
              <a:tblPr/>
              <a:tblGrid>
                <a:gridCol w="1614487">
                  <a:extLst>
                    <a:ext uri="{9D8B030D-6E8A-4147-A177-3AD203B41FA5}">
                      <a16:colId xmlns:a16="http://schemas.microsoft.com/office/drawing/2014/main" val="20000"/>
                    </a:ext>
                  </a:extLst>
                </a:gridCol>
                <a:gridCol w="1609725">
                  <a:extLst>
                    <a:ext uri="{9D8B030D-6E8A-4147-A177-3AD203B41FA5}">
                      <a16:colId xmlns:a16="http://schemas.microsoft.com/office/drawing/2014/main" val="20001"/>
                    </a:ext>
                  </a:extLst>
                </a:gridCol>
                <a:gridCol w="1616075">
                  <a:extLst>
                    <a:ext uri="{9D8B030D-6E8A-4147-A177-3AD203B41FA5}">
                      <a16:colId xmlns:a16="http://schemas.microsoft.com/office/drawing/2014/main" val="20002"/>
                    </a:ext>
                  </a:extLst>
                </a:gridCol>
                <a:gridCol w="1609725">
                  <a:extLst>
                    <a:ext uri="{9D8B030D-6E8A-4147-A177-3AD203B41FA5}">
                      <a16:colId xmlns:a16="http://schemas.microsoft.com/office/drawing/2014/main" val="20003"/>
                    </a:ext>
                  </a:extLst>
                </a:gridCol>
                <a:gridCol w="1614488">
                  <a:extLst>
                    <a:ext uri="{9D8B030D-6E8A-4147-A177-3AD203B41FA5}">
                      <a16:colId xmlns:a16="http://schemas.microsoft.com/office/drawing/2014/main" val="20004"/>
                    </a:ext>
                  </a:extLst>
                </a:gridCol>
              </a:tblGrid>
              <a:tr h="180975">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zh-CN" altLang="en-US" sz="2000" b="0" i="0" u="none" strike="noStrike" cap="none" normalizeH="0" baseline="0" dirty="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水的</a:t>
                      </a:r>
                      <a:r>
                        <a:rPr kumimoji="0" lang="en-US" altLang="zh-CN" sz="2000" b="0" i="0" u="none" strike="noStrike" cap="none" normalizeH="0" baseline="0" dirty="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PH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800" b="0" i="0" u="none" strike="noStrike" cap="none" normalizeH="0" baseline="0" dirty="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CO</a:t>
                      </a:r>
                      <a:r>
                        <a:rPr kumimoji="0" lang="en-US" altLang="zh-CN" sz="1800" b="0" i="0" u="none" strike="noStrike" cap="none" normalizeH="0" baseline="-25000" dirty="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3</a:t>
                      </a:r>
                      <a:r>
                        <a:rPr kumimoji="0" lang="en-US" altLang="zh-CN" sz="1800" b="0" i="0" u="none" strike="noStrike" cap="none" normalizeH="0" baseline="30000" dirty="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2+</a:t>
                      </a:r>
                      <a:r>
                        <a:rPr kumimoji="0" lang="zh-CN" altLang="en-US" sz="1800" b="0" i="0" u="none" strike="noStrike" cap="none" normalizeH="0" baseline="0" dirty="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在水中含量</a:t>
                      </a:r>
                      <a:r>
                        <a:rPr kumimoji="0" lang="en-US" altLang="zh-CN" sz="1800" b="0" i="0" u="none" strike="noStrike" cap="none" normalizeH="0" baseline="0" dirty="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PPM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0"/>
                  </a:ext>
                </a:extLst>
              </a:tr>
              <a:tr h="833438">
                <a:tc vMerge="1">
                  <a:txBody>
                    <a:bodyPr/>
                    <a:lstStyle/>
                    <a:p>
                      <a:endParaRPr lang="zh-CN"/>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6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&lt;100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6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100-500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6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500-1000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6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&gt;1000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334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6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7.6-8.3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6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6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6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6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02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6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8.4-8.9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6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6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6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6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334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zh-CN" altLang="en-US" sz="16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a:t>
                      </a:r>
                      <a:r>
                        <a:rPr kumimoji="0" lang="en-US" altLang="zh-CN" sz="16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6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6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6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1600" b="0" i="0" u="none" strike="noStrike" cap="none" normalizeH="0" baseline="0" dirty="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a:xfrm>
            <a:off x="6553200" y="6031523"/>
            <a:ext cx="1905000" cy="422031"/>
          </a:xfrm>
        </p:spPr>
        <p:txBody>
          <a:bodyPr/>
          <a:lstStyle/>
          <a:p>
            <a:pPr lvl="0"/>
            <a:fld id="{9A0DB2DC-4C9A-4742-B13C-FB6460FD3503}" type="slidenum">
              <a:rPr lang="zh-CN" altLang="en-US" sz="1845" dirty="0">
                <a:latin typeface="Times New Roman" panose="02020603050405020304" pitchFamily="18" charset="0"/>
              </a:rPr>
              <a:t>7</a:t>
            </a:fld>
            <a:endParaRPr lang="zh-CN" altLang="en-US" sz="1845" dirty="0">
              <a:latin typeface="Times New Roman" panose="02020603050405020304" pitchFamily="18" charset="0"/>
            </a:endParaRPr>
          </a:p>
        </p:txBody>
      </p:sp>
      <p:pic>
        <p:nvPicPr>
          <p:cNvPr id="308227" name="图片 308226"/>
          <p:cNvPicPr>
            <a:picLocks noChangeAspect="1"/>
          </p:cNvPicPr>
          <p:nvPr/>
        </p:nvPicPr>
        <p:blipFill>
          <a:blip r:embed="rId2"/>
          <a:stretch>
            <a:fillRect/>
          </a:stretch>
        </p:blipFill>
        <p:spPr>
          <a:xfrm>
            <a:off x="756138" y="2897066"/>
            <a:ext cx="3311769" cy="2835519"/>
          </a:xfrm>
          <a:prstGeom prst="rect">
            <a:avLst/>
          </a:prstGeom>
          <a:noFill/>
          <a:ln w="9525">
            <a:noFill/>
          </a:ln>
        </p:spPr>
      </p:pic>
      <p:sp>
        <p:nvSpPr>
          <p:cNvPr id="308228" name="矩形 308227"/>
          <p:cNvSpPr/>
          <p:nvPr/>
        </p:nvSpPr>
        <p:spPr>
          <a:xfrm>
            <a:off x="235927" y="1425917"/>
            <a:ext cx="8642838" cy="1029970"/>
          </a:xfrm>
          <a:prstGeom prst="rect">
            <a:avLst/>
          </a:prstGeom>
          <a:noFill/>
          <a:ln w="9525">
            <a:noFill/>
          </a:ln>
        </p:spPr>
        <p:txBody>
          <a:bodyPr anchor="ctr">
            <a:spAutoFit/>
          </a:bodyPr>
          <a:lstStyle/>
          <a:p>
            <a:pPr>
              <a:lnSpc>
                <a:spcPct val="110000"/>
              </a:lnSpc>
              <a:spcBef>
                <a:spcPct val="0"/>
              </a:spcBef>
            </a:pPr>
            <a:r>
              <a:rPr lang="zh-CN" altLang="en-US" sz="1845" dirty="0">
                <a:solidFill>
                  <a:schemeClr val="tx1"/>
                </a:solidFill>
                <a:latin typeface="宋体" panose="02010600030101010101" pitchFamily="2" charset="-122"/>
              </a:rPr>
              <a:t>盐类水解情况：</a:t>
            </a:r>
            <a:r>
              <a:rPr lang="en-US" altLang="zh-CN" sz="1845" dirty="0">
                <a:solidFill>
                  <a:schemeClr val="tx1"/>
                </a:solidFill>
                <a:latin typeface="宋体" panose="02010600030101010101" pitchFamily="2" charset="-122"/>
              </a:rPr>
              <a:t>120℃</a:t>
            </a:r>
            <a:r>
              <a:rPr lang="zh-CN" altLang="en-US" sz="1845" dirty="0">
                <a:solidFill>
                  <a:schemeClr val="tx1"/>
                </a:solidFill>
                <a:latin typeface="宋体" panose="02010600030101010101" pitchFamily="2" charset="-122"/>
              </a:rPr>
              <a:t>以上就开始水解，不同的盐水解温度有差异。在蒸馏装置</a:t>
            </a:r>
            <a:r>
              <a:rPr lang="en-US" altLang="zh-CN" sz="1845" dirty="0" err="1">
                <a:solidFill>
                  <a:schemeClr val="tx1"/>
                </a:solidFill>
                <a:latin typeface="宋体" panose="02010600030101010101" pitchFamily="2" charset="-122"/>
              </a:rPr>
              <a:t>NaCl</a:t>
            </a:r>
            <a:r>
              <a:rPr lang="zh-CN" altLang="en-US" sz="1845" dirty="0">
                <a:solidFill>
                  <a:schemeClr val="tx1"/>
                </a:solidFill>
                <a:latin typeface="宋体" panose="02010600030101010101" pitchFamily="2" charset="-122"/>
              </a:rPr>
              <a:t>一般不会水解，但当原油含有环烷酸或某些金属时（如铁、镍、钒等）</a:t>
            </a:r>
            <a:r>
              <a:rPr lang="en-US" altLang="zh-CN" sz="1845" dirty="0" err="1">
                <a:solidFill>
                  <a:schemeClr val="tx1"/>
                </a:solidFill>
                <a:latin typeface="宋体" panose="02010600030101010101" pitchFamily="2" charset="-122"/>
              </a:rPr>
              <a:t>NaCl</a:t>
            </a:r>
            <a:r>
              <a:rPr lang="zh-CN" altLang="en-US" sz="1845" dirty="0">
                <a:solidFill>
                  <a:schemeClr val="tx1"/>
                </a:solidFill>
                <a:latin typeface="宋体" panose="02010600030101010101" pitchFamily="2" charset="-122"/>
              </a:rPr>
              <a:t>可在</a:t>
            </a:r>
            <a:r>
              <a:rPr lang="en-US" altLang="zh-CN" sz="1845" dirty="0">
                <a:solidFill>
                  <a:schemeClr val="tx1"/>
                </a:solidFill>
                <a:latin typeface="宋体" panose="02010600030101010101" pitchFamily="2" charset="-122"/>
              </a:rPr>
              <a:t>300℃</a:t>
            </a:r>
            <a:r>
              <a:rPr lang="zh-CN" altLang="en-US" sz="1845" dirty="0">
                <a:solidFill>
                  <a:schemeClr val="tx1"/>
                </a:solidFill>
                <a:latin typeface="宋体" panose="02010600030101010101" pitchFamily="2" charset="-122"/>
              </a:rPr>
              <a:t>以前就开始水解。</a:t>
            </a:r>
          </a:p>
        </p:txBody>
      </p:sp>
      <p:sp>
        <p:nvSpPr>
          <p:cNvPr id="308229" name="矩形 308228"/>
          <p:cNvSpPr/>
          <p:nvPr/>
        </p:nvSpPr>
        <p:spPr>
          <a:xfrm>
            <a:off x="657958" y="5828909"/>
            <a:ext cx="3559419" cy="375920"/>
          </a:xfrm>
          <a:prstGeom prst="rect">
            <a:avLst/>
          </a:prstGeom>
          <a:noFill/>
          <a:ln w="9525">
            <a:noFill/>
          </a:ln>
        </p:spPr>
        <p:txBody>
          <a:bodyPr anchor="ctr">
            <a:spAutoFit/>
          </a:bodyPr>
          <a:lstStyle/>
          <a:p>
            <a:pPr>
              <a:spcBef>
                <a:spcPct val="0"/>
              </a:spcBef>
            </a:pPr>
            <a:r>
              <a:rPr lang="zh-CN" altLang="en-US" sz="1845" dirty="0">
                <a:solidFill>
                  <a:srgbClr val="FF0000"/>
                </a:solidFill>
                <a:latin typeface="宋体" panose="02010600030101010101" pitchFamily="2" charset="-122"/>
              </a:rPr>
              <a:t>随温度升高盐水解百分数</a:t>
            </a:r>
            <a:r>
              <a:rPr lang="zh-CN" altLang="en-US" sz="1845" b="0" dirty="0">
                <a:solidFill>
                  <a:schemeClr val="folHlink"/>
                </a:solidFill>
                <a:latin typeface="宋体" panose="02010600030101010101" pitchFamily="2" charset="-122"/>
              </a:rPr>
              <a:t>  </a:t>
            </a:r>
          </a:p>
        </p:txBody>
      </p:sp>
      <p:sp>
        <p:nvSpPr>
          <p:cNvPr id="308230" name="矩形 308229"/>
          <p:cNvSpPr/>
          <p:nvPr/>
        </p:nvSpPr>
        <p:spPr>
          <a:xfrm>
            <a:off x="4356735" y="3349625"/>
            <a:ext cx="3858260" cy="1799590"/>
          </a:xfrm>
          <a:prstGeom prst="rect">
            <a:avLst/>
          </a:prstGeom>
          <a:noFill/>
          <a:ln w="9525">
            <a:noFill/>
          </a:ln>
        </p:spPr>
        <p:txBody>
          <a:bodyPr wrap="square" anchor="ctr">
            <a:spAutoFit/>
          </a:bodyPr>
          <a:lstStyle/>
          <a:p>
            <a:pPr indent="247650">
              <a:spcBef>
                <a:spcPct val="0"/>
              </a:spcBef>
            </a:pPr>
            <a:r>
              <a:rPr lang="en-US" altLang="zh-CN" sz="1845" b="0">
                <a:solidFill>
                  <a:schemeClr val="folHlink"/>
                </a:solidFill>
                <a:latin typeface="楷体_GB2312" pitchFamily="1" charset="-122"/>
                <a:ea typeface="楷体_GB2312" pitchFamily="1" charset="-122"/>
              </a:rPr>
              <a:t>        </a:t>
            </a:r>
            <a:r>
              <a:rPr lang="en-US" altLang="zh-CN" sz="1845" b="0">
                <a:solidFill>
                  <a:srgbClr val="FF0000"/>
                </a:solidFill>
                <a:latin typeface="楷体_GB2312" pitchFamily="1" charset="-122"/>
                <a:ea typeface="楷体_GB2312" pitchFamily="1" charset="-122"/>
              </a:rPr>
              <a:t>  </a:t>
            </a:r>
            <a:r>
              <a:rPr lang="en-US" altLang="zh-CN" sz="1845">
                <a:solidFill>
                  <a:srgbClr val="FF0000"/>
                </a:solidFill>
                <a:latin typeface="楷体_GB2312" pitchFamily="1" charset="-122"/>
                <a:ea typeface="楷体_GB2312" pitchFamily="1" charset="-122"/>
              </a:rPr>
              <a:t>120℃</a:t>
            </a:r>
          </a:p>
          <a:p>
            <a:pPr indent="247650">
              <a:spcBef>
                <a:spcPct val="0"/>
              </a:spcBef>
            </a:pPr>
            <a:r>
              <a:rPr lang="en-US" altLang="zh-CN" sz="1845">
                <a:solidFill>
                  <a:srgbClr val="FF0000"/>
                </a:solidFill>
                <a:latin typeface="楷体_GB2312" pitchFamily="1" charset="-122"/>
                <a:ea typeface="楷体_GB2312" pitchFamily="1" charset="-122"/>
              </a:rPr>
              <a:t>CaCl</a:t>
            </a:r>
            <a:r>
              <a:rPr lang="en-US" altLang="zh-CN" sz="1845" baseline="-25000">
                <a:solidFill>
                  <a:srgbClr val="FF0000"/>
                </a:solidFill>
                <a:latin typeface="楷体_GB2312" pitchFamily="1" charset="-122"/>
                <a:ea typeface="楷体_GB2312" pitchFamily="1" charset="-122"/>
              </a:rPr>
              <a:t>2</a:t>
            </a:r>
            <a:r>
              <a:rPr lang="en-US" altLang="zh-CN" sz="1845">
                <a:solidFill>
                  <a:srgbClr val="FF0000"/>
                </a:solidFill>
                <a:latin typeface="楷体_GB2312" pitchFamily="1" charset="-122"/>
                <a:ea typeface="楷体_GB2312" pitchFamily="1" charset="-122"/>
              </a:rPr>
              <a:t>+H</a:t>
            </a:r>
            <a:r>
              <a:rPr lang="en-US" altLang="zh-CN" sz="1845" baseline="-25000">
                <a:solidFill>
                  <a:srgbClr val="FF0000"/>
                </a:solidFill>
                <a:latin typeface="楷体_GB2312" pitchFamily="1" charset="-122"/>
                <a:ea typeface="楷体_GB2312" pitchFamily="1" charset="-122"/>
              </a:rPr>
              <a:t>2</a:t>
            </a:r>
            <a:r>
              <a:rPr lang="en-US" altLang="zh-CN" sz="1845">
                <a:solidFill>
                  <a:srgbClr val="FF0000"/>
                </a:solidFill>
                <a:latin typeface="楷体_GB2312" pitchFamily="1" charset="-122"/>
                <a:ea typeface="楷体_GB2312" pitchFamily="1" charset="-122"/>
              </a:rPr>
              <a:t>O       Ca(OH)</a:t>
            </a:r>
            <a:r>
              <a:rPr lang="en-US" altLang="zh-CN" sz="1845" baseline="-25000">
                <a:solidFill>
                  <a:srgbClr val="FF0000"/>
                </a:solidFill>
                <a:latin typeface="楷体_GB2312" pitchFamily="1" charset="-122"/>
                <a:ea typeface="楷体_GB2312" pitchFamily="1" charset="-122"/>
              </a:rPr>
              <a:t>2</a:t>
            </a:r>
            <a:r>
              <a:rPr lang="en-US" altLang="zh-CN" sz="1845">
                <a:solidFill>
                  <a:srgbClr val="FF0000"/>
                </a:solidFill>
                <a:latin typeface="楷体_GB2312" pitchFamily="1" charset="-122"/>
                <a:ea typeface="楷体_GB2312" pitchFamily="1" charset="-122"/>
              </a:rPr>
              <a:t>+2HCl</a:t>
            </a:r>
          </a:p>
          <a:p>
            <a:pPr indent="247650">
              <a:spcBef>
                <a:spcPct val="0"/>
              </a:spcBef>
            </a:pPr>
            <a:r>
              <a:rPr lang="en-US" altLang="zh-CN" sz="1845">
                <a:solidFill>
                  <a:srgbClr val="FF0000"/>
                </a:solidFill>
                <a:latin typeface="楷体_GB2312" pitchFamily="1" charset="-122"/>
                <a:ea typeface="楷体_GB2312" pitchFamily="1" charset="-122"/>
              </a:rPr>
              <a:t>          175℃</a:t>
            </a:r>
          </a:p>
          <a:p>
            <a:pPr indent="247650">
              <a:spcBef>
                <a:spcPct val="0"/>
              </a:spcBef>
            </a:pPr>
            <a:r>
              <a:rPr lang="en-US" altLang="zh-CN" sz="1845">
                <a:solidFill>
                  <a:srgbClr val="FF0000"/>
                </a:solidFill>
                <a:latin typeface="楷体_GB2312" pitchFamily="1" charset="-122"/>
                <a:ea typeface="楷体_GB2312" pitchFamily="1" charset="-122"/>
              </a:rPr>
              <a:t>MgCl</a:t>
            </a:r>
            <a:r>
              <a:rPr lang="en-US" altLang="zh-CN" sz="1845" baseline="-25000">
                <a:solidFill>
                  <a:srgbClr val="FF0000"/>
                </a:solidFill>
                <a:latin typeface="楷体_GB2312" pitchFamily="1" charset="-122"/>
                <a:ea typeface="楷体_GB2312" pitchFamily="1" charset="-122"/>
              </a:rPr>
              <a:t>2</a:t>
            </a:r>
            <a:r>
              <a:rPr lang="en-US" altLang="zh-CN" sz="1845">
                <a:solidFill>
                  <a:srgbClr val="FF0000"/>
                </a:solidFill>
                <a:latin typeface="楷体_GB2312" pitchFamily="1" charset="-122"/>
                <a:ea typeface="楷体_GB2312" pitchFamily="1" charset="-122"/>
              </a:rPr>
              <a:t>+H</a:t>
            </a:r>
            <a:r>
              <a:rPr lang="en-US" altLang="zh-CN" sz="1845" baseline="-25000">
                <a:solidFill>
                  <a:srgbClr val="FF0000"/>
                </a:solidFill>
                <a:latin typeface="楷体_GB2312" pitchFamily="1" charset="-122"/>
                <a:ea typeface="楷体_GB2312" pitchFamily="1" charset="-122"/>
              </a:rPr>
              <a:t>2</a:t>
            </a:r>
            <a:r>
              <a:rPr lang="en-US" altLang="zh-CN" sz="1845">
                <a:solidFill>
                  <a:srgbClr val="FF0000"/>
                </a:solidFill>
                <a:latin typeface="楷体_GB2312" pitchFamily="1" charset="-122"/>
                <a:ea typeface="楷体_GB2312" pitchFamily="1" charset="-122"/>
              </a:rPr>
              <a:t>O       Mg(OH)</a:t>
            </a:r>
            <a:r>
              <a:rPr lang="en-US" altLang="zh-CN" sz="1845" baseline="-25000">
                <a:solidFill>
                  <a:srgbClr val="FF0000"/>
                </a:solidFill>
                <a:latin typeface="楷体_GB2312" pitchFamily="1" charset="-122"/>
                <a:ea typeface="楷体_GB2312" pitchFamily="1" charset="-122"/>
              </a:rPr>
              <a:t>2</a:t>
            </a:r>
            <a:r>
              <a:rPr lang="en-US" altLang="zh-CN" sz="1845">
                <a:solidFill>
                  <a:srgbClr val="FF0000"/>
                </a:solidFill>
                <a:latin typeface="楷体_GB2312" pitchFamily="1" charset="-122"/>
                <a:ea typeface="楷体_GB2312" pitchFamily="1" charset="-122"/>
              </a:rPr>
              <a:t>+HCl</a:t>
            </a:r>
          </a:p>
          <a:p>
            <a:pPr indent="247650">
              <a:spcBef>
                <a:spcPct val="0"/>
              </a:spcBef>
            </a:pPr>
            <a:r>
              <a:rPr lang="en-US" altLang="zh-CN" sz="1845">
                <a:solidFill>
                  <a:srgbClr val="FF0000"/>
                </a:solidFill>
                <a:latin typeface="楷体_GB2312" pitchFamily="1" charset="-122"/>
                <a:ea typeface="楷体_GB2312" pitchFamily="1" charset="-122"/>
              </a:rPr>
              <a:t>          540℃</a:t>
            </a:r>
          </a:p>
          <a:p>
            <a:pPr indent="247650">
              <a:spcBef>
                <a:spcPct val="0"/>
              </a:spcBef>
            </a:pPr>
            <a:r>
              <a:rPr lang="en-US" altLang="zh-CN" sz="1845" dirty="0" err="1">
                <a:solidFill>
                  <a:srgbClr val="FF0000"/>
                </a:solidFill>
                <a:latin typeface="楷体_GB2312" pitchFamily="1" charset="-122"/>
                <a:ea typeface="楷体_GB2312" pitchFamily="1" charset="-122"/>
              </a:rPr>
              <a:t>NaCl</a:t>
            </a:r>
            <a:r>
              <a:rPr lang="zh-CN" altLang="en-US" sz="1845" dirty="0">
                <a:solidFill>
                  <a:srgbClr val="FF0000"/>
                </a:solidFill>
                <a:latin typeface="楷体_GB2312" pitchFamily="1" charset="-122"/>
                <a:ea typeface="楷体_GB2312" pitchFamily="1" charset="-122"/>
              </a:rPr>
              <a:t>＋</a:t>
            </a:r>
            <a:r>
              <a:rPr lang="en-US" altLang="zh-CN" sz="1845">
                <a:solidFill>
                  <a:srgbClr val="FF0000"/>
                </a:solidFill>
                <a:latin typeface="楷体_GB2312" pitchFamily="1" charset="-122"/>
                <a:ea typeface="楷体_GB2312" pitchFamily="1" charset="-122"/>
              </a:rPr>
              <a:t>H</a:t>
            </a:r>
            <a:r>
              <a:rPr lang="en-US" altLang="zh-CN" sz="1845" baseline="-25000">
                <a:solidFill>
                  <a:srgbClr val="FF0000"/>
                </a:solidFill>
                <a:latin typeface="楷体_GB2312" pitchFamily="1" charset="-122"/>
                <a:ea typeface="楷体_GB2312" pitchFamily="1" charset="-122"/>
              </a:rPr>
              <a:t>2</a:t>
            </a:r>
            <a:r>
              <a:rPr lang="en-US" altLang="zh-CN" sz="1845" dirty="0" err="1">
                <a:solidFill>
                  <a:srgbClr val="FF0000"/>
                </a:solidFill>
                <a:latin typeface="楷体_GB2312" pitchFamily="1" charset="-122"/>
                <a:ea typeface="楷体_GB2312" pitchFamily="1" charset="-122"/>
              </a:rPr>
              <a:t>O       NaOH+ HCl</a:t>
            </a:r>
          </a:p>
        </p:txBody>
      </p:sp>
      <p:sp>
        <p:nvSpPr>
          <p:cNvPr id="308231" name="直接连接符 308230"/>
          <p:cNvSpPr/>
          <p:nvPr/>
        </p:nvSpPr>
        <p:spPr>
          <a:xfrm>
            <a:off x="5797159" y="3827585"/>
            <a:ext cx="720969" cy="0"/>
          </a:xfrm>
          <a:prstGeom prst="line">
            <a:avLst/>
          </a:prstGeom>
          <a:ln w="19050" cap="flat" cmpd="sng">
            <a:solidFill>
              <a:schemeClr val="tx1"/>
            </a:solidFill>
            <a:prstDash val="solid"/>
            <a:headEnd type="none" w="med" len="med"/>
            <a:tailEnd type="triangle" w="med" len="med"/>
          </a:ln>
        </p:spPr>
      </p:sp>
      <p:sp>
        <p:nvSpPr>
          <p:cNvPr id="308232" name="直接连接符 308231"/>
          <p:cNvSpPr/>
          <p:nvPr/>
        </p:nvSpPr>
        <p:spPr>
          <a:xfrm>
            <a:off x="5725404" y="4359520"/>
            <a:ext cx="720969" cy="0"/>
          </a:xfrm>
          <a:prstGeom prst="line">
            <a:avLst/>
          </a:prstGeom>
          <a:ln w="19050" cap="flat" cmpd="sng">
            <a:solidFill>
              <a:schemeClr val="tx1"/>
            </a:solidFill>
            <a:prstDash val="solid"/>
            <a:headEnd type="none" w="med" len="med"/>
            <a:tailEnd type="triangle" w="med" len="med"/>
          </a:ln>
        </p:spPr>
      </p:sp>
      <p:sp>
        <p:nvSpPr>
          <p:cNvPr id="308233" name="直接连接符 308232"/>
          <p:cNvSpPr/>
          <p:nvPr/>
        </p:nvSpPr>
        <p:spPr>
          <a:xfrm>
            <a:off x="5725404" y="4957397"/>
            <a:ext cx="720969" cy="0"/>
          </a:xfrm>
          <a:prstGeom prst="line">
            <a:avLst/>
          </a:prstGeom>
          <a:ln w="19050" cap="flat" cmpd="sng">
            <a:solidFill>
              <a:schemeClr val="tx1"/>
            </a:solidFill>
            <a:prstDash val="solid"/>
            <a:headEnd type="none" w="med" len="med"/>
            <a:tailEnd type="triangle" w="med" len="med"/>
          </a:ln>
        </p:spPr>
      </p:sp>
      <p:sp>
        <p:nvSpPr>
          <p:cNvPr id="6146" name="Rectangle 2"/>
          <p:cNvSpPr>
            <a:spLocks noGrp="1" noChangeArrowheads="1"/>
          </p:cNvSpPr>
          <p:nvPr>
            <p:ph type="title"/>
          </p:nvPr>
        </p:nvSpPr>
        <p:spPr>
          <a:xfrm>
            <a:off x="-180528" y="-99392"/>
            <a:ext cx="8229600" cy="1143000"/>
          </a:xfrm>
        </p:spPr>
        <p:txBody>
          <a:bodyPr>
            <a:normAutofit/>
          </a:bodyPr>
          <a:lstStyle/>
          <a:p>
            <a:r>
              <a:rPr lang="zh-CN" altLang="en-US" sz="3600" dirty="0">
                <a:latin typeface="微软雅黑" panose="020B0503020204020204" pitchFamily="34" charset="-122"/>
                <a:ea typeface="微软雅黑" panose="020B0503020204020204" pitchFamily="34" charset="-122"/>
                <a:sym typeface="+mn-ea"/>
              </a:rPr>
              <a:t>盐酸（</a:t>
            </a:r>
            <a:r>
              <a:rPr lang="en-US" altLang="zh-CN" sz="3600" dirty="0" err="1">
                <a:latin typeface="微软雅黑" panose="020B0503020204020204" pitchFamily="34" charset="-122"/>
                <a:ea typeface="微软雅黑" panose="020B0503020204020204" pitchFamily="34" charset="-122"/>
                <a:sym typeface="+mn-ea"/>
              </a:rPr>
              <a:t>HCl</a:t>
            </a:r>
            <a:r>
              <a:rPr lang="zh-CN" altLang="en-US" sz="3600" dirty="0">
                <a:latin typeface="微软雅黑" panose="020B0503020204020204" pitchFamily="34" charset="-122"/>
                <a:ea typeface="微软雅黑" panose="020B0503020204020204" pitchFamily="34" charset="-122"/>
                <a:sym typeface="+mn-ea"/>
              </a:rPr>
              <a:t>）腐蚀减薄</a:t>
            </a:r>
            <a:endParaRPr lang="zh-CN" altLang="en-US" sz="36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ChangeArrowheads="1"/>
          </p:cNvSpPr>
          <p:nvPr>
            <p:ph type="title"/>
          </p:nvPr>
        </p:nvSpPr>
        <p:spPr>
          <a:xfrm>
            <a:off x="248582" y="-99392"/>
            <a:ext cx="8229600" cy="1143000"/>
          </a:xfrm>
        </p:spPr>
        <p:txBody>
          <a:bodyPr>
            <a:normAutofit/>
          </a:bodyPr>
          <a:lstStyle/>
          <a:p>
            <a:r>
              <a:rPr lang="zh-CN" altLang="en-US" sz="3600" dirty="0">
                <a:latin typeface="微软雅黑" panose="020B0503020204020204" pitchFamily="34" charset="-122"/>
                <a:ea typeface="微软雅黑" panose="020B0503020204020204" pitchFamily="34" charset="-122"/>
              </a:rPr>
              <a:t>选材及防护</a:t>
            </a:r>
          </a:p>
        </p:txBody>
      </p:sp>
      <p:sp>
        <p:nvSpPr>
          <p:cNvPr id="334851" name="Rectangle 3"/>
          <p:cNvSpPr>
            <a:spLocks noGrp="1" noChangeArrowheads="1"/>
          </p:cNvSpPr>
          <p:nvPr>
            <p:ph type="body" idx="1"/>
          </p:nvPr>
        </p:nvSpPr>
        <p:spPr>
          <a:xfrm>
            <a:off x="266700" y="1443990"/>
            <a:ext cx="8610600" cy="5257800"/>
          </a:xfrm>
        </p:spPr>
        <p:txBody>
          <a:bodyPr>
            <a:normAutofit fontScale="97500"/>
          </a:bodyPr>
          <a:lstStyle/>
          <a:p>
            <a:r>
              <a:rPr lang="en-US" altLang="zh-CN" sz="2400" dirty="0"/>
              <a:t>①</a:t>
            </a:r>
            <a:r>
              <a:rPr lang="zh-CN" altLang="en-US" sz="2400" dirty="0"/>
              <a:t>消除应力处理</a:t>
            </a:r>
          </a:p>
          <a:p>
            <a:r>
              <a:rPr lang="zh-CN" altLang="en-US" sz="2400" dirty="0"/>
              <a:t>②工艺防腐</a:t>
            </a:r>
          </a:p>
          <a:p>
            <a:r>
              <a:rPr lang="zh-CN" altLang="en-US" sz="2400" dirty="0"/>
              <a:t>例如：制氢装置通过分析溶液中的铁离子</a:t>
            </a:r>
          </a:p>
          <a:p>
            <a:pPr>
              <a:lnSpc>
                <a:spcPct val="90000"/>
              </a:lnSpc>
            </a:pPr>
            <a:r>
              <a:rPr lang="zh-CN" altLang="en-US" sz="2400" b="1" dirty="0">
                <a:sym typeface="+mn-ea"/>
              </a:rPr>
              <a:t>案例</a:t>
            </a:r>
            <a:endParaRPr lang="zh-CN" altLang="en-US" sz="2400" dirty="0"/>
          </a:p>
          <a:p>
            <a:pPr>
              <a:lnSpc>
                <a:spcPct val="90000"/>
              </a:lnSpc>
            </a:pPr>
            <a:r>
              <a:rPr lang="zh-CN" altLang="en-US" sz="2400" dirty="0"/>
              <a:t>浓度，采用</a:t>
            </a:r>
            <a:r>
              <a:rPr lang="en-US" altLang="zh-CN" sz="2400" dirty="0">
                <a:sym typeface="+mn-ea"/>
              </a:rPr>
              <a:t> </a:t>
            </a:r>
            <a:r>
              <a:rPr lang="zh-CN" altLang="en-US" sz="2400" dirty="0">
                <a:sym typeface="+mn-ea"/>
              </a:rPr>
              <a:t>通常在催化裂化装置分馏塔的上部冷凝回流系统、下游的富气压缩系统；制氢装置转换系统和脱碳酸系统碳酸气的凝缩水系统和及其它装置酸性水处理系统易发生这类型的应力腐蚀开裂。</a:t>
            </a:r>
            <a:endParaRPr lang="zh-CN" altLang="en-US" sz="2400" dirty="0"/>
          </a:p>
          <a:p>
            <a:pPr>
              <a:lnSpc>
                <a:spcPct val="90000"/>
              </a:lnSpc>
            </a:pPr>
            <a:r>
              <a:rPr lang="zh-CN" altLang="en-US" sz="2400" dirty="0">
                <a:sym typeface="+mn-ea"/>
              </a:rPr>
              <a:t>  </a:t>
            </a:r>
            <a:endParaRPr lang="zh-CN" altLang="en-US" sz="2400" dirty="0"/>
          </a:p>
          <a:p>
            <a:pPr>
              <a:lnSpc>
                <a:spcPct val="90000"/>
              </a:lnSpc>
            </a:pPr>
            <a:r>
              <a:rPr lang="zh-CN" altLang="en-US" sz="2400" dirty="0">
                <a:sym typeface="+mn-ea"/>
              </a:rPr>
              <a:t>    例如：某炼油厂脱硫装置再生塔底部系统及富液管线系统，管线多次出现过裂纹，经分析，该系统温度为</a:t>
            </a:r>
            <a:r>
              <a:rPr lang="en-US" altLang="zh-CN" sz="2400" dirty="0">
                <a:sym typeface="+mn-ea"/>
              </a:rPr>
              <a:t>98℃</a:t>
            </a:r>
            <a:r>
              <a:rPr lang="zh-CN" altLang="en-US" sz="2400" dirty="0">
                <a:sym typeface="+mn-ea"/>
              </a:rPr>
              <a:t>，</a:t>
            </a:r>
            <a:r>
              <a:rPr lang="en-US" altLang="zh-CN" sz="2400" dirty="0">
                <a:sym typeface="+mn-ea"/>
              </a:rPr>
              <a:t>PH</a:t>
            </a:r>
            <a:r>
              <a:rPr lang="zh-CN" altLang="en-US" sz="2400" dirty="0">
                <a:sym typeface="+mn-ea"/>
              </a:rPr>
              <a:t>值为</a:t>
            </a:r>
            <a:r>
              <a:rPr lang="en-US" altLang="zh-CN" sz="2400" dirty="0">
                <a:sym typeface="+mn-ea"/>
              </a:rPr>
              <a:t>9.5</a:t>
            </a:r>
            <a:r>
              <a:rPr lang="zh-CN" altLang="en-US" sz="2400" dirty="0">
                <a:sym typeface="+mn-ea"/>
              </a:rPr>
              <a:t>，属碱性环境，介质有</a:t>
            </a:r>
            <a:r>
              <a:rPr lang="en-US" altLang="zh-CN" sz="2400" dirty="0">
                <a:sym typeface="+mn-ea"/>
              </a:rPr>
              <a:t>CO</a:t>
            </a:r>
            <a:r>
              <a:rPr lang="en-US" altLang="zh-CN" sz="2400" baseline="-25000" dirty="0">
                <a:sym typeface="+mn-ea"/>
              </a:rPr>
              <a:t>2</a:t>
            </a:r>
            <a:r>
              <a:rPr lang="zh-CN" altLang="en-US" sz="2400" dirty="0">
                <a:sym typeface="+mn-ea"/>
              </a:rPr>
              <a:t>和胺，经过测试分析结果表明：裂纹是由于碳酸盐引起的应力腐蚀开裂造成的。 </a:t>
            </a:r>
            <a:endParaRPr lang="zh-CN" altLang="en-US" sz="2400" dirty="0"/>
          </a:p>
          <a:p>
            <a:r>
              <a:rPr lang="zh-CN" altLang="en-US" sz="2400" dirty="0"/>
              <a:t>五氧化钒进行工艺防腐蚀。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p:cNvSpPr>
            <a:spLocks noGrp="1" noChangeArrowheads="1"/>
          </p:cNvSpPr>
          <p:nvPr>
            <p:ph type="title"/>
          </p:nvPr>
        </p:nvSpPr>
        <p:spPr>
          <a:xfrm>
            <a:off x="457200" y="-99392"/>
            <a:ext cx="8229600" cy="1143000"/>
          </a:xfrm>
        </p:spPr>
        <p:txBody>
          <a:bodyPr>
            <a:normAutofit/>
          </a:bodyPr>
          <a:lstStyle/>
          <a:p>
            <a:r>
              <a:rPr lang="zh-CN" altLang="en-US" sz="3600" dirty="0">
                <a:latin typeface="微软雅黑" panose="020B0503020204020204" pitchFamily="34" charset="-122"/>
                <a:ea typeface="微软雅黑" panose="020B0503020204020204" pitchFamily="34" charset="-122"/>
              </a:rPr>
              <a:t>胺腐蚀开裂</a:t>
            </a:r>
            <a:endParaRPr lang="en-US" altLang="zh-CN" sz="3600" dirty="0">
              <a:latin typeface="微软雅黑" panose="020B0503020204020204" pitchFamily="34" charset="-122"/>
              <a:ea typeface="微软雅黑" panose="020B0503020204020204" pitchFamily="34" charset="-122"/>
            </a:endParaRPr>
          </a:p>
        </p:txBody>
      </p:sp>
      <p:sp>
        <p:nvSpPr>
          <p:cNvPr id="336899" name="Rectangle 3"/>
          <p:cNvSpPr>
            <a:spLocks noGrp="1" noChangeArrowheads="1"/>
          </p:cNvSpPr>
          <p:nvPr>
            <p:ph type="body" idx="1"/>
          </p:nvPr>
        </p:nvSpPr>
        <p:spPr>
          <a:xfrm>
            <a:off x="266700" y="1443990"/>
            <a:ext cx="8610600" cy="5257800"/>
          </a:xfrm>
        </p:spPr>
        <p:txBody>
          <a:bodyPr/>
          <a:lstStyle/>
          <a:p>
            <a:pPr>
              <a:lnSpc>
                <a:spcPct val="90000"/>
              </a:lnSpc>
            </a:pPr>
            <a:r>
              <a:rPr lang="zh-CN" altLang="en-US" b="1" dirty="0"/>
              <a:t>机理</a:t>
            </a:r>
          </a:p>
          <a:p>
            <a:pPr>
              <a:lnSpc>
                <a:spcPct val="90000"/>
              </a:lnSpc>
            </a:pPr>
            <a:r>
              <a:rPr lang="zh-CN" altLang="en-US" dirty="0"/>
              <a:t>     胺腐蚀开裂定义为一定温度下，存在链烷醇胺水溶液的环境中，金属在拉应力和腐蚀共同作用下的开裂。</a:t>
            </a:r>
          </a:p>
          <a:p>
            <a:pPr>
              <a:lnSpc>
                <a:spcPct val="90000"/>
              </a:lnSpc>
            </a:pPr>
            <a:r>
              <a:rPr lang="zh-CN" altLang="en-US" dirty="0"/>
              <a:t>    主要出现在使用链烷醇胺水溶液从各种气体或氢气中吸收</a:t>
            </a:r>
            <a:r>
              <a:rPr lang="en-US" altLang="zh-CN" dirty="0"/>
              <a:t>H</a:t>
            </a:r>
            <a:r>
              <a:rPr lang="en-US" altLang="zh-CN" baseline="-25000" dirty="0"/>
              <a:t>2</a:t>
            </a:r>
            <a:r>
              <a:rPr lang="en-US" altLang="zh-CN" dirty="0"/>
              <a:t>S</a:t>
            </a:r>
            <a:r>
              <a:rPr lang="zh-CN" altLang="en-US" dirty="0"/>
              <a:t>和</a:t>
            </a:r>
            <a:r>
              <a:rPr lang="en-US" altLang="zh-CN" dirty="0"/>
              <a:t>CO</a:t>
            </a:r>
            <a:r>
              <a:rPr lang="en-US" altLang="zh-CN" baseline="-25000" dirty="0"/>
              <a:t>2</a:t>
            </a:r>
            <a:r>
              <a:rPr lang="zh-CN" altLang="en-US" dirty="0"/>
              <a:t>等酸性气的胺处理装置中。</a:t>
            </a:r>
          </a:p>
          <a:p>
            <a:pPr>
              <a:lnSpc>
                <a:spcPct val="90000"/>
              </a:lnSpc>
            </a:pPr>
            <a:r>
              <a:rPr lang="zh-CN" altLang="en-US" dirty="0"/>
              <a:t>   消除应力热处理是防止胺腐蚀开裂的有效方法。</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4" name="Rectangle 4"/>
          <p:cNvSpPr>
            <a:spLocks noGrp="1" noChangeArrowheads="1"/>
          </p:cNvSpPr>
          <p:nvPr>
            <p:ph type="title"/>
          </p:nvPr>
        </p:nvSpPr>
        <p:spPr>
          <a:xfrm>
            <a:off x="353060" y="1198880"/>
            <a:ext cx="8568690" cy="5408295"/>
          </a:xfrm>
        </p:spPr>
        <p:txBody>
          <a:bodyPr/>
          <a:lstStyle/>
          <a:p>
            <a:pPr algn="l"/>
            <a:r>
              <a:rPr lang="zh-CN" altLang="en-US" sz="2400" b="1" dirty="0"/>
              <a:t>影响因素</a:t>
            </a:r>
            <a:br>
              <a:rPr lang="zh-CN" altLang="en-US" sz="2400" b="1" dirty="0"/>
            </a:br>
            <a:r>
              <a:rPr lang="zh-CN" altLang="en-US" sz="2400" b="1" dirty="0"/>
              <a:t>    </a:t>
            </a:r>
            <a:r>
              <a:rPr lang="zh-CN" altLang="en-US" sz="2400" b="0" dirty="0"/>
              <a:t>开裂的敏感度跟胺的种类、浓度、温度、应力情况有关。</a:t>
            </a:r>
            <a:br>
              <a:rPr lang="zh-CN" altLang="en-US" sz="2400" b="1" dirty="0"/>
            </a:br>
            <a:r>
              <a:rPr lang="zh-CN" altLang="en-US" sz="2400" b="1" dirty="0"/>
              <a:t>选材及防护</a:t>
            </a:r>
            <a:br>
              <a:rPr lang="zh-CN" altLang="en-US" sz="2400" b="1" dirty="0"/>
            </a:br>
            <a:r>
              <a:rPr lang="zh-CN" altLang="en-US" sz="2400" dirty="0"/>
              <a:t>    </a:t>
            </a:r>
            <a:r>
              <a:rPr lang="zh-CN" altLang="en-US" sz="2400" b="0" dirty="0"/>
              <a:t>消除加工和焊接应力；</a:t>
            </a:r>
            <a:br>
              <a:rPr lang="zh-CN" altLang="en-US" sz="2400" b="1" dirty="0"/>
            </a:br>
            <a:r>
              <a:rPr lang="zh-CN" altLang="en-US" sz="2400" b="1" dirty="0"/>
              <a:t>案例</a:t>
            </a:r>
            <a:br>
              <a:rPr lang="zh-CN" altLang="en-US" sz="2400" b="1" dirty="0"/>
            </a:br>
            <a:r>
              <a:rPr lang="zh-CN" altLang="en-US" sz="2400" b="1" dirty="0"/>
              <a:t>    </a:t>
            </a:r>
            <a:r>
              <a:rPr lang="zh-CN" altLang="en-US" sz="2400" b="0" dirty="0"/>
              <a:t>主要出现在使用链烷醇胺水溶液从各种气体或氢气中吸收</a:t>
            </a:r>
            <a:r>
              <a:rPr lang="en-US" altLang="zh-CN" sz="2400" b="0" dirty="0"/>
              <a:t>H</a:t>
            </a:r>
            <a:r>
              <a:rPr lang="en-US" altLang="zh-CN" sz="2400" b="0" baseline="-25000" dirty="0"/>
              <a:t>2</a:t>
            </a:r>
            <a:r>
              <a:rPr lang="en-US" altLang="zh-CN" sz="2400" b="0" dirty="0"/>
              <a:t>S</a:t>
            </a:r>
            <a:r>
              <a:rPr lang="zh-CN" altLang="en-US" sz="2400" b="0" dirty="0"/>
              <a:t>和</a:t>
            </a:r>
            <a:r>
              <a:rPr lang="en-US" altLang="zh-CN" sz="2400" b="0" dirty="0"/>
              <a:t>CO</a:t>
            </a:r>
            <a:r>
              <a:rPr lang="en-US" altLang="zh-CN" sz="2400" b="0" baseline="-25000" dirty="0"/>
              <a:t>2</a:t>
            </a:r>
            <a:r>
              <a:rPr lang="zh-CN" altLang="en-US" sz="2400" b="0" dirty="0"/>
              <a:t>等酸性气的胺处理装置中。如气体脱硫、酸性水处理装置中。</a:t>
            </a:r>
            <a:br>
              <a:rPr lang="zh-CN" altLang="en-US" sz="2400" b="0" dirty="0"/>
            </a:br>
            <a:r>
              <a:rPr lang="zh-CN" altLang="en-US" sz="2400" b="0" dirty="0"/>
              <a:t>    某炼油厂脱硫装置</a:t>
            </a:r>
            <a:r>
              <a:rPr lang="en-US" altLang="zh-CN" sz="2400" b="0" dirty="0"/>
              <a:t>MEA</a:t>
            </a:r>
            <a:r>
              <a:rPr lang="zh-CN" altLang="en-US" sz="2400" b="0" dirty="0"/>
              <a:t>系统的贫胺和富胺液换热器的壳程于</a:t>
            </a:r>
            <a:r>
              <a:rPr lang="en-US" altLang="zh-CN" sz="2400" b="0" dirty="0"/>
              <a:t>1986</a:t>
            </a:r>
            <a:r>
              <a:rPr lang="zh-CN" altLang="en-US" sz="2400" b="0" dirty="0"/>
              <a:t>年</a:t>
            </a:r>
            <a:r>
              <a:rPr lang="en-US" altLang="zh-CN" sz="2400" b="0" dirty="0"/>
              <a:t>10</a:t>
            </a:r>
            <a:r>
              <a:rPr lang="zh-CN" altLang="en-US" sz="2400" b="0" dirty="0"/>
              <a:t>月发生开裂，经对焊缝进行硬度检测、着色探伤和电镜扫描观察，对其成分进行分析，经过测试分析结果表明：裂纹是由于胺腐蚀开裂造成的。</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a:xfrm>
            <a:off x="-324544" y="-99392"/>
            <a:ext cx="8229600" cy="1143000"/>
          </a:xfrm>
        </p:spPr>
        <p:txBody>
          <a:bodyPr>
            <a:normAutofit/>
          </a:bodyPr>
          <a:lstStyle/>
          <a:p>
            <a:r>
              <a:rPr lang="zh-CN" altLang="en-US" sz="3600" dirty="0">
                <a:latin typeface="微软雅黑" panose="020B0503020204020204" pitchFamily="34" charset="-122"/>
                <a:ea typeface="微软雅黑" panose="020B0503020204020204" pitchFamily="34" charset="-122"/>
              </a:rPr>
              <a:t>氯化物应力腐蚀开裂 </a:t>
            </a:r>
            <a:r>
              <a:rPr lang="en-US" altLang="zh-CN" sz="3600" dirty="0">
                <a:latin typeface="微软雅黑" panose="020B0503020204020204" pitchFamily="34" charset="-122"/>
                <a:ea typeface="微软雅黑" panose="020B0503020204020204" pitchFamily="34" charset="-122"/>
              </a:rPr>
              <a:t>(CISCC)</a:t>
            </a:r>
          </a:p>
        </p:txBody>
      </p:sp>
      <p:sp>
        <p:nvSpPr>
          <p:cNvPr id="342019" name="Rectangle 3"/>
          <p:cNvSpPr>
            <a:spLocks noGrp="1" noChangeArrowheads="1"/>
          </p:cNvSpPr>
          <p:nvPr>
            <p:ph type="body" idx="1"/>
          </p:nvPr>
        </p:nvSpPr>
        <p:spPr/>
        <p:txBody>
          <a:bodyPr/>
          <a:lstStyle/>
          <a:p>
            <a:r>
              <a:rPr lang="zh-CN" altLang="en-US" b="1" dirty="0"/>
              <a:t>机理</a:t>
            </a:r>
          </a:p>
          <a:p>
            <a:r>
              <a:rPr lang="zh-CN" altLang="en-US" dirty="0"/>
              <a:t>   奥氏体不锈钢的氯化物应力腐蚀开裂发生在含有氯化物的水环境中，对</a:t>
            </a:r>
            <a:r>
              <a:rPr lang="en-US" altLang="zh-CN" dirty="0" err="1"/>
              <a:t>ClSCC</a:t>
            </a:r>
            <a:r>
              <a:rPr lang="zh-CN" altLang="en-US" dirty="0"/>
              <a:t>的机理目前有多种假说，其中一种认为</a:t>
            </a:r>
            <a:r>
              <a:rPr lang="en-US" altLang="zh-CN" dirty="0" err="1"/>
              <a:t>Cl</a:t>
            </a:r>
            <a:r>
              <a:rPr lang="zh-CN" altLang="en-US" dirty="0"/>
              <a:t>原子吸附在材料裂纹尖端，造成材料原子间的结合力下降，导致裂纹扩展。</a:t>
            </a:r>
          </a:p>
          <a:p>
            <a:r>
              <a:rPr lang="zh-CN" altLang="en-US" dirty="0"/>
              <a:t>  氯化物应力腐蚀开裂一般为穿晶型且高度分叉。</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5" name="Rectangle 5"/>
          <p:cNvSpPr>
            <a:spLocks noGrp="1" noChangeArrowheads="1"/>
          </p:cNvSpPr>
          <p:nvPr>
            <p:ph type="title"/>
          </p:nvPr>
        </p:nvSpPr>
        <p:spPr>
          <a:xfrm>
            <a:off x="457200" y="44624"/>
            <a:ext cx="8229600" cy="847725"/>
          </a:xfrm>
        </p:spPr>
        <p:txBody>
          <a:bodyPr>
            <a:normAutofit/>
          </a:bodyPr>
          <a:lstStyle/>
          <a:p>
            <a:r>
              <a:rPr kumimoji="1" lang="zh-CN" altLang="en-US" sz="3600" dirty="0">
                <a:effectLst/>
                <a:latin typeface="微软雅黑" panose="020B0503020204020204" pitchFamily="34" charset="-122"/>
                <a:ea typeface="微软雅黑" panose="020B0503020204020204" pitchFamily="34" charset="-122"/>
              </a:rPr>
              <a:t>影响因素</a:t>
            </a:r>
          </a:p>
        </p:txBody>
      </p:sp>
      <p:sp>
        <p:nvSpPr>
          <p:cNvPr id="404483" name="Rectangle 3"/>
          <p:cNvSpPr>
            <a:spLocks noGrp="1" noChangeArrowheads="1"/>
          </p:cNvSpPr>
          <p:nvPr>
            <p:ph type="body" idx="1"/>
          </p:nvPr>
        </p:nvSpPr>
        <p:spPr>
          <a:xfrm>
            <a:off x="250825" y="1443990"/>
            <a:ext cx="8435975" cy="5071745"/>
          </a:xfrm>
        </p:spPr>
        <p:txBody>
          <a:bodyPr>
            <a:noAutofit/>
          </a:bodyPr>
          <a:lstStyle/>
          <a:p>
            <a:r>
              <a:rPr kumimoji="1" lang="en-US" altLang="zh-CN" sz="2000" b="1" dirty="0">
                <a:effectLst/>
              </a:rPr>
              <a:t>① </a:t>
            </a:r>
            <a:r>
              <a:rPr kumimoji="1" lang="zh-CN" altLang="en-US" sz="2000" b="1" dirty="0">
                <a:effectLst/>
              </a:rPr>
              <a:t>介质的影响</a:t>
            </a:r>
          </a:p>
          <a:p>
            <a:r>
              <a:rPr kumimoji="1" lang="zh-CN" altLang="en-US" sz="2000" b="1" dirty="0">
                <a:effectLst/>
              </a:rPr>
              <a:t>    影响的递减顺序：</a:t>
            </a:r>
            <a:r>
              <a:rPr kumimoji="1" lang="en-US" altLang="zh-CN" sz="2000" b="1" dirty="0">
                <a:effectLst/>
              </a:rPr>
              <a:t>Mg2+</a:t>
            </a:r>
            <a:r>
              <a:rPr kumimoji="1" lang="zh-CN" altLang="en-US" sz="2000" b="1" dirty="0">
                <a:effectLst/>
              </a:rPr>
              <a:t>、</a:t>
            </a:r>
            <a:r>
              <a:rPr kumimoji="1" lang="en-US" altLang="zh-CN" sz="2000" b="1" dirty="0">
                <a:effectLst/>
              </a:rPr>
              <a:t>Ca2+</a:t>
            </a:r>
            <a:r>
              <a:rPr kumimoji="1" lang="zh-CN" altLang="en-US" sz="2000" b="1" dirty="0">
                <a:effectLst/>
              </a:rPr>
              <a:t>、</a:t>
            </a:r>
            <a:r>
              <a:rPr kumimoji="1" lang="en-US" altLang="zh-CN" sz="2000" b="1" dirty="0">
                <a:effectLst/>
              </a:rPr>
              <a:t>Na+</a:t>
            </a:r>
            <a:r>
              <a:rPr kumimoji="1" lang="zh-CN" altLang="en-US" sz="2000" b="1" dirty="0">
                <a:effectLst/>
              </a:rPr>
              <a:t>、</a:t>
            </a:r>
            <a:r>
              <a:rPr kumimoji="1" lang="en-US" altLang="zh-CN" sz="2000" b="1" dirty="0">
                <a:effectLst/>
              </a:rPr>
              <a:t>Li+</a:t>
            </a:r>
          </a:p>
          <a:p>
            <a:r>
              <a:rPr kumimoji="1" lang="en-US" altLang="zh-CN" sz="2000" b="1" dirty="0">
                <a:effectLst/>
              </a:rPr>
              <a:t>    </a:t>
            </a:r>
            <a:r>
              <a:rPr kumimoji="1" lang="zh-CN" altLang="en-US" sz="2000" b="1" dirty="0">
                <a:effectLst/>
              </a:rPr>
              <a:t>一般浓度↑→</a:t>
            </a:r>
            <a:r>
              <a:rPr kumimoji="1" lang="en-US" altLang="zh-CN" sz="2000" b="1" dirty="0">
                <a:effectLst/>
              </a:rPr>
              <a:t>SCC↑</a:t>
            </a:r>
            <a:r>
              <a:rPr kumimoji="1" lang="zh-CN" altLang="en-US" sz="2000" b="1" dirty="0">
                <a:effectLst/>
              </a:rPr>
              <a:t>，保温层破损，而水中</a:t>
            </a:r>
            <a:r>
              <a:rPr kumimoji="1" lang="en-US" altLang="zh-CN" sz="2000" b="1" dirty="0" err="1">
                <a:effectLst/>
              </a:rPr>
              <a:t>Cl</a:t>
            </a:r>
            <a:r>
              <a:rPr kumimoji="1" lang="en-US" altLang="zh-CN" sz="2000" b="1" dirty="0">
                <a:effectLst/>
              </a:rPr>
              <a:t>-</a:t>
            </a:r>
            <a:r>
              <a:rPr kumimoji="1" lang="zh-CN" altLang="en-US" sz="2000" b="1" dirty="0">
                <a:effectLst/>
              </a:rPr>
              <a:t>浓缩→</a:t>
            </a:r>
            <a:r>
              <a:rPr kumimoji="1" lang="en-US" altLang="zh-CN" sz="2000" b="1" dirty="0">
                <a:effectLst/>
              </a:rPr>
              <a:t>SCC</a:t>
            </a:r>
          </a:p>
          <a:p>
            <a:r>
              <a:rPr kumimoji="1" lang="en-US" altLang="zh-CN" sz="2000" b="1" dirty="0">
                <a:effectLst/>
              </a:rPr>
              <a:t>② </a:t>
            </a:r>
            <a:r>
              <a:rPr kumimoji="1" lang="zh-CN" altLang="en-US" sz="2000" b="1" dirty="0">
                <a:effectLst/>
              </a:rPr>
              <a:t>温度影响</a:t>
            </a:r>
          </a:p>
          <a:p>
            <a:r>
              <a:rPr kumimoji="1" lang="zh-CN" altLang="en-US" sz="2000" b="1" dirty="0">
                <a:effectLst/>
              </a:rPr>
              <a:t>     一般</a:t>
            </a:r>
            <a:r>
              <a:rPr kumimoji="1" lang="en-US" altLang="zh-CN" sz="2000" b="1" dirty="0">
                <a:effectLst/>
              </a:rPr>
              <a:t>T↑→SCC↑</a:t>
            </a:r>
          </a:p>
          <a:p>
            <a:r>
              <a:rPr kumimoji="1" lang="en-US" altLang="zh-CN" sz="2000" b="1" dirty="0">
                <a:effectLst/>
                <a:sym typeface="+mn-ea"/>
              </a:rPr>
              <a:t>③ pH</a:t>
            </a:r>
            <a:r>
              <a:rPr kumimoji="1" lang="zh-CN" altLang="en-US" sz="2000" b="1" dirty="0">
                <a:effectLst/>
                <a:sym typeface="+mn-ea"/>
              </a:rPr>
              <a:t>影响</a:t>
            </a:r>
            <a:br>
              <a:rPr kumimoji="1" lang="zh-CN" altLang="en-US" sz="2000" b="1" dirty="0">
                <a:effectLst/>
                <a:sym typeface="+mn-ea"/>
              </a:rPr>
            </a:br>
            <a:r>
              <a:rPr kumimoji="1" lang="zh-CN" altLang="en-US" sz="2000" b="1" dirty="0">
                <a:effectLst/>
                <a:sym typeface="+mn-ea"/>
              </a:rPr>
              <a:t>   </a:t>
            </a:r>
            <a:br>
              <a:rPr kumimoji="1" lang="zh-CN" altLang="en-US" sz="2000" b="1" dirty="0">
                <a:effectLst/>
                <a:sym typeface="+mn-ea"/>
              </a:rPr>
            </a:br>
            <a:r>
              <a:rPr kumimoji="1" lang="zh-CN" altLang="en-US" sz="2000" b="1" dirty="0">
                <a:effectLst/>
                <a:sym typeface="+mn-ea"/>
              </a:rPr>
              <a:t>     </a:t>
            </a:r>
            <a:r>
              <a:rPr kumimoji="1" lang="en-US" altLang="zh-CN" sz="2000" b="1" dirty="0">
                <a:effectLst/>
                <a:sym typeface="+mn-ea"/>
              </a:rPr>
              <a:t>pH↓→SCC↑</a:t>
            </a:r>
          </a:p>
          <a:p>
            <a:r>
              <a:rPr kumimoji="1" lang="en-US" altLang="zh-CN" sz="2000" b="1" dirty="0">
                <a:effectLst/>
                <a:sym typeface="+mn-ea"/>
              </a:rPr>
              <a:t>④ </a:t>
            </a:r>
            <a:r>
              <a:rPr kumimoji="1" lang="zh-CN" altLang="en-US" sz="2000" b="1" dirty="0">
                <a:effectLst/>
                <a:sym typeface="+mn-ea"/>
              </a:rPr>
              <a:t>应力影响</a:t>
            </a:r>
          </a:p>
          <a:p>
            <a:r>
              <a:rPr kumimoji="1" lang="zh-CN" altLang="en-US" sz="2000" b="1" dirty="0">
                <a:effectLst/>
                <a:sym typeface="+mn-ea"/>
              </a:rPr>
              <a:t>⑤ 晶体结构的影响</a:t>
            </a:r>
            <a:br>
              <a:rPr kumimoji="1" lang="zh-CN" altLang="en-US" sz="2000" b="1" dirty="0">
                <a:effectLst/>
                <a:sym typeface="+mn-ea"/>
              </a:rPr>
            </a:br>
            <a:r>
              <a:rPr kumimoji="1" lang="zh-CN" altLang="en-US" sz="2000" b="1" dirty="0">
                <a:effectLst/>
                <a:sym typeface="+mn-ea"/>
              </a:rPr>
              <a:t>  铁素体钢较奥氏体不锈钢不易</a:t>
            </a:r>
            <a:r>
              <a:rPr kumimoji="1" lang="en-US" altLang="zh-CN" sz="2000" b="1" dirty="0">
                <a:effectLst/>
                <a:sym typeface="+mn-ea"/>
              </a:rPr>
              <a:t>SCC</a:t>
            </a:r>
            <a:r>
              <a:rPr kumimoji="1" lang="zh-CN" altLang="en-US" sz="2000" b="1" dirty="0">
                <a:effectLst/>
                <a:sym typeface="+mn-ea"/>
              </a:rPr>
              <a:t>，从而一些对稳定铁素体组织有利的元素（</a:t>
            </a:r>
            <a:r>
              <a:rPr kumimoji="1" lang="en-US" altLang="zh-CN" sz="2000" b="1" dirty="0">
                <a:effectLst/>
                <a:sym typeface="+mn-ea"/>
              </a:rPr>
              <a:t>Cr</a:t>
            </a:r>
            <a:r>
              <a:rPr kumimoji="1" lang="zh-CN" altLang="en-US" sz="2000" b="1" dirty="0">
                <a:effectLst/>
                <a:sym typeface="+mn-ea"/>
              </a:rPr>
              <a:t>、</a:t>
            </a:r>
            <a:r>
              <a:rPr kumimoji="1" lang="en-US" altLang="zh-CN" sz="2000" b="1" dirty="0">
                <a:effectLst/>
                <a:sym typeface="+mn-ea"/>
              </a:rPr>
              <a:t>W</a:t>
            </a:r>
            <a:r>
              <a:rPr kumimoji="1" lang="zh-CN" altLang="en-US" sz="2000" b="1" dirty="0">
                <a:effectLst/>
                <a:sym typeface="+mn-ea"/>
              </a:rPr>
              <a:t>、</a:t>
            </a:r>
            <a:r>
              <a:rPr kumimoji="1" lang="en-US" altLang="zh-CN" sz="2000" b="1" dirty="0">
                <a:effectLst/>
                <a:sym typeface="+mn-ea"/>
              </a:rPr>
              <a:t>Mo</a:t>
            </a:r>
            <a:r>
              <a:rPr kumimoji="1" lang="zh-CN" altLang="en-US" sz="2000" b="1" dirty="0">
                <a:effectLst/>
                <a:sym typeface="+mn-ea"/>
              </a:rPr>
              <a:t>、</a:t>
            </a:r>
            <a:r>
              <a:rPr kumimoji="1" lang="en-US" altLang="zh-CN" sz="2000" b="1" dirty="0">
                <a:effectLst/>
                <a:sym typeface="+mn-ea"/>
              </a:rPr>
              <a:t>V</a:t>
            </a:r>
            <a:r>
              <a:rPr kumimoji="1" lang="zh-CN" altLang="en-US" sz="2000" b="1" dirty="0">
                <a:effectLst/>
                <a:sym typeface="+mn-ea"/>
              </a:rPr>
              <a:t>、</a:t>
            </a:r>
            <a:r>
              <a:rPr kumimoji="1" lang="en-US" altLang="zh-CN" sz="2000" b="1" dirty="0">
                <a:effectLst/>
                <a:sym typeface="+mn-ea"/>
              </a:rPr>
              <a:t>Al</a:t>
            </a:r>
            <a:r>
              <a:rPr kumimoji="1" lang="zh-CN" altLang="en-US" sz="2000" b="1" dirty="0">
                <a:effectLst/>
                <a:sym typeface="+mn-ea"/>
              </a:rPr>
              <a:t>等）对抑制</a:t>
            </a:r>
            <a:r>
              <a:rPr kumimoji="1" lang="en-US" altLang="zh-CN" sz="2000" b="1" dirty="0">
                <a:effectLst/>
                <a:sym typeface="+mn-ea"/>
              </a:rPr>
              <a:t>SCC</a:t>
            </a:r>
            <a:r>
              <a:rPr kumimoji="1" lang="zh-CN" altLang="en-US" sz="2000" b="1" dirty="0">
                <a:effectLst/>
                <a:sym typeface="+mn-ea"/>
              </a:rPr>
              <a:t>有利 </a:t>
            </a:r>
            <a:endParaRPr kumimoji="1" lang="zh-CN" altLang="en-US" sz="1100" b="1" dirty="0">
              <a:effectLst/>
              <a:sym typeface="+mn-ea"/>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idx="4294967295"/>
          </p:nvPr>
        </p:nvSpPr>
        <p:spPr>
          <a:xfrm>
            <a:off x="1371545" y="990600"/>
            <a:ext cx="7239000" cy="533400"/>
          </a:xfrm>
        </p:spPr>
        <p:txBody>
          <a:bodyPr>
            <a:normAutofit fontScale="90000"/>
          </a:bodyPr>
          <a:lstStyle/>
          <a:p>
            <a:r>
              <a:rPr lang="zh-CN" altLang="en-US" sz="3200" dirty="0">
                <a:latin typeface="黑体" panose="02010609060101010101" pitchFamily="49" charset="-122"/>
                <a:ea typeface="黑体" panose="02010609060101010101" pitchFamily="49" charset="-122"/>
              </a:rPr>
              <a:t>氯应力腐蚀裂纹敏感性</a:t>
            </a:r>
            <a:r>
              <a:rPr lang="en-US" altLang="zh-CN" sz="3200" dirty="0">
                <a:latin typeface="黑体" panose="02010609060101010101" pitchFamily="49" charset="-122"/>
                <a:ea typeface="黑体" panose="02010609060101010101" pitchFamily="49" charset="-122"/>
              </a:rPr>
              <a:t>CLSCC  PH≤10</a:t>
            </a:r>
          </a:p>
        </p:txBody>
      </p:sp>
      <p:graphicFrame>
        <p:nvGraphicFramePr>
          <p:cNvPr id="344067" name="Group 3"/>
          <p:cNvGraphicFramePr>
            <a:graphicFrameLocks noGrp="1"/>
          </p:cNvGraphicFramePr>
          <p:nvPr>
            <p:custDataLst>
              <p:tags r:id="rId1"/>
            </p:custDataLst>
          </p:nvPr>
        </p:nvGraphicFramePr>
        <p:xfrm>
          <a:off x="457200" y="1524000"/>
          <a:ext cx="8153400" cy="1999298"/>
        </p:xfrm>
        <a:graphic>
          <a:graphicData uri="http://schemas.openxmlformats.org/drawingml/2006/table">
            <a:tbl>
              <a:tblPr/>
              <a:tblGrid>
                <a:gridCol w="1630363">
                  <a:extLst>
                    <a:ext uri="{9D8B030D-6E8A-4147-A177-3AD203B41FA5}">
                      <a16:colId xmlns:a16="http://schemas.microsoft.com/office/drawing/2014/main" val="20000"/>
                    </a:ext>
                  </a:extLst>
                </a:gridCol>
                <a:gridCol w="1630362">
                  <a:extLst>
                    <a:ext uri="{9D8B030D-6E8A-4147-A177-3AD203B41FA5}">
                      <a16:colId xmlns:a16="http://schemas.microsoft.com/office/drawing/2014/main" val="20001"/>
                    </a:ext>
                  </a:extLst>
                </a:gridCol>
                <a:gridCol w="1631950">
                  <a:extLst>
                    <a:ext uri="{9D8B030D-6E8A-4147-A177-3AD203B41FA5}">
                      <a16:colId xmlns:a16="http://schemas.microsoft.com/office/drawing/2014/main" val="20002"/>
                    </a:ext>
                  </a:extLst>
                </a:gridCol>
                <a:gridCol w="1630363">
                  <a:extLst>
                    <a:ext uri="{9D8B030D-6E8A-4147-A177-3AD203B41FA5}">
                      <a16:colId xmlns:a16="http://schemas.microsoft.com/office/drawing/2014/main" val="20003"/>
                    </a:ext>
                  </a:extLst>
                </a:gridCol>
                <a:gridCol w="1630362">
                  <a:extLst>
                    <a:ext uri="{9D8B030D-6E8A-4147-A177-3AD203B41FA5}">
                      <a16:colId xmlns:a16="http://schemas.microsoft.com/office/drawing/2014/main" val="20004"/>
                    </a:ext>
                  </a:extLst>
                </a:gridCol>
              </a:tblGrid>
              <a:tr h="2111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endParaRPr kumimoji="0" lang="zh-CN" altLang="zh-CN" sz="20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Cl</a:t>
                      </a:r>
                      <a:r>
                        <a:rPr kumimoji="0" lang="en-US" altLang="zh-CN" sz="2000" b="0" i="0" u="none" strike="noStrike" cap="none" normalizeH="0" baseline="3000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a:t>
                      </a:r>
                      <a:r>
                        <a:rPr kumimoji="0" lang="en-US" altLang="zh-CN" sz="20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  PPM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0"/>
                  </a:ext>
                </a:extLst>
              </a:tr>
              <a:tr h="2905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zh-CN" altLang="en-US" sz="20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温度   </a:t>
                      </a:r>
                      <a:r>
                        <a:rPr kumimoji="0" lang="en-US" altLang="zh-CN" sz="2000" b="0" i="0" u="none" strike="noStrike" cap="none" normalizeH="0" baseline="3000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0</a:t>
                      </a:r>
                      <a:r>
                        <a:rPr kumimoji="0" lang="en-US" altLang="zh-CN" sz="20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1-10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11-100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101-1000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&gt;1000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524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38-66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143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67-93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809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94-268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aphicFrame>
        <p:nvGraphicFramePr>
          <p:cNvPr id="344102" name="Group 38"/>
          <p:cNvGraphicFramePr>
            <a:graphicFrameLocks noGrp="1"/>
          </p:cNvGraphicFramePr>
          <p:nvPr>
            <p:custDataLst>
              <p:tags r:id="rId2"/>
            </p:custDataLst>
          </p:nvPr>
        </p:nvGraphicFramePr>
        <p:xfrm>
          <a:off x="457200" y="4572000"/>
          <a:ext cx="8153400" cy="1584960"/>
        </p:xfrm>
        <a:graphic>
          <a:graphicData uri="http://schemas.openxmlformats.org/drawingml/2006/table">
            <a:tbl>
              <a:tblPr/>
              <a:tblGrid>
                <a:gridCol w="1630363">
                  <a:extLst>
                    <a:ext uri="{9D8B030D-6E8A-4147-A177-3AD203B41FA5}">
                      <a16:colId xmlns:a16="http://schemas.microsoft.com/office/drawing/2014/main" val="20000"/>
                    </a:ext>
                  </a:extLst>
                </a:gridCol>
                <a:gridCol w="1630362">
                  <a:extLst>
                    <a:ext uri="{9D8B030D-6E8A-4147-A177-3AD203B41FA5}">
                      <a16:colId xmlns:a16="http://schemas.microsoft.com/office/drawing/2014/main" val="20001"/>
                    </a:ext>
                  </a:extLst>
                </a:gridCol>
                <a:gridCol w="1631950">
                  <a:extLst>
                    <a:ext uri="{9D8B030D-6E8A-4147-A177-3AD203B41FA5}">
                      <a16:colId xmlns:a16="http://schemas.microsoft.com/office/drawing/2014/main" val="20002"/>
                    </a:ext>
                  </a:extLst>
                </a:gridCol>
                <a:gridCol w="1630363">
                  <a:extLst>
                    <a:ext uri="{9D8B030D-6E8A-4147-A177-3AD203B41FA5}">
                      <a16:colId xmlns:a16="http://schemas.microsoft.com/office/drawing/2014/main" val="20003"/>
                    </a:ext>
                  </a:extLst>
                </a:gridCol>
                <a:gridCol w="1630362">
                  <a:extLst>
                    <a:ext uri="{9D8B030D-6E8A-4147-A177-3AD203B41FA5}">
                      <a16:colId xmlns:a16="http://schemas.microsoft.com/office/drawing/2014/main" val="20004"/>
                    </a:ext>
                  </a:extLst>
                </a:gridCol>
              </a:tblGrid>
              <a:tr h="3048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endParaRPr kumimoji="0" lang="zh-CN" altLang="zh-CN" sz="20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Cl</a:t>
                      </a:r>
                      <a:r>
                        <a:rPr kumimoji="0" lang="en-US" altLang="zh-CN" sz="2000" b="0" i="0" u="none" strike="noStrike" cap="none" normalizeH="0" baseline="3000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a:t>
                      </a:r>
                      <a:r>
                        <a:rPr kumimoji="0" lang="en-US" altLang="zh-CN" sz="20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  PPM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0"/>
                  </a:ext>
                </a:extLst>
              </a:tr>
              <a:tr h="3667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zh-CN" altLang="en-US" sz="20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温度   </a:t>
                      </a:r>
                      <a:r>
                        <a:rPr kumimoji="0" lang="en-US" altLang="zh-CN" sz="2000" b="0" i="0" u="none" strike="noStrike" cap="none" normalizeH="0" baseline="3000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0</a:t>
                      </a:r>
                      <a:r>
                        <a:rPr kumimoji="0" lang="en-US" altLang="zh-CN" sz="20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1-10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11-100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101-1000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&gt;1000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524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&lt;93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81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94-268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0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344131" name="Rectangle 67"/>
          <p:cNvSpPr>
            <a:spLocks noChangeArrowheads="1"/>
          </p:cNvSpPr>
          <p:nvPr/>
        </p:nvSpPr>
        <p:spPr bwMode="auto">
          <a:xfrm>
            <a:off x="1629866" y="3706813"/>
            <a:ext cx="6686550" cy="579437"/>
          </a:xfrm>
          <a:prstGeom prst="rect">
            <a:avLst/>
          </a:prstGeom>
          <a:noFill/>
          <a:ln w="9525">
            <a:noFill/>
            <a:miter lim="800000"/>
          </a:ln>
          <a:effectLst/>
        </p:spPr>
        <p:txBody>
          <a:bodyPr wrap="none">
            <a:spAutoFit/>
          </a:bodyPr>
          <a:lstStyle/>
          <a:p>
            <a:r>
              <a:rPr kumimoji="1" lang="zh-CN" altLang="en-US" sz="3200" dirty="0">
                <a:solidFill>
                  <a:schemeClr val="tx2"/>
                </a:solidFill>
                <a:latin typeface="黑体" panose="02010609060101010101" pitchFamily="49" charset="-122"/>
                <a:ea typeface="黑体" panose="02010609060101010101" pitchFamily="49" charset="-122"/>
              </a:rPr>
              <a:t>氯应力腐蚀裂纹敏感性</a:t>
            </a:r>
            <a:r>
              <a:rPr kumimoji="1" lang="en-US" altLang="zh-CN" sz="3200" dirty="0">
                <a:solidFill>
                  <a:schemeClr val="tx2"/>
                </a:solidFill>
                <a:latin typeface="黑体" panose="02010609060101010101" pitchFamily="49" charset="-122"/>
                <a:ea typeface="黑体" panose="02010609060101010101" pitchFamily="49" charset="-122"/>
              </a:rPr>
              <a:t>CLSCC  PH&gt;10</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a:xfrm>
            <a:off x="457200" y="188640"/>
            <a:ext cx="8229600" cy="558800"/>
          </a:xfrm>
        </p:spPr>
        <p:txBody>
          <a:bodyPr>
            <a:normAutofit fontScale="90000"/>
          </a:bodyPr>
          <a:lstStyle/>
          <a:p>
            <a:r>
              <a:rPr lang="zh-CN" altLang="en-US" sz="4000">
                <a:latin typeface="微软雅黑" panose="020B0503020204020204" pitchFamily="34" charset="-122"/>
                <a:ea typeface="微软雅黑" panose="020B0503020204020204" pitchFamily="34" charset="-122"/>
              </a:rPr>
              <a:t>选材及防护</a:t>
            </a:r>
          </a:p>
        </p:txBody>
      </p:sp>
      <p:sp>
        <p:nvSpPr>
          <p:cNvPr id="345091" name="Rectangle 3"/>
          <p:cNvSpPr>
            <a:spLocks noGrp="1" noChangeArrowheads="1"/>
          </p:cNvSpPr>
          <p:nvPr>
            <p:ph type="body" idx="1"/>
          </p:nvPr>
        </p:nvSpPr>
        <p:spPr>
          <a:xfrm>
            <a:off x="179705" y="1478280"/>
            <a:ext cx="8964295" cy="3621405"/>
          </a:xfrm>
        </p:spPr>
        <p:txBody>
          <a:bodyPr>
            <a:normAutofit/>
          </a:bodyPr>
          <a:lstStyle/>
          <a:p>
            <a:pPr>
              <a:lnSpc>
                <a:spcPct val="80000"/>
              </a:lnSpc>
            </a:pPr>
            <a:r>
              <a:rPr kumimoji="1" lang="en-US" altLang="zh-CN" sz="2400" b="1" dirty="0">
                <a:effectLst/>
              </a:rPr>
              <a:t>① </a:t>
            </a:r>
            <a:r>
              <a:rPr kumimoji="1" lang="zh-CN" altLang="en-US" sz="2400" b="1" dirty="0">
                <a:effectLst/>
              </a:rPr>
              <a:t>焊后热处理</a:t>
            </a:r>
          </a:p>
          <a:p>
            <a:pPr>
              <a:lnSpc>
                <a:spcPct val="80000"/>
              </a:lnSpc>
            </a:pPr>
            <a:r>
              <a:rPr kumimoji="1" lang="zh-CN" altLang="en-US" sz="2400" b="1" dirty="0">
                <a:effectLst/>
              </a:rPr>
              <a:t>② 喷丸等表面处理</a:t>
            </a:r>
          </a:p>
          <a:p>
            <a:pPr>
              <a:lnSpc>
                <a:spcPct val="80000"/>
              </a:lnSpc>
            </a:pPr>
            <a:r>
              <a:rPr kumimoji="1" lang="zh-CN" altLang="en-US" sz="2400" b="1" dirty="0">
                <a:effectLst/>
              </a:rPr>
              <a:t>③ 降低</a:t>
            </a:r>
            <a:r>
              <a:rPr kumimoji="1" lang="en-US" altLang="zh-CN" sz="2400" b="1" dirty="0">
                <a:effectLst/>
              </a:rPr>
              <a:t>Cl-</a:t>
            </a:r>
            <a:r>
              <a:rPr kumimoji="1" lang="zh-CN" altLang="en-US" sz="2400" b="1" dirty="0">
                <a:effectLst/>
              </a:rPr>
              <a:t>和</a:t>
            </a:r>
            <a:r>
              <a:rPr kumimoji="1" lang="en-US" altLang="zh-CN" sz="2400" b="1" dirty="0">
                <a:effectLst/>
              </a:rPr>
              <a:t>O2</a:t>
            </a:r>
            <a:r>
              <a:rPr kumimoji="1" lang="zh-CN" altLang="en-US" sz="2400" b="1" dirty="0">
                <a:effectLst/>
              </a:rPr>
              <a:t>含量</a:t>
            </a:r>
          </a:p>
          <a:p>
            <a:pPr>
              <a:lnSpc>
                <a:spcPct val="80000"/>
              </a:lnSpc>
            </a:pPr>
            <a:r>
              <a:rPr kumimoji="1" lang="zh-CN" altLang="en-US" sz="2400" b="1" dirty="0">
                <a:effectLst/>
              </a:rPr>
              <a:t>④ 加缓蚀剂</a:t>
            </a:r>
          </a:p>
          <a:p>
            <a:pPr>
              <a:lnSpc>
                <a:spcPct val="80000"/>
              </a:lnSpc>
            </a:pPr>
            <a:r>
              <a:rPr kumimoji="1" lang="zh-CN" altLang="en-US" sz="2400" b="1" dirty="0">
                <a:effectLst/>
              </a:rPr>
              <a:t>⑤ 合理选材</a:t>
            </a:r>
          </a:p>
          <a:p>
            <a:pPr>
              <a:lnSpc>
                <a:spcPct val="80000"/>
              </a:lnSpc>
            </a:pPr>
            <a:r>
              <a:rPr kumimoji="1" lang="zh-CN" altLang="en-US" sz="2400" b="1" dirty="0">
                <a:effectLst/>
              </a:rPr>
              <a:t>用高镍奥氏体不锈钢，在奥氏体不锈钢或双相不锈钢中加入</a:t>
            </a:r>
            <a:r>
              <a:rPr kumimoji="1" lang="en-US" altLang="zh-CN" sz="2400" b="1" dirty="0">
                <a:effectLst/>
              </a:rPr>
              <a:t>Si</a:t>
            </a:r>
            <a:r>
              <a:rPr kumimoji="1" lang="zh-CN" altLang="en-US" sz="2400" b="1" dirty="0">
                <a:effectLst/>
              </a:rPr>
              <a:t>，采用双相不锈钢或高钝铁素体不锈钢</a:t>
            </a:r>
            <a:r>
              <a:rPr kumimoji="1" lang="zh-CN" altLang="en-US" sz="2400" dirty="0"/>
              <a:t> </a:t>
            </a:r>
            <a:endParaRPr kumimoji="1" lang="zh-CN" altLang="en-US" sz="2400" b="1" dirty="0">
              <a:effectLst/>
            </a:endParaRPr>
          </a:p>
          <a:p>
            <a:pPr algn="just" eaLnBrk="0" hangingPunct="0">
              <a:spcBef>
                <a:spcPct val="0"/>
              </a:spcBef>
              <a:buClrTx/>
              <a:buSzTx/>
              <a:buFontTx/>
              <a:buNone/>
            </a:pPr>
            <a:r>
              <a:rPr kumimoji="1" lang="zh-CN" altLang="en-US" sz="2400" b="1" dirty="0">
                <a:effectLst/>
              </a:rPr>
              <a:t>⑥ 涂层  例镀</a:t>
            </a:r>
            <a:r>
              <a:rPr kumimoji="1" lang="en-US" altLang="zh-CN" sz="2400" b="1" dirty="0">
                <a:effectLst/>
              </a:rPr>
              <a:t>Zn</a:t>
            </a:r>
            <a:r>
              <a:rPr kumimoji="1" lang="zh-CN" altLang="en-US" sz="2400" b="1" dirty="0">
                <a:effectLst/>
              </a:rPr>
              <a:t>层</a:t>
            </a:r>
          </a:p>
          <a:p>
            <a:pPr>
              <a:lnSpc>
                <a:spcPct val="80000"/>
              </a:lnSpc>
            </a:pPr>
            <a:endParaRPr kumimoji="1" lang="en-US" altLang="zh-CN" sz="2400"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a:xfrm>
            <a:off x="457200" y="44624"/>
            <a:ext cx="8229600" cy="847725"/>
          </a:xfrm>
        </p:spPr>
        <p:txBody>
          <a:bodyPr/>
          <a:lstStyle/>
          <a:p>
            <a:r>
              <a:rPr lang="zh-CN" altLang="en-US" sz="3600" dirty="0">
                <a:latin typeface="微软雅黑" panose="020B0503020204020204" pitchFamily="34" charset="-122"/>
                <a:ea typeface="微软雅黑" panose="020B0503020204020204" pitchFamily="34" charset="-122"/>
              </a:rPr>
              <a:t>案例</a:t>
            </a:r>
            <a:endParaRPr lang="zh-CN" altLang="en-US" dirty="0">
              <a:latin typeface="微软雅黑" panose="020B0503020204020204" pitchFamily="34" charset="-122"/>
              <a:ea typeface="微软雅黑" panose="020B0503020204020204" pitchFamily="34" charset="-122"/>
            </a:endParaRPr>
          </a:p>
        </p:txBody>
      </p:sp>
      <p:sp>
        <p:nvSpPr>
          <p:cNvPr id="346115" name="Rectangle 3"/>
          <p:cNvSpPr>
            <a:spLocks noGrp="1" noChangeArrowheads="1"/>
          </p:cNvSpPr>
          <p:nvPr>
            <p:ph type="body" idx="1"/>
          </p:nvPr>
        </p:nvSpPr>
        <p:spPr>
          <a:xfrm>
            <a:off x="457200" y="1443990"/>
            <a:ext cx="8229600" cy="4933950"/>
          </a:xfrm>
        </p:spPr>
        <p:txBody>
          <a:bodyPr/>
          <a:lstStyle/>
          <a:p>
            <a:pPr>
              <a:lnSpc>
                <a:spcPct val="90000"/>
              </a:lnSpc>
            </a:pPr>
            <a:r>
              <a:rPr lang="en-US" altLang="zh-CN" dirty="0"/>
              <a:t>   </a:t>
            </a:r>
            <a:r>
              <a:rPr lang="zh-CN" altLang="en-US" dirty="0"/>
              <a:t>发生此类型应力腐蚀存在使用不锈钢材料而存在氯离子的各装置。</a:t>
            </a:r>
          </a:p>
          <a:p>
            <a:pPr>
              <a:lnSpc>
                <a:spcPct val="90000"/>
              </a:lnSpc>
            </a:pPr>
            <a:r>
              <a:rPr lang="zh-CN" altLang="en-US" dirty="0"/>
              <a:t>   例如：某炼油厂催化裂化装置碳燃烧罐以及提升管反应器的波纹管在四次开停过程中发现多次由点蚀引起的开裂，装置于</a:t>
            </a:r>
            <a:r>
              <a:rPr lang="en-US" altLang="zh-CN" dirty="0"/>
              <a:t>1989</a:t>
            </a:r>
            <a:r>
              <a:rPr lang="zh-CN" altLang="en-US" dirty="0"/>
              <a:t>年</a:t>
            </a:r>
            <a:r>
              <a:rPr lang="en-US" altLang="zh-CN" dirty="0"/>
              <a:t>5</a:t>
            </a:r>
            <a:r>
              <a:rPr lang="zh-CN" altLang="en-US" dirty="0"/>
              <a:t>月投入使用，所有的运行时间共</a:t>
            </a:r>
            <a:r>
              <a:rPr lang="en-US" altLang="zh-CN" dirty="0"/>
              <a:t>1.5</a:t>
            </a:r>
            <a:r>
              <a:rPr lang="zh-CN" altLang="en-US" dirty="0"/>
              <a:t>年，进行了晶相结构观察、裂纹分布、延伸形状和断口特征分析，腐蚀失效属于典型的氯离子的引起的奥氏体不锈钢应力腐蚀开裂。</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a:xfrm>
            <a:off x="6553200" y="6031523"/>
            <a:ext cx="1905000" cy="422031"/>
          </a:xfrm>
        </p:spPr>
        <p:txBody>
          <a:bodyPr/>
          <a:lstStyle/>
          <a:p>
            <a:pPr lvl="0"/>
            <a:fld id="{9A0DB2DC-4C9A-4742-B13C-FB6460FD3503}" type="slidenum">
              <a:rPr lang="zh-CN" altLang="en-US" sz="1845" dirty="0">
                <a:latin typeface="Times New Roman" panose="02020603050405020304" pitchFamily="18" charset="0"/>
              </a:rPr>
              <a:t>78</a:t>
            </a:fld>
            <a:endParaRPr lang="zh-CN" altLang="en-US" sz="1845" dirty="0">
              <a:latin typeface="Times New Roman" panose="02020603050405020304" pitchFamily="18" charset="0"/>
            </a:endParaRPr>
          </a:p>
        </p:txBody>
      </p:sp>
      <p:pic>
        <p:nvPicPr>
          <p:cNvPr id="315394" name="图片 315393" descr="III蒸馏膨胀节裂纹照片 002"/>
          <p:cNvPicPr>
            <a:picLocks noChangeAspect="1"/>
          </p:cNvPicPr>
          <p:nvPr/>
        </p:nvPicPr>
        <p:blipFill>
          <a:blip r:embed="rId2"/>
          <a:stretch>
            <a:fillRect/>
          </a:stretch>
        </p:blipFill>
        <p:spPr>
          <a:xfrm>
            <a:off x="611066" y="1456397"/>
            <a:ext cx="3168162" cy="2130669"/>
          </a:xfrm>
          <a:prstGeom prst="rect">
            <a:avLst/>
          </a:prstGeom>
          <a:noFill/>
          <a:ln w="9525">
            <a:noFill/>
          </a:ln>
        </p:spPr>
      </p:pic>
      <p:pic>
        <p:nvPicPr>
          <p:cNvPr id="315395" name="图片 315394" descr="4-77"/>
          <p:cNvPicPr>
            <a:picLocks noChangeAspect="1"/>
          </p:cNvPicPr>
          <p:nvPr/>
        </p:nvPicPr>
        <p:blipFill>
          <a:blip r:embed="rId3"/>
          <a:stretch>
            <a:fillRect/>
          </a:stretch>
        </p:blipFill>
        <p:spPr>
          <a:xfrm>
            <a:off x="4572000" y="1189697"/>
            <a:ext cx="3820258" cy="2193681"/>
          </a:xfrm>
          <a:prstGeom prst="rect">
            <a:avLst/>
          </a:prstGeom>
          <a:noFill/>
          <a:ln w="9525">
            <a:noFill/>
          </a:ln>
        </p:spPr>
      </p:pic>
      <p:pic>
        <p:nvPicPr>
          <p:cNvPr id="315396" name="图片 315395" descr="4-79"/>
          <p:cNvPicPr>
            <a:picLocks noChangeAspect="1"/>
          </p:cNvPicPr>
          <p:nvPr/>
        </p:nvPicPr>
        <p:blipFill>
          <a:blip r:embed="rId4"/>
          <a:stretch>
            <a:fillRect/>
          </a:stretch>
        </p:blipFill>
        <p:spPr>
          <a:xfrm>
            <a:off x="4500197" y="3650078"/>
            <a:ext cx="1905000" cy="2656742"/>
          </a:xfrm>
          <a:prstGeom prst="rect">
            <a:avLst/>
          </a:prstGeom>
          <a:noFill/>
          <a:ln w="9525">
            <a:noFill/>
          </a:ln>
        </p:spPr>
      </p:pic>
      <p:pic>
        <p:nvPicPr>
          <p:cNvPr id="315397" name="图片 315396" descr="4-78"/>
          <p:cNvPicPr>
            <a:picLocks noChangeAspect="1"/>
          </p:cNvPicPr>
          <p:nvPr/>
        </p:nvPicPr>
        <p:blipFill>
          <a:blip r:embed="rId5"/>
          <a:stretch>
            <a:fillRect/>
          </a:stretch>
        </p:blipFill>
        <p:spPr>
          <a:xfrm>
            <a:off x="6731977" y="3650078"/>
            <a:ext cx="1828800" cy="2658208"/>
          </a:xfrm>
          <a:prstGeom prst="rect">
            <a:avLst/>
          </a:prstGeom>
          <a:noFill/>
          <a:ln w="9525">
            <a:noFill/>
          </a:ln>
        </p:spPr>
      </p:pic>
      <p:pic>
        <p:nvPicPr>
          <p:cNvPr id="315399" name="图片 315398"/>
          <p:cNvPicPr>
            <a:picLocks noChangeAspect="1"/>
          </p:cNvPicPr>
          <p:nvPr/>
        </p:nvPicPr>
        <p:blipFill>
          <a:blip r:embed="rId6"/>
          <a:stretch>
            <a:fillRect/>
          </a:stretch>
        </p:blipFill>
        <p:spPr>
          <a:xfrm>
            <a:off x="539262" y="3915312"/>
            <a:ext cx="3311769" cy="2218592"/>
          </a:xfrm>
          <a:prstGeom prst="rect">
            <a:avLst/>
          </a:prstGeom>
          <a:noFill/>
          <a:ln w="9525">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a:xfrm>
            <a:off x="107504" y="404664"/>
            <a:ext cx="8229600" cy="774700"/>
          </a:xfrm>
        </p:spPr>
        <p:txBody>
          <a:bodyPr>
            <a:noAutofit/>
          </a:bodyPr>
          <a:lstStyle/>
          <a:p>
            <a:r>
              <a:rPr lang="zh-CN" altLang="en-US" sz="3600" dirty="0">
                <a:latin typeface="微软雅黑" panose="020B0503020204020204" pitchFamily="34" charset="-122"/>
                <a:ea typeface="微软雅黑" panose="020B0503020204020204" pitchFamily="34" charset="-122"/>
              </a:rPr>
              <a:t>氢氟酸环境下的氢致开裂</a:t>
            </a:r>
            <a:r>
              <a:rPr lang="en-US" altLang="zh-CN" sz="3600" dirty="0">
                <a:latin typeface="微软雅黑" panose="020B0503020204020204" pitchFamily="34" charset="-122"/>
                <a:ea typeface="微软雅黑" panose="020B0503020204020204" pitchFamily="34" charset="-122"/>
              </a:rPr>
              <a:t>/</a:t>
            </a:r>
            <a:br>
              <a:rPr lang="en-US" altLang="zh-CN" sz="3600" dirty="0">
                <a:latin typeface="微软雅黑" panose="020B0503020204020204" pitchFamily="34" charset="-122"/>
                <a:ea typeface="微软雅黑" panose="020B0503020204020204" pitchFamily="34" charset="-122"/>
              </a:rPr>
            </a:br>
            <a:r>
              <a:rPr lang="zh-CN" altLang="en-US" sz="3600" dirty="0">
                <a:latin typeface="微软雅黑" panose="020B0503020204020204" pitchFamily="34" charset="-122"/>
                <a:ea typeface="微软雅黑" panose="020B0503020204020204" pitchFamily="34" charset="-122"/>
              </a:rPr>
              <a:t>应力取向氢致开裂 </a:t>
            </a:r>
          </a:p>
        </p:txBody>
      </p:sp>
      <p:sp>
        <p:nvSpPr>
          <p:cNvPr id="368643" name="Rectangle 3"/>
          <p:cNvSpPr>
            <a:spLocks noGrp="1" noChangeArrowheads="1"/>
          </p:cNvSpPr>
          <p:nvPr>
            <p:ph type="body" idx="1"/>
          </p:nvPr>
        </p:nvSpPr>
        <p:spPr>
          <a:xfrm>
            <a:off x="457200" y="1557338"/>
            <a:ext cx="8229600" cy="5040312"/>
          </a:xfrm>
        </p:spPr>
        <p:txBody>
          <a:bodyPr>
            <a:normAutofit/>
          </a:bodyPr>
          <a:lstStyle/>
          <a:p>
            <a:r>
              <a:rPr lang="zh-CN" altLang="en-US" sz="2800" b="1" dirty="0"/>
              <a:t>机理</a:t>
            </a:r>
          </a:p>
          <a:p>
            <a:r>
              <a:rPr lang="zh-CN" altLang="en-US" sz="2800" dirty="0"/>
              <a:t>    </a:t>
            </a:r>
            <a:r>
              <a:rPr lang="en-US" altLang="zh-CN" sz="2800" dirty="0"/>
              <a:t>HIC/SOHIC-HF</a:t>
            </a:r>
            <a:r>
              <a:rPr lang="zh-CN" altLang="en-US" sz="2800" dirty="0"/>
              <a:t>为在氢氟酸环境中的开裂，存在于氢氟酸法烷基化装置。反应过程如下</a:t>
            </a:r>
          </a:p>
          <a:p>
            <a:r>
              <a:rPr lang="zh-CN" altLang="en-US" sz="2800" dirty="0"/>
              <a:t>   </a:t>
            </a:r>
          </a:p>
          <a:p>
            <a:r>
              <a:rPr lang="zh-CN" altLang="en-US" sz="2800" dirty="0"/>
              <a:t>   腐蚀反应生成的氢原子对钢材有很强的渗透力，且随着温度升高而加强。</a:t>
            </a:r>
          </a:p>
          <a:p>
            <a:r>
              <a:rPr lang="zh-CN" altLang="en-US" sz="2800" dirty="0"/>
              <a:t>   </a:t>
            </a:r>
          </a:p>
        </p:txBody>
      </p:sp>
      <p:pic>
        <p:nvPicPr>
          <p:cNvPr id="368644" name="Picture 4"/>
          <p:cNvPicPr>
            <a:picLocks noChangeAspect="1" noChangeArrowheads="1"/>
          </p:cNvPicPr>
          <p:nvPr/>
        </p:nvPicPr>
        <p:blipFill>
          <a:blip r:embed="rId2" cstate="print"/>
          <a:srcRect/>
          <a:stretch>
            <a:fillRect/>
          </a:stretch>
        </p:blipFill>
        <p:spPr bwMode="auto">
          <a:xfrm>
            <a:off x="1763713" y="3128010"/>
            <a:ext cx="4680495" cy="432172"/>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文本占位符 310273"/>
          <p:cNvSpPr>
            <a:spLocks noGrp="1"/>
          </p:cNvSpPr>
          <p:nvPr>
            <p:ph type="body" idx="1"/>
          </p:nvPr>
        </p:nvSpPr>
        <p:spPr>
          <a:xfrm>
            <a:off x="214386" y="1447605"/>
            <a:ext cx="8714642" cy="5250473"/>
          </a:xfrm>
        </p:spPr>
        <p:txBody>
          <a:bodyPr/>
          <a:lstStyle/>
          <a:p>
            <a:pPr>
              <a:buClr>
                <a:schemeClr val="accent2"/>
              </a:buClr>
              <a:buFont typeface="Wingdings" panose="05000000000000000000" pitchFamily="2" charset="2"/>
              <a:buChar char="u"/>
            </a:pPr>
            <a:r>
              <a:rPr lang="zh-CN" altLang="en-US" sz="2215" b="1" dirty="0">
                <a:solidFill>
                  <a:schemeClr val="tx1"/>
                </a:solidFill>
                <a:latin typeface="宋体" panose="02010600030101010101" pitchFamily="2" charset="-122"/>
              </a:rPr>
              <a:t>在运输过程和炼油厂使用的大量化学试剂中有机氯组分，比如破乳剂、脱盐剂、杀菌剂、输油管线及油罐清洗剂等 </a:t>
            </a:r>
          </a:p>
          <a:p>
            <a:pPr>
              <a:buClr>
                <a:schemeClr val="accent2"/>
              </a:buClr>
              <a:buFont typeface="Wingdings" panose="05000000000000000000" pitchFamily="2" charset="2"/>
              <a:buChar char="u"/>
            </a:pPr>
            <a:r>
              <a:rPr lang="zh-CN" altLang="en-US" sz="2215" b="1" dirty="0">
                <a:solidFill>
                  <a:schemeClr val="tx1"/>
                </a:solidFill>
                <a:latin typeface="宋体" panose="02010600030101010101" pitchFamily="2" charset="-122"/>
              </a:rPr>
              <a:t>国内某油田大部分已处于三次开采阶段，采取了地下压裂、酸化、防沙、堵水、解堵、热采的化学手段来提高产量，在所用的化学药剂中带氯的有：甲基氯硅烷堵水剂、盐酸</a:t>
            </a:r>
            <a:r>
              <a:rPr lang="en-US" altLang="zh-CN" sz="2215" b="1" dirty="0">
                <a:solidFill>
                  <a:schemeClr val="tx1"/>
                </a:solidFill>
                <a:latin typeface="宋体" panose="02010600030101010101" pitchFamily="2" charset="-122"/>
              </a:rPr>
              <a:t>-</a:t>
            </a:r>
            <a:r>
              <a:rPr lang="zh-CN" altLang="en-US" sz="2215" b="1" dirty="0">
                <a:solidFill>
                  <a:schemeClr val="tx1"/>
                </a:solidFill>
                <a:latin typeface="宋体" panose="02010600030101010101" pitchFamily="2" charset="-122"/>
              </a:rPr>
              <a:t>氟化胺深部酸化剂、氯化亚铜缓蚀剂、季铵</a:t>
            </a:r>
            <a:r>
              <a:rPr lang="en-US" altLang="zh-CN" sz="2215" b="1" dirty="0">
                <a:solidFill>
                  <a:schemeClr val="tx1"/>
                </a:solidFill>
                <a:latin typeface="宋体" panose="02010600030101010101" pitchFamily="2" charset="-122"/>
              </a:rPr>
              <a:t>-</a:t>
            </a:r>
            <a:r>
              <a:rPr lang="zh-CN" altLang="en-US" sz="2215" b="1" dirty="0">
                <a:solidFill>
                  <a:schemeClr val="tx1"/>
                </a:solidFill>
                <a:latin typeface="宋体" panose="02010600030101010101" pitchFamily="2" charset="-122"/>
              </a:rPr>
              <a:t>氯化铵复合粘土稳定剂等；其中亲油性或者油溶性的药剂将随原油一起进入到下游的装置中去。</a:t>
            </a:r>
          </a:p>
          <a:p>
            <a:pPr>
              <a:buClr>
                <a:schemeClr val="accent2"/>
              </a:buClr>
              <a:buFont typeface="Wingdings" panose="05000000000000000000" pitchFamily="2" charset="2"/>
              <a:buChar char="u"/>
            </a:pPr>
            <a:r>
              <a:rPr lang="zh-CN" altLang="en-US" sz="2215" b="1" dirty="0">
                <a:solidFill>
                  <a:schemeClr val="tx1"/>
                </a:solidFill>
                <a:latin typeface="宋体" panose="02010600030101010101" pitchFamily="2" charset="-122"/>
              </a:rPr>
              <a:t>蒙特利尔协定书各签约国同意</a:t>
            </a:r>
            <a:r>
              <a:rPr lang="en-US" altLang="zh-CN" sz="2215" b="1" dirty="0">
                <a:solidFill>
                  <a:schemeClr val="tx1"/>
                </a:solidFill>
                <a:latin typeface="宋体" panose="02010600030101010101" pitchFamily="2" charset="-122"/>
              </a:rPr>
              <a:t>1996</a:t>
            </a:r>
            <a:r>
              <a:rPr lang="zh-CN" altLang="en-US" sz="2215" b="1" dirty="0">
                <a:solidFill>
                  <a:schemeClr val="tx1"/>
                </a:solidFill>
                <a:latin typeface="宋体" panose="02010600030101010101" pitchFamily="2" charset="-122"/>
              </a:rPr>
              <a:t>年</a:t>
            </a:r>
            <a:r>
              <a:rPr lang="en-US" altLang="zh-CN" sz="2215" b="1" dirty="0">
                <a:solidFill>
                  <a:schemeClr val="tx1"/>
                </a:solidFill>
                <a:latin typeface="宋体" panose="02010600030101010101" pitchFamily="2" charset="-122"/>
              </a:rPr>
              <a:t>1</a:t>
            </a:r>
            <a:r>
              <a:rPr lang="zh-CN" altLang="en-US" sz="2215" b="1" dirty="0">
                <a:solidFill>
                  <a:schemeClr val="tx1"/>
                </a:solidFill>
                <a:latin typeface="宋体" panose="02010600030101010101" pitchFamily="2" charset="-122"/>
              </a:rPr>
              <a:t>月</a:t>
            </a:r>
            <a:r>
              <a:rPr lang="en-US" altLang="zh-CN" sz="2215" b="1" dirty="0">
                <a:solidFill>
                  <a:schemeClr val="tx1"/>
                </a:solidFill>
                <a:latin typeface="宋体" panose="02010600030101010101" pitchFamily="2" charset="-122"/>
              </a:rPr>
              <a:t>1</a:t>
            </a:r>
            <a:r>
              <a:rPr lang="zh-CN" altLang="en-US" sz="2215" b="1" dirty="0">
                <a:solidFill>
                  <a:schemeClr val="tx1"/>
                </a:solidFill>
                <a:latin typeface="宋体" panose="02010600030101010101" pitchFamily="2" charset="-122"/>
              </a:rPr>
              <a:t>日起全面禁止</a:t>
            </a:r>
            <a:r>
              <a:rPr lang="en-US" altLang="zh-CN" sz="2215" b="1" dirty="0">
                <a:solidFill>
                  <a:schemeClr val="tx1"/>
                </a:solidFill>
                <a:latin typeface="宋体" panose="02010600030101010101" pitchFamily="2" charset="-122"/>
              </a:rPr>
              <a:t>CFCL</a:t>
            </a:r>
            <a:r>
              <a:rPr lang="zh-CN" altLang="en-US" sz="2215" b="1" dirty="0">
                <a:solidFill>
                  <a:schemeClr val="tx1"/>
                </a:solidFill>
                <a:latin typeface="宋体" panose="02010600030101010101" pitchFamily="2" charset="-122"/>
              </a:rPr>
              <a:t>，各大产油国基本停止使用含氯的油田化学剂。但不排除违规使用。</a:t>
            </a:r>
          </a:p>
          <a:p>
            <a:pPr>
              <a:buClr>
                <a:schemeClr val="accent2"/>
              </a:buClr>
              <a:buFont typeface="Wingdings" panose="05000000000000000000" pitchFamily="2" charset="2"/>
              <a:buChar char="u"/>
            </a:pPr>
            <a:r>
              <a:rPr lang="zh-CN" altLang="en-US" sz="2215" b="1" dirty="0">
                <a:solidFill>
                  <a:schemeClr val="tx1"/>
                </a:solidFill>
                <a:latin typeface="宋体" panose="02010600030101010101" pitchFamily="2" charset="-122"/>
              </a:rPr>
              <a:t>加强对原油采购的有机氯控制，壳牌管道公司对原油采购规定有机氯小于</a:t>
            </a:r>
            <a:r>
              <a:rPr lang="en-US" altLang="zh-CN" sz="2215" b="1">
                <a:solidFill>
                  <a:schemeClr val="tx1"/>
                </a:solidFill>
                <a:latin typeface="宋体" panose="02010600030101010101" pitchFamily="2" charset="-122"/>
              </a:rPr>
              <a:t>1ppm</a:t>
            </a:r>
            <a:r>
              <a:rPr lang="zh-CN" altLang="en-US" sz="2215" b="1" dirty="0">
                <a:solidFill>
                  <a:schemeClr val="tx1"/>
                </a:solidFill>
                <a:latin typeface="宋体" panose="02010600030101010101" pitchFamily="2" charset="-122"/>
              </a:rPr>
              <a:t>，</a:t>
            </a:r>
            <a:r>
              <a:rPr lang="en-US" altLang="zh-CN" sz="2215" b="1" dirty="0">
                <a:solidFill>
                  <a:schemeClr val="tx1"/>
                </a:solidFill>
                <a:latin typeface="宋体" panose="02010600030101010101" pitchFamily="2" charset="-122"/>
              </a:rPr>
              <a:t>204℃</a:t>
            </a:r>
            <a:r>
              <a:rPr lang="zh-CN" altLang="en-US" sz="2215" b="1" dirty="0">
                <a:solidFill>
                  <a:schemeClr val="tx1"/>
                </a:solidFill>
                <a:latin typeface="宋体" panose="02010600030101010101" pitchFamily="2" charset="-122"/>
              </a:rPr>
              <a:t>石脑油切割点小于</a:t>
            </a:r>
            <a:r>
              <a:rPr lang="en-US" altLang="zh-CN" sz="2215" b="1">
                <a:solidFill>
                  <a:schemeClr val="tx1"/>
                </a:solidFill>
                <a:latin typeface="宋体" panose="02010600030101010101" pitchFamily="2" charset="-122"/>
              </a:rPr>
              <a:t>5ppm</a:t>
            </a:r>
            <a:r>
              <a:rPr lang="zh-CN" altLang="en-US" sz="2215" b="1" dirty="0">
                <a:solidFill>
                  <a:schemeClr val="tx1"/>
                </a:solidFill>
                <a:latin typeface="宋体" panose="02010600030101010101" pitchFamily="2" charset="-122"/>
              </a:rPr>
              <a:t>。</a:t>
            </a:r>
          </a:p>
          <a:p>
            <a:pPr>
              <a:buClr>
                <a:schemeClr val="accent2"/>
              </a:buClr>
              <a:buFont typeface="Wingdings" panose="05000000000000000000" pitchFamily="2" charset="2"/>
              <a:buChar char="u"/>
            </a:pPr>
            <a:r>
              <a:rPr lang="zh-CN" altLang="en-US" sz="2215" b="1" dirty="0">
                <a:solidFill>
                  <a:schemeClr val="tx1"/>
                </a:solidFill>
                <a:latin typeface="宋体" panose="02010600030101010101" pitchFamily="2" charset="-122"/>
              </a:rPr>
              <a:t>我国原油按</a:t>
            </a:r>
            <a:r>
              <a:rPr lang="en-US" altLang="zh-CN" sz="2215" b="1" dirty="0">
                <a:solidFill>
                  <a:schemeClr val="tx1"/>
                </a:solidFill>
                <a:latin typeface="宋体" panose="02010600030101010101" pitchFamily="2" charset="-122"/>
              </a:rPr>
              <a:t>SY7513-88</a:t>
            </a:r>
            <a:r>
              <a:rPr lang="zh-CN" altLang="en-US" sz="2215" b="1" dirty="0">
                <a:solidFill>
                  <a:schemeClr val="tx1"/>
                </a:solidFill>
                <a:latin typeface="宋体" panose="02010600030101010101" pitchFamily="2" charset="-122"/>
              </a:rPr>
              <a:t>出矿原油技术条件，对有机氯没有限制。</a:t>
            </a:r>
          </a:p>
        </p:txBody>
      </p:sp>
      <p:sp>
        <p:nvSpPr>
          <p:cNvPr id="6146" name="Rectangle 2"/>
          <p:cNvSpPr>
            <a:spLocks noGrp="1" noChangeArrowheads="1"/>
          </p:cNvSpPr>
          <p:nvPr>
            <p:ph type="title"/>
          </p:nvPr>
        </p:nvSpPr>
        <p:spPr>
          <a:xfrm>
            <a:off x="-252536" y="-99392"/>
            <a:ext cx="8229600" cy="1143000"/>
          </a:xfrm>
        </p:spPr>
        <p:txBody>
          <a:bodyPr>
            <a:normAutofit/>
          </a:bodyPr>
          <a:lstStyle/>
          <a:p>
            <a:r>
              <a:rPr lang="zh-CN" altLang="en-US" sz="3600" dirty="0">
                <a:latin typeface="微软雅黑" panose="020B0503020204020204" pitchFamily="34" charset="-122"/>
                <a:ea typeface="微软雅黑" panose="020B0503020204020204" pitchFamily="34" charset="-122"/>
                <a:sym typeface="+mn-ea"/>
              </a:rPr>
              <a:t>盐酸（</a:t>
            </a:r>
            <a:r>
              <a:rPr lang="en-US" altLang="zh-CN" sz="3600" dirty="0" err="1">
                <a:latin typeface="微软雅黑" panose="020B0503020204020204" pitchFamily="34" charset="-122"/>
                <a:ea typeface="微软雅黑" panose="020B0503020204020204" pitchFamily="34" charset="-122"/>
                <a:sym typeface="+mn-ea"/>
              </a:rPr>
              <a:t>HCl</a:t>
            </a:r>
            <a:r>
              <a:rPr lang="zh-CN" altLang="en-US" sz="3600" dirty="0">
                <a:latin typeface="微软雅黑" panose="020B0503020204020204" pitchFamily="34" charset="-122"/>
                <a:ea typeface="微软雅黑" panose="020B0503020204020204" pitchFamily="34" charset="-122"/>
                <a:sym typeface="+mn-ea"/>
              </a:rPr>
              <a:t>）腐蚀减薄</a:t>
            </a:r>
            <a:endParaRPr lang="zh-CN" altLang="en-US" sz="36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a:xfrm>
            <a:off x="457200" y="-99392"/>
            <a:ext cx="8229600" cy="1143000"/>
          </a:xfrm>
        </p:spPr>
        <p:txBody>
          <a:bodyPr/>
          <a:lstStyle/>
          <a:p>
            <a:r>
              <a:rPr lang="zh-CN" altLang="en-US" sz="3600" dirty="0">
                <a:latin typeface="微软雅黑" panose="020B0503020204020204" pitchFamily="34" charset="-122"/>
                <a:ea typeface="微软雅黑" panose="020B0503020204020204" pitchFamily="34" charset="-122"/>
              </a:rPr>
              <a:t>影响因素</a:t>
            </a:r>
          </a:p>
        </p:txBody>
      </p:sp>
      <p:sp>
        <p:nvSpPr>
          <p:cNvPr id="369667" name="Rectangle 3"/>
          <p:cNvSpPr>
            <a:spLocks noGrp="1" noChangeArrowheads="1"/>
          </p:cNvSpPr>
          <p:nvPr>
            <p:ph type="body" sz="half" idx="1"/>
          </p:nvPr>
        </p:nvSpPr>
        <p:spPr>
          <a:xfrm>
            <a:off x="457200" y="1600200"/>
            <a:ext cx="8686800" cy="2116138"/>
          </a:xfrm>
        </p:spPr>
        <p:txBody>
          <a:bodyPr>
            <a:normAutofit/>
          </a:bodyPr>
          <a:lstStyle/>
          <a:p>
            <a:pPr marL="0" indent="0"/>
            <a:r>
              <a:rPr lang="zh-CN" altLang="en-US" sz="2800" dirty="0"/>
              <a:t>影响开裂敏感性：介质</a:t>
            </a:r>
            <a:r>
              <a:rPr lang="en-US" altLang="zh-CN" sz="2800" dirty="0"/>
              <a:t>PH</a:t>
            </a:r>
            <a:r>
              <a:rPr lang="zh-CN" altLang="en-US" sz="2800" dirty="0"/>
              <a:t>值、钢中硫含量、焊缝硬度、其它介质影响</a:t>
            </a:r>
            <a:r>
              <a:rPr lang="en-US" altLang="zh-CN" sz="2800" dirty="0"/>
              <a:t>(</a:t>
            </a:r>
            <a:r>
              <a:rPr lang="zh-CN" altLang="en-US" sz="2800" dirty="0"/>
              <a:t>如：氰化物促进开裂发生</a:t>
            </a:r>
            <a:r>
              <a:rPr lang="en-US" altLang="zh-CN" sz="2800" dirty="0"/>
              <a:t>)</a:t>
            </a:r>
            <a:r>
              <a:rPr lang="zh-CN" altLang="en-US" sz="2800" dirty="0"/>
              <a:t>。</a:t>
            </a:r>
            <a:endParaRPr lang="zh-CN" altLang="en-US" sz="1600" dirty="0"/>
          </a:p>
          <a:p>
            <a:pPr marL="0" indent="0"/>
            <a:r>
              <a:rPr lang="zh-CN" altLang="en-US" sz="1600" dirty="0"/>
              <a:t>表：碳钢和低合金钢的</a:t>
            </a:r>
            <a:r>
              <a:rPr lang="en-US" altLang="zh-CN" sz="1600" dirty="0"/>
              <a:t>HIC/SOHIC-HF</a:t>
            </a:r>
            <a:r>
              <a:rPr lang="zh-CN" altLang="en-US" sz="1600" dirty="0"/>
              <a:t>的敏感性</a:t>
            </a:r>
            <a:r>
              <a:rPr lang="zh-CN" altLang="en-US" sz="2800" dirty="0"/>
              <a:t> </a:t>
            </a:r>
          </a:p>
        </p:txBody>
      </p:sp>
      <p:graphicFrame>
        <p:nvGraphicFramePr>
          <p:cNvPr id="369745" name="Group 81"/>
          <p:cNvGraphicFramePr>
            <a:graphicFrameLocks noGrp="1"/>
          </p:cNvGraphicFramePr>
          <p:nvPr>
            <p:ph sz="half" idx="2"/>
            <p:custDataLst>
              <p:tags r:id="rId1"/>
            </p:custDataLst>
          </p:nvPr>
        </p:nvGraphicFramePr>
        <p:xfrm>
          <a:off x="250825" y="3789363"/>
          <a:ext cx="8497888" cy="2474913"/>
        </p:xfrm>
        <a:graphic>
          <a:graphicData uri="http://schemas.openxmlformats.org/drawingml/2006/table">
            <a:tbl>
              <a:tblPr/>
              <a:tblGrid>
                <a:gridCol w="1314450">
                  <a:extLst>
                    <a:ext uri="{9D8B030D-6E8A-4147-A177-3AD203B41FA5}">
                      <a16:colId xmlns:a16="http://schemas.microsoft.com/office/drawing/2014/main" val="20000"/>
                    </a:ext>
                  </a:extLst>
                </a:gridCol>
                <a:gridCol w="1189038">
                  <a:extLst>
                    <a:ext uri="{9D8B030D-6E8A-4147-A177-3AD203B41FA5}">
                      <a16:colId xmlns:a16="http://schemas.microsoft.com/office/drawing/2014/main" val="20001"/>
                    </a:ext>
                  </a:extLst>
                </a:gridCol>
                <a:gridCol w="1100137">
                  <a:extLst>
                    <a:ext uri="{9D8B030D-6E8A-4147-A177-3AD203B41FA5}">
                      <a16:colId xmlns:a16="http://schemas.microsoft.com/office/drawing/2014/main" val="20002"/>
                    </a:ext>
                  </a:extLst>
                </a:gridCol>
                <a:gridCol w="2025650">
                  <a:extLst>
                    <a:ext uri="{9D8B030D-6E8A-4147-A177-3AD203B41FA5}">
                      <a16:colId xmlns:a16="http://schemas.microsoft.com/office/drawing/2014/main" val="20003"/>
                    </a:ext>
                  </a:extLst>
                </a:gridCol>
                <a:gridCol w="1657350">
                  <a:extLst>
                    <a:ext uri="{9D8B030D-6E8A-4147-A177-3AD203B41FA5}">
                      <a16:colId xmlns:a16="http://schemas.microsoft.com/office/drawing/2014/main" val="20004"/>
                    </a:ext>
                  </a:extLst>
                </a:gridCol>
                <a:gridCol w="1211263">
                  <a:extLst>
                    <a:ext uri="{9D8B030D-6E8A-4147-A177-3AD203B41FA5}">
                      <a16:colId xmlns:a16="http://schemas.microsoft.com/office/drawing/2014/main" val="20005"/>
                    </a:ext>
                  </a:extLst>
                </a:gridCol>
              </a:tblGrid>
              <a:tr h="1258888">
                <a:tc grid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zh-CN" altLang="en-US" sz="24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高硫钢＞</a:t>
                      </a:r>
                      <a:r>
                        <a:rPr kumimoji="0" lang="en-US" altLang="zh-CN" sz="24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0.01%S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zh-CN" altLang="en-US" sz="24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低硫钢</a:t>
                      </a:r>
                      <a:r>
                        <a:rPr kumimoji="0" lang="en-US" altLang="zh-CN" sz="24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0.002-0.01%S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zh-CN" altLang="en-US" sz="24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超低硫钢</a:t>
                      </a:r>
                      <a:r>
                        <a:rPr kumimoji="0" lang="en-US" altLang="zh-CN" sz="24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&lt;0.002%S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a:tc>
                <a:extLst>
                  <a:ext uri="{0D108BD9-81ED-4DB2-BD59-A6C34878D82A}">
                    <a16:rowId xmlns:a16="http://schemas.microsoft.com/office/drawing/2014/main" val="10000"/>
                  </a:ext>
                </a:extLst>
              </a:tr>
              <a:tr h="4000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zh-CN" altLang="en-US" sz="24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焊后</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4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PWHT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zh-CN" altLang="en-US" sz="24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焊后</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4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PWHT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zh-CN" altLang="en-US" sz="24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焊后</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4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PWHT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588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4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4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4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4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4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4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2" name="Rectangle 4"/>
          <p:cNvSpPr>
            <a:spLocks noGrp="1" noChangeArrowheads="1"/>
          </p:cNvSpPr>
          <p:nvPr>
            <p:ph type="title"/>
          </p:nvPr>
        </p:nvSpPr>
        <p:spPr>
          <a:xfrm>
            <a:off x="395288" y="620713"/>
            <a:ext cx="8075612" cy="5903912"/>
          </a:xfrm>
        </p:spPr>
        <p:txBody>
          <a:bodyPr/>
          <a:lstStyle/>
          <a:p>
            <a:pPr algn="l"/>
            <a:r>
              <a:rPr lang="zh-CN" altLang="en-US" sz="3200" b="1" dirty="0"/>
              <a:t>选材及防护</a:t>
            </a:r>
            <a:br>
              <a:rPr lang="zh-CN" altLang="en-US" sz="3200" b="1" dirty="0"/>
            </a:br>
            <a:r>
              <a:rPr lang="zh-CN" altLang="en-US" sz="3200" b="1" dirty="0"/>
              <a:t>  </a:t>
            </a:r>
            <a:r>
              <a:rPr lang="zh-CN" altLang="en-US" sz="3200" b="0" dirty="0"/>
              <a:t>   氢氟酸环境中的碳钢和蒙乃尔合金都会产生</a:t>
            </a:r>
            <a:r>
              <a:rPr lang="en-US" altLang="zh-CN" sz="3200" b="0" dirty="0"/>
              <a:t>HIC</a:t>
            </a:r>
            <a:r>
              <a:rPr lang="zh-CN" altLang="en-US" sz="3200" b="0" dirty="0"/>
              <a:t>及</a:t>
            </a:r>
            <a:r>
              <a:rPr lang="en-US" altLang="zh-CN" sz="3200" b="0" dirty="0"/>
              <a:t>SOHIC</a:t>
            </a:r>
            <a:r>
              <a:rPr lang="zh-CN" altLang="en-US" sz="3200" b="0" dirty="0"/>
              <a:t>，避免或消除的办法是焊后热处理和采用抗</a:t>
            </a:r>
            <a:r>
              <a:rPr lang="en-US" altLang="zh-CN" sz="3200" b="0" dirty="0"/>
              <a:t>HIC</a:t>
            </a:r>
            <a:r>
              <a:rPr lang="zh-CN" altLang="en-US" sz="3200" b="0" dirty="0"/>
              <a:t>钢（</a:t>
            </a:r>
            <a:r>
              <a:rPr lang="en-US" altLang="zh-CN" sz="3200" b="0" dirty="0"/>
              <a:t>S≤0.002%</a:t>
            </a:r>
            <a:r>
              <a:rPr lang="zh-CN" altLang="en-US" sz="3200" b="0" dirty="0"/>
              <a:t>、</a:t>
            </a:r>
            <a:r>
              <a:rPr lang="en-US" altLang="zh-CN" sz="3200" b="0" dirty="0"/>
              <a:t>P≤0.01%</a:t>
            </a:r>
            <a:r>
              <a:rPr lang="zh-CN" altLang="en-US" sz="3200" b="0" dirty="0"/>
              <a:t>）等。</a:t>
            </a:r>
            <a:br>
              <a:rPr lang="zh-CN" altLang="en-US" sz="3200" b="1" dirty="0"/>
            </a:br>
            <a:br>
              <a:rPr lang="zh-CN" altLang="en-US" sz="3200" b="1" dirty="0"/>
            </a:br>
            <a:br>
              <a:rPr lang="zh-CN" altLang="en-US" sz="3200" b="1" dirty="0"/>
            </a:br>
            <a:endParaRPr lang="zh-CN" altLang="en-US" sz="3200" b="1"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p:cNvSpPr>
            <a:spLocks noGrp="1" noChangeArrowheads="1"/>
          </p:cNvSpPr>
          <p:nvPr>
            <p:ph type="title"/>
          </p:nvPr>
        </p:nvSpPr>
        <p:spPr>
          <a:xfrm>
            <a:off x="-324544" y="44624"/>
            <a:ext cx="8229600" cy="919162"/>
          </a:xfrm>
        </p:spPr>
        <p:txBody>
          <a:bodyPr>
            <a:normAutofit/>
          </a:bodyPr>
          <a:lstStyle/>
          <a:p>
            <a:r>
              <a:rPr lang="zh-CN" altLang="en-US" sz="3200" dirty="0">
                <a:latin typeface="微软雅黑" panose="020B0503020204020204" pitchFamily="34" charset="-122"/>
                <a:ea typeface="微软雅黑" panose="020B0503020204020204" pitchFamily="34" charset="-122"/>
              </a:rPr>
              <a:t>氢氟酸环境下的氢应力开裂（</a:t>
            </a:r>
            <a:r>
              <a:rPr lang="en-US" altLang="zh-CN" sz="3200" dirty="0">
                <a:latin typeface="微软雅黑" panose="020B0503020204020204" pitchFamily="34" charset="-122"/>
                <a:ea typeface="微软雅黑" panose="020B0503020204020204" pitchFamily="34" charset="-122"/>
              </a:rPr>
              <a:t>HSC–HF</a:t>
            </a:r>
            <a:r>
              <a:rPr lang="zh-CN" altLang="en-US" sz="3200" dirty="0">
                <a:latin typeface="微软雅黑" panose="020B0503020204020204" pitchFamily="34" charset="-122"/>
                <a:ea typeface="微软雅黑" panose="020B0503020204020204" pitchFamily="34" charset="-122"/>
              </a:rPr>
              <a:t>）</a:t>
            </a:r>
          </a:p>
        </p:txBody>
      </p:sp>
      <p:sp>
        <p:nvSpPr>
          <p:cNvPr id="372739" name="Rectangle 3"/>
          <p:cNvSpPr>
            <a:spLocks noGrp="1" noChangeArrowheads="1"/>
          </p:cNvSpPr>
          <p:nvPr>
            <p:ph type="body" idx="1"/>
          </p:nvPr>
        </p:nvSpPr>
        <p:spPr>
          <a:xfrm>
            <a:off x="215265" y="1443990"/>
            <a:ext cx="8713788" cy="5400675"/>
          </a:xfrm>
        </p:spPr>
        <p:txBody>
          <a:bodyPr/>
          <a:lstStyle/>
          <a:p>
            <a:r>
              <a:rPr lang="zh-CN" altLang="en-US" sz="2800" b="1"/>
              <a:t>机理</a:t>
            </a:r>
          </a:p>
          <a:p>
            <a:r>
              <a:rPr lang="zh-CN" altLang="en-US" sz="2800"/>
              <a:t>       氢致应力开裂（</a:t>
            </a:r>
            <a:r>
              <a:rPr lang="en-US" altLang="zh-CN" sz="2800"/>
              <a:t>HSC</a:t>
            </a:r>
            <a:r>
              <a:rPr lang="zh-CN" altLang="en-US" sz="2800"/>
              <a:t>）在产生氢的反应环境下，对所产生的氢扩散在母材内与拉应力联合作用产生的开裂。开裂通常发生在高强度（高硬度）钢中，或发生在低强度钢的硬质焊接熔敷金属或硬质热影响区。腐蚀的产生主要因为氢氟酸产生的氢原子渗透到钢的内部，溶解于晶格中导致材料脆化所致。</a:t>
            </a:r>
          </a:p>
          <a:p>
            <a:r>
              <a:rPr lang="zh-CN" altLang="en-US" sz="2800"/>
              <a:t>   基本反应式如下： </a:t>
            </a:r>
          </a:p>
        </p:txBody>
      </p:sp>
      <p:pic>
        <p:nvPicPr>
          <p:cNvPr id="372740" name="Picture 4"/>
          <p:cNvPicPr>
            <a:picLocks noChangeAspect="1" noChangeArrowheads="1"/>
          </p:cNvPicPr>
          <p:nvPr/>
        </p:nvPicPr>
        <p:blipFill>
          <a:blip r:embed="rId2" cstate="print"/>
          <a:srcRect/>
          <a:stretch>
            <a:fillRect/>
          </a:stretch>
        </p:blipFill>
        <p:spPr bwMode="auto">
          <a:xfrm>
            <a:off x="2339975" y="5300663"/>
            <a:ext cx="3960217" cy="805563"/>
          </a:xfrm>
          <a:prstGeom prst="rect">
            <a:avLst/>
          </a:prstGeom>
          <a:noFill/>
          <a:ln w="9525">
            <a:noFill/>
            <a:miter lim="800000"/>
            <a:headEnd/>
            <a:tailEnd/>
          </a:ln>
          <a:effec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a:xfrm>
            <a:off x="457200" y="116632"/>
            <a:ext cx="8229600" cy="774700"/>
          </a:xfrm>
        </p:spPr>
        <p:txBody>
          <a:bodyPr/>
          <a:lstStyle/>
          <a:p>
            <a:r>
              <a:rPr lang="zh-CN" altLang="en-US" sz="3600" dirty="0">
                <a:latin typeface="微软雅黑" panose="020B0503020204020204" pitchFamily="34" charset="-122"/>
                <a:ea typeface="微软雅黑" panose="020B0503020204020204" pitchFamily="34" charset="-122"/>
              </a:rPr>
              <a:t>影响因素</a:t>
            </a:r>
          </a:p>
        </p:txBody>
      </p:sp>
      <p:sp>
        <p:nvSpPr>
          <p:cNvPr id="374787" name="Rectangle 3"/>
          <p:cNvSpPr>
            <a:spLocks noGrp="1" noChangeArrowheads="1"/>
          </p:cNvSpPr>
          <p:nvPr>
            <p:ph type="body" idx="1"/>
          </p:nvPr>
        </p:nvSpPr>
        <p:spPr>
          <a:xfrm>
            <a:off x="457200" y="1443990"/>
            <a:ext cx="8229600" cy="5327650"/>
          </a:xfrm>
        </p:spPr>
        <p:txBody>
          <a:bodyPr/>
          <a:lstStyle/>
          <a:p>
            <a:r>
              <a:rPr lang="en-US" altLang="zh-CN" sz="2800"/>
              <a:t>   </a:t>
            </a:r>
            <a:r>
              <a:rPr lang="zh-CN" altLang="en-US" sz="2800"/>
              <a:t>影响开裂敏感性：介质</a:t>
            </a:r>
            <a:r>
              <a:rPr lang="en-US" altLang="zh-CN" sz="2800"/>
              <a:t>PH</a:t>
            </a:r>
            <a:r>
              <a:rPr lang="zh-CN" altLang="en-US" sz="2800"/>
              <a:t>值、钢中硫含量、焊缝硬度、其它介质影响</a:t>
            </a:r>
            <a:r>
              <a:rPr lang="en-US" altLang="zh-CN" sz="2800"/>
              <a:t>(</a:t>
            </a:r>
            <a:r>
              <a:rPr lang="zh-CN" altLang="en-US" sz="2800"/>
              <a:t>如：氰化物促进开裂发生</a:t>
            </a:r>
            <a:r>
              <a:rPr lang="en-US" altLang="zh-CN" sz="2800"/>
              <a:t>)</a:t>
            </a:r>
            <a:r>
              <a:rPr lang="zh-CN" altLang="en-US" sz="2800"/>
              <a:t>。</a:t>
            </a:r>
            <a:r>
              <a:rPr lang="zh-CN" altLang="en-US" sz="1800"/>
              <a:t>表：碳钢和低合金钢的</a:t>
            </a:r>
            <a:r>
              <a:rPr lang="en-US" altLang="zh-CN" sz="1800"/>
              <a:t>HSC-HF</a:t>
            </a:r>
            <a:r>
              <a:rPr lang="zh-CN" altLang="en-US" sz="1800"/>
              <a:t>的敏感性</a:t>
            </a:r>
            <a:r>
              <a:rPr lang="zh-CN" altLang="en-US"/>
              <a:t> </a:t>
            </a:r>
          </a:p>
        </p:txBody>
      </p:sp>
      <p:grpSp>
        <p:nvGrpSpPr>
          <p:cNvPr id="2" name="Group 4"/>
          <p:cNvGrpSpPr/>
          <p:nvPr/>
        </p:nvGrpSpPr>
        <p:grpSpPr bwMode="auto">
          <a:xfrm>
            <a:off x="539750" y="3284538"/>
            <a:ext cx="8305800" cy="2947987"/>
            <a:chOff x="192" y="1584"/>
            <a:chExt cx="5232" cy="1539"/>
          </a:xfrm>
        </p:grpSpPr>
        <p:grpSp>
          <p:nvGrpSpPr>
            <p:cNvPr id="3" name="Group 5"/>
            <p:cNvGrpSpPr/>
            <p:nvPr/>
          </p:nvGrpSpPr>
          <p:grpSpPr bwMode="auto">
            <a:xfrm>
              <a:off x="196" y="1588"/>
              <a:ext cx="5224" cy="1531"/>
              <a:chOff x="0" y="0"/>
              <a:chExt cx="3924" cy="1152"/>
            </a:xfrm>
          </p:grpSpPr>
          <p:grpSp>
            <p:nvGrpSpPr>
              <p:cNvPr id="4" name="Group 6"/>
              <p:cNvGrpSpPr/>
              <p:nvPr/>
            </p:nvGrpSpPr>
            <p:grpSpPr bwMode="auto">
              <a:xfrm>
                <a:off x="0" y="0"/>
                <a:ext cx="1962" cy="384"/>
                <a:chOff x="0" y="0"/>
                <a:chExt cx="1962" cy="384"/>
              </a:xfrm>
            </p:grpSpPr>
            <p:sp>
              <p:nvSpPr>
                <p:cNvPr id="374791" name="Rectangle 7"/>
                <p:cNvSpPr>
                  <a:spLocks noChangeArrowheads="1"/>
                </p:cNvSpPr>
                <p:nvPr/>
              </p:nvSpPr>
              <p:spPr bwMode="auto">
                <a:xfrm>
                  <a:off x="43" y="0"/>
                  <a:ext cx="1876" cy="384"/>
                </a:xfrm>
                <a:prstGeom prst="rect">
                  <a:avLst/>
                </a:prstGeom>
                <a:noFill/>
                <a:ln w="31750">
                  <a:noFill/>
                  <a:miter lim="800000"/>
                </a:ln>
                <a:effectLst/>
              </p:spPr>
              <p:txBody>
                <a:bodyPr/>
                <a:lstStyle/>
                <a:p>
                  <a:pPr algn="just"/>
                  <a:r>
                    <a:rPr kumimoji="1" lang="zh-CN" altLang="en-US">
                      <a:latin typeface="Times New Roman" panose="02020603050405020304" pitchFamily="18" charset="0"/>
                    </a:rPr>
                    <a:t>焊接时的最大布氏硬度</a:t>
                  </a:r>
                </a:p>
                <a:p>
                  <a:pPr algn="just" eaLnBrk="0" hangingPunct="0"/>
                  <a:endParaRPr kumimoji="1" lang="en-US" altLang="zh-CN">
                    <a:latin typeface="Times New Roman" panose="02020603050405020304" pitchFamily="18" charset="0"/>
                  </a:endParaRPr>
                </a:p>
              </p:txBody>
            </p:sp>
            <p:sp>
              <p:nvSpPr>
                <p:cNvPr id="374792" name="Rectangle 8"/>
                <p:cNvSpPr>
                  <a:spLocks noChangeArrowheads="1"/>
                </p:cNvSpPr>
                <p:nvPr/>
              </p:nvSpPr>
              <p:spPr bwMode="auto">
                <a:xfrm>
                  <a:off x="0" y="0"/>
                  <a:ext cx="1962" cy="384"/>
                </a:xfrm>
                <a:prstGeom prst="rect">
                  <a:avLst/>
                </a:prstGeom>
                <a:noFill/>
                <a:ln w="31750">
                  <a:solidFill>
                    <a:srgbClr val="A0A0A0"/>
                  </a:solidFill>
                  <a:miter lim="800000"/>
                </a:ln>
                <a:effectLst/>
              </p:spPr>
              <p:txBody>
                <a:bodyPr/>
                <a:lstStyle/>
                <a:p>
                  <a:endParaRPr lang="zh-CN" altLang="en-US"/>
                </a:p>
              </p:txBody>
            </p:sp>
          </p:grpSp>
          <p:grpSp>
            <p:nvGrpSpPr>
              <p:cNvPr id="5" name="Group 9"/>
              <p:cNvGrpSpPr/>
              <p:nvPr/>
            </p:nvGrpSpPr>
            <p:grpSpPr bwMode="auto">
              <a:xfrm>
                <a:off x="1962" y="0"/>
                <a:ext cx="1962" cy="384"/>
                <a:chOff x="1962" y="0"/>
                <a:chExt cx="1962" cy="384"/>
              </a:xfrm>
            </p:grpSpPr>
            <p:sp>
              <p:nvSpPr>
                <p:cNvPr id="374794" name="Rectangle 10"/>
                <p:cNvSpPr>
                  <a:spLocks noChangeArrowheads="1"/>
                </p:cNvSpPr>
                <p:nvPr/>
              </p:nvSpPr>
              <p:spPr bwMode="auto">
                <a:xfrm>
                  <a:off x="2005" y="0"/>
                  <a:ext cx="1876" cy="384"/>
                </a:xfrm>
                <a:prstGeom prst="rect">
                  <a:avLst/>
                </a:prstGeom>
                <a:noFill/>
                <a:ln w="31750">
                  <a:noFill/>
                  <a:miter lim="800000"/>
                </a:ln>
                <a:effectLst/>
              </p:spPr>
              <p:txBody>
                <a:bodyPr/>
                <a:lstStyle/>
                <a:p>
                  <a:pPr algn="just"/>
                  <a:r>
                    <a:rPr kumimoji="1" lang="zh-CN" altLang="en-US">
                      <a:latin typeface="Times New Roman" panose="02020603050405020304" pitchFamily="18" charset="0"/>
                    </a:rPr>
                    <a:t>焊后热处理的最大布氏硬度</a:t>
                  </a:r>
                </a:p>
                <a:p>
                  <a:pPr algn="just" eaLnBrk="0" hangingPunct="0"/>
                  <a:endParaRPr kumimoji="1" lang="en-US" altLang="zh-CN">
                    <a:latin typeface="Times New Roman" panose="02020603050405020304" pitchFamily="18" charset="0"/>
                  </a:endParaRPr>
                </a:p>
              </p:txBody>
            </p:sp>
            <p:sp>
              <p:nvSpPr>
                <p:cNvPr id="374795" name="Rectangle 11"/>
                <p:cNvSpPr>
                  <a:spLocks noChangeArrowheads="1"/>
                </p:cNvSpPr>
                <p:nvPr/>
              </p:nvSpPr>
              <p:spPr bwMode="auto">
                <a:xfrm>
                  <a:off x="1962" y="0"/>
                  <a:ext cx="1962" cy="384"/>
                </a:xfrm>
                <a:prstGeom prst="rect">
                  <a:avLst/>
                </a:prstGeom>
                <a:noFill/>
                <a:ln w="31750">
                  <a:solidFill>
                    <a:srgbClr val="A0A0A0"/>
                  </a:solidFill>
                  <a:miter lim="800000"/>
                </a:ln>
                <a:effectLst/>
              </p:spPr>
              <p:txBody>
                <a:bodyPr/>
                <a:lstStyle/>
                <a:p>
                  <a:endParaRPr lang="zh-CN" altLang="en-US"/>
                </a:p>
              </p:txBody>
            </p:sp>
          </p:grpSp>
          <p:grpSp>
            <p:nvGrpSpPr>
              <p:cNvPr id="6" name="Group 12"/>
              <p:cNvGrpSpPr/>
              <p:nvPr/>
            </p:nvGrpSpPr>
            <p:grpSpPr bwMode="auto">
              <a:xfrm>
                <a:off x="0" y="384"/>
                <a:ext cx="654" cy="384"/>
                <a:chOff x="0" y="384"/>
                <a:chExt cx="654" cy="384"/>
              </a:xfrm>
            </p:grpSpPr>
            <p:sp>
              <p:nvSpPr>
                <p:cNvPr id="374797" name="Rectangle 13"/>
                <p:cNvSpPr>
                  <a:spLocks noChangeArrowheads="1"/>
                </p:cNvSpPr>
                <p:nvPr/>
              </p:nvSpPr>
              <p:spPr bwMode="auto">
                <a:xfrm>
                  <a:off x="43" y="384"/>
                  <a:ext cx="568" cy="384"/>
                </a:xfrm>
                <a:prstGeom prst="rect">
                  <a:avLst/>
                </a:prstGeom>
                <a:noFill/>
                <a:ln w="31750">
                  <a:noFill/>
                  <a:miter lim="800000"/>
                </a:ln>
                <a:effectLst/>
              </p:spPr>
              <p:txBody>
                <a:bodyPr/>
                <a:lstStyle/>
                <a:p>
                  <a:pPr algn="just"/>
                  <a:r>
                    <a:rPr kumimoji="1" lang="zh-CN" altLang="en-US">
                      <a:latin typeface="Times New Roman" panose="02020603050405020304" pitchFamily="18" charset="0"/>
                    </a:rPr>
                    <a:t>＜</a:t>
                  </a:r>
                  <a:r>
                    <a:rPr kumimoji="1" lang="en-US" altLang="zh-CN">
                      <a:latin typeface="Times New Roman" panose="02020603050405020304" pitchFamily="18" charset="0"/>
                    </a:rPr>
                    <a:t>200</a:t>
                  </a:r>
                </a:p>
                <a:p>
                  <a:pPr algn="just" eaLnBrk="0" hangingPunct="0"/>
                  <a:endParaRPr kumimoji="1" lang="en-US" altLang="zh-CN">
                    <a:latin typeface="Times New Roman" panose="02020603050405020304" pitchFamily="18" charset="0"/>
                  </a:endParaRPr>
                </a:p>
              </p:txBody>
            </p:sp>
            <p:sp>
              <p:nvSpPr>
                <p:cNvPr id="374798" name="Rectangle 14"/>
                <p:cNvSpPr>
                  <a:spLocks noChangeArrowheads="1"/>
                </p:cNvSpPr>
                <p:nvPr/>
              </p:nvSpPr>
              <p:spPr bwMode="auto">
                <a:xfrm>
                  <a:off x="0" y="384"/>
                  <a:ext cx="654" cy="384"/>
                </a:xfrm>
                <a:prstGeom prst="rect">
                  <a:avLst/>
                </a:prstGeom>
                <a:noFill/>
                <a:ln w="31750">
                  <a:solidFill>
                    <a:srgbClr val="A0A0A0"/>
                  </a:solidFill>
                  <a:miter lim="800000"/>
                </a:ln>
                <a:effectLst/>
              </p:spPr>
              <p:txBody>
                <a:bodyPr/>
                <a:lstStyle/>
                <a:p>
                  <a:endParaRPr lang="zh-CN" altLang="en-US"/>
                </a:p>
              </p:txBody>
            </p:sp>
          </p:grpSp>
          <p:grpSp>
            <p:nvGrpSpPr>
              <p:cNvPr id="7" name="Group 15"/>
              <p:cNvGrpSpPr/>
              <p:nvPr/>
            </p:nvGrpSpPr>
            <p:grpSpPr bwMode="auto">
              <a:xfrm>
                <a:off x="654" y="384"/>
                <a:ext cx="654" cy="384"/>
                <a:chOff x="654" y="384"/>
                <a:chExt cx="654" cy="384"/>
              </a:xfrm>
            </p:grpSpPr>
            <p:sp>
              <p:nvSpPr>
                <p:cNvPr id="374800" name="Rectangle 16"/>
                <p:cNvSpPr>
                  <a:spLocks noChangeArrowheads="1"/>
                </p:cNvSpPr>
                <p:nvPr/>
              </p:nvSpPr>
              <p:spPr bwMode="auto">
                <a:xfrm>
                  <a:off x="697" y="384"/>
                  <a:ext cx="568" cy="384"/>
                </a:xfrm>
                <a:prstGeom prst="rect">
                  <a:avLst/>
                </a:prstGeom>
                <a:noFill/>
                <a:ln w="31750">
                  <a:noFill/>
                  <a:miter lim="800000"/>
                </a:ln>
                <a:effectLst/>
              </p:spPr>
              <p:txBody>
                <a:bodyPr/>
                <a:lstStyle/>
                <a:p>
                  <a:pPr algn="just"/>
                  <a:r>
                    <a:rPr kumimoji="1" lang="en-US" altLang="zh-CN">
                      <a:latin typeface="Times New Roman" panose="02020603050405020304" pitchFamily="18" charset="0"/>
                    </a:rPr>
                    <a:t>200-237</a:t>
                  </a:r>
                </a:p>
                <a:p>
                  <a:pPr algn="just" eaLnBrk="0" hangingPunct="0"/>
                  <a:endParaRPr kumimoji="1" lang="en-US" altLang="zh-CN">
                    <a:latin typeface="Times New Roman" panose="02020603050405020304" pitchFamily="18" charset="0"/>
                  </a:endParaRPr>
                </a:p>
              </p:txBody>
            </p:sp>
            <p:sp>
              <p:nvSpPr>
                <p:cNvPr id="374801" name="Rectangle 17"/>
                <p:cNvSpPr>
                  <a:spLocks noChangeArrowheads="1"/>
                </p:cNvSpPr>
                <p:nvPr/>
              </p:nvSpPr>
              <p:spPr bwMode="auto">
                <a:xfrm>
                  <a:off x="654" y="384"/>
                  <a:ext cx="654" cy="384"/>
                </a:xfrm>
                <a:prstGeom prst="rect">
                  <a:avLst/>
                </a:prstGeom>
                <a:noFill/>
                <a:ln w="31750">
                  <a:solidFill>
                    <a:srgbClr val="A0A0A0"/>
                  </a:solidFill>
                  <a:miter lim="800000"/>
                </a:ln>
                <a:effectLst/>
              </p:spPr>
              <p:txBody>
                <a:bodyPr/>
                <a:lstStyle/>
                <a:p>
                  <a:endParaRPr lang="zh-CN" altLang="en-US"/>
                </a:p>
              </p:txBody>
            </p:sp>
          </p:grpSp>
          <p:grpSp>
            <p:nvGrpSpPr>
              <p:cNvPr id="8" name="Group 18"/>
              <p:cNvGrpSpPr/>
              <p:nvPr/>
            </p:nvGrpSpPr>
            <p:grpSpPr bwMode="auto">
              <a:xfrm>
                <a:off x="1308" y="384"/>
                <a:ext cx="654" cy="384"/>
                <a:chOff x="1308" y="384"/>
                <a:chExt cx="654" cy="384"/>
              </a:xfrm>
            </p:grpSpPr>
            <p:sp>
              <p:nvSpPr>
                <p:cNvPr id="374803" name="Rectangle 19"/>
                <p:cNvSpPr>
                  <a:spLocks noChangeArrowheads="1"/>
                </p:cNvSpPr>
                <p:nvPr/>
              </p:nvSpPr>
              <p:spPr bwMode="auto">
                <a:xfrm>
                  <a:off x="1351" y="384"/>
                  <a:ext cx="568" cy="384"/>
                </a:xfrm>
                <a:prstGeom prst="rect">
                  <a:avLst/>
                </a:prstGeom>
                <a:noFill/>
                <a:ln w="31750">
                  <a:noFill/>
                  <a:miter lim="800000"/>
                </a:ln>
                <a:effectLst/>
              </p:spPr>
              <p:txBody>
                <a:bodyPr/>
                <a:lstStyle/>
                <a:p>
                  <a:pPr algn="just"/>
                  <a:r>
                    <a:rPr kumimoji="1" lang="zh-CN" altLang="en-US">
                      <a:latin typeface="Times New Roman" panose="02020603050405020304" pitchFamily="18" charset="0"/>
                    </a:rPr>
                    <a:t>＞</a:t>
                  </a:r>
                  <a:r>
                    <a:rPr kumimoji="1" lang="en-US" altLang="zh-CN">
                      <a:latin typeface="Times New Roman" panose="02020603050405020304" pitchFamily="18" charset="0"/>
                    </a:rPr>
                    <a:t>237</a:t>
                  </a:r>
                </a:p>
                <a:p>
                  <a:pPr algn="just" eaLnBrk="0" hangingPunct="0"/>
                  <a:endParaRPr kumimoji="1" lang="en-US" altLang="zh-CN">
                    <a:latin typeface="Times New Roman" panose="02020603050405020304" pitchFamily="18" charset="0"/>
                  </a:endParaRPr>
                </a:p>
              </p:txBody>
            </p:sp>
            <p:sp>
              <p:nvSpPr>
                <p:cNvPr id="374804" name="Rectangle 20"/>
                <p:cNvSpPr>
                  <a:spLocks noChangeArrowheads="1"/>
                </p:cNvSpPr>
                <p:nvPr/>
              </p:nvSpPr>
              <p:spPr bwMode="auto">
                <a:xfrm>
                  <a:off x="1308" y="384"/>
                  <a:ext cx="654" cy="384"/>
                </a:xfrm>
                <a:prstGeom prst="rect">
                  <a:avLst/>
                </a:prstGeom>
                <a:noFill/>
                <a:ln w="31750">
                  <a:solidFill>
                    <a:srgbClr val="A0A0A0"/>
                  </a:solidFill>
                  <a:miter lim="800000"/>
                </a:ln>
                <a:effectLst/>
              </p:spPr>
              <p:txBody>
                <a:bodyPr/>
                <a:lstStyle/>
                <a:p>
                  <a:endParaRPr lang="zh-CN" altLang="en-US"/>
                </a:p>
              </p:txBody>
            </p:sp>
          </p:grpSp>
          <p:grpSp>
            <p:nvGrpSpPr>
              <p:cNvPr id="9" name="Group 21"/>
              <p:cNvGrpSpPr/>
              <p:nvPr/>
            </p:nvGrpSpPr>
            <p:grpSpPr bwMode="auto">
              <a:xfrm>
                <a:off x="1962" y="384"/>
                <a:ext cx="654" cy="384"/>
                <a:chOff x="1962" y="384"/>
                <a:chExt cx="654" cy="384"/>
              </a:xfrm>
            </p:grpSpPr>
            <p:sp>
              <p:nvSpPr>
                <p:cNvPr id="374806" name="Rectangle 22"/>
                <p:cNvSpPr>
                  <a:spLocks noChangeArrowheads="1"/>
                </p:cNvSpPr>
                <p:nvPr/>
              </p:nvSpPr>
              <p:spPr bwMode="auto">
                <a:xfrm>
                  <a:off x="2005" y="384"/>
                  <a:ext cx="568" cy="384"/>
                </a:xfrm>
                <a:prstGeom prst="rect">
                  <a:avLst/>
                </a:prstGeom>
                <a:noFill/>
                <a:ln w="31750">
                  <a:noFill/>
                  <a:miter lim="800000"/>
                </a:ln>
                <a:effectLst/>
              </p:spPr>
              <p:txBody>
                <a:bodyPr/>
                <a:lstStyle/>
                <a:p>
                  <a:pPr algn="just"/>
                  <a:r>
                    <a:rPr kumimoji="1" lang="zh-CN" altLang="en-US">
                      <a:latin typeface="Times New Roman" panose="02020603050405020304" pitchFamily="18" charset="0"/>
                    </a:rPr>
                    <a:t>＜</a:t>
                  </a:r>
                  <a:r>
                    <a:rPr kumimoji="1" lang="en-US" altLang="zh-CN">
                      <a:latin typeface="Times New Roman" panose="02020603050405020304" pitchFamily="18" charset="0"/>
                    </a:rPr>
                    <a:t>200</a:t>
                  </a:r>
                </a:p>
                <a:p>
                  <a:pPr algn="just" eaLnBrk="0" hangingPunct="0"/>
                  <a:endParaRPr kumimoji="1" lang="en-US" altLang="zh-CN">
                    <a:latin typeface="Times New Roman" panose="02020603050405020304" pitchFamily="18" charset="0"/>
                  </a:endParaRPr>
                </a:p>
              </p:txBody>
            </p:sp>
            <p:sp>
              <p:nvSpPr>
                <p:cNvPr id="374807" name="Rectangle 23"/>
                <p:cNvSpPr>
                  <a:spLocks noChangeArrowheads="1"/>
                </p:cNvSpPr>
                <p:nvPr/>
              </p:nvSpPr>
              <p:spPr bwMode="auto">
                <a:xfrm>
                  <a:off x="1962" y="384"/>
                  <a:ext cx="654" cy="384"/>
                </a:xfrm>
                <a:prstGeom prst="rect">
                  <a:avLst/>
                </a:prstGeom>
                <a:noFill/>
                <a:ln w="31750">
                  <a:solidFill>
                    <a:srgbClr val="A0A0A0"/>
                  </a:solidFill>
                  <a:miter lim="800000"/>
                </a:ln>
                <a:effectLst/>
              </p:spPr>
              <p:txBody>
                <a:bodyPr/>
                <a:lstStyle/>
                <a:p>
                  <a:endParaRPr lang="zh-CN" altLang="en-US"/>
                </a:p>
              </p:txBody>
            </p:sp>
          </p:grpSp>
          <p:grpSp>
            <p:nvGrpSpPr>
              <p:cNvPr id="10" name="Group 24"/>
              <p:cNvGrpSpPr/>
              <p:nvPr/>
            </p:nvGrpSpPr>
            <p:grpSpPr bwMode="auto">
              <a:xfrm>
                <a:off x="2616" y="384"/>
                <a:ext cx="654" cy="384"/>
                <a:chOff x="2616" y="384"/>
                <a:chExt cx="654" cy="384"/>
              </a:xfrm>
            </p:grpSpPr>
            <p:sp>
              <p:nvSpPr>
                <p:cNvPr id="374809" name="Rectangle 25"/>
                <p:cNvSpPr>
                  <a:spLocks noChangeArrowheads="1"/>
                </p:cNvSpPr>
                <p:nvPr/>
              </p:nvSpPr>
              <p:spPr bwMode="auto">
                <a:xfrm>
                  <a:off x="2659" y="384"/>
                  <a:ext cx="568" cy="384"/>
                </a:xfrm>
                <a:prstGeom prst="rect">
                  <a:avLst/>
                </a:prstGeom>
                <a:noFill/>
                <a:ln w="31750">
                  <a:noFill/>
                  <a:miter lim="800000"/>
                </a:ln>
                <a:effectLst/>
              </p:spPr>
              <p:txBody>
                <a:bodyPr/>
                <a:lstStyle/>
                <a:p>
                  <a:pPr algn="just"/>
                  <a:r>
                    <a:rPr kumimoji="1" lang="en-US" altLang="zh-CN">
                      <a:latin typeface="Times New Roman" panose="02020603050405020304" pitchFamily="18" charset="0"/>
                    </a:rPr>
                    <a:t>200-237</a:t>
                  </a:r>
                </a:p>
                <a:p>
                  <a:pPr algn="just" eaLnBrk="0" hangingPunct="0"/>
                  <a:endParaRPr kumimoji="1" lang="en-US" altLang="zh-CN">
                    <a:latin typeface="Times New Roman" panose="02020603050405020304" pitchFamily="18" charset="0"/>
                  </a:endParaRPr>
                </a:p>
              </p:txBody>
            </p:sp>
            <p:sp>
              <p:nvSpPr>
                <p:cNvPr id="374810" name="Rectangle 26"/>
                <p:cNvSpPr>
                  <a:spLocks noChangeArrowheads="1"/>
                </p:cNvSpPr>
                <p:nvPr/>
              </p:nvSpPr>
              <p:spPr bwMode="auto">
                <a:xfrm>
                  <a:off x="2616" y="384"/>
                  <a:ext cx="654" cy="384"/>
                </a:xfrm>
                <a:prstGeom prst="rect">
                  <a:avLst/>
                </a:prstGeom>
                <a:noFill/>
                <a:ln w="31750">
                  <a:solidFill>
                    <a:srgbClr val="A0A0A0"/>
                  </a:solidFill>
                  <a:miter lim="800000"/>
                </a:ln>
                <a:effectLst/>
              </p:spPr>
              <p:txBody>
                <a:bodyPr/>
                <a:lstStyle/>
                <a:p>
                  <a:endParaRPr lang="zh-CN" altLang="en-US"/>
                </a:p>
              </p:txBody>
            </p:sp>
          </p:grpSp>
          <p:grpSp>
            <p:nvGrpSpPr>
              <p:cNvPr id="11" name="Group 27"/>
              <p:cNvGrpSpPr/>
              <p:nvPr/>
            </p:nvGrpSpPr>
            <p:grpSpPr bwMode="auto">
              <a:xfrm>
                <a:off x="3270" y="384"/>
                <a:ext cx="654" cy="384"/>
                <a:chOff x="3270" y="384"/>
                <a:chExt cx="654" cy="384"/>
              </a:xfrm>
            </p:grpSpPr>
            <p:sp>
              <p:nvSpPr>
                <p:cNvPr id="374812" name="Rectangle 28"/>
                <p:cNvSpPr>
                  <a:spLocks noChangeArrowheads="1"/>
                </p:cNvSpPr>
                <p:nvPr/>
              </p:nvSpPr>
              <p:spPr bwMode="auto">
                <a:xfrm>
                  <a:off x="3313" y="384"/>
                  <a:ext cx="568" cy="384"/>
                </a:xfrm>
                <a:prstGeom prst="rect">
                  <a:avLst/>
                </a:prstGeom>
                <a:noFill/>
                <a:ln w="31750">
                  <a:noFill/>
                  <a:miter lim="800000"/>
                </a:ln>
                <a:effectLst/>
              </p:spPr>
              <p:txBody>
                <a:bodyPr/>
                <a:lstStyle/>
                <a:p>
                  <a:pPr algn="just"/>
                  <a:r>
                    <a:rPr kumimoji="1" lang="zh-CN" altLang="en-US">
                      <a:latin typeface="Times New Roman" panose="02020603050405020304" pitchFamily="18" charset="0"/>
                    </a:rPr>
                    <a:t>＞</a:t>
                  </a:r>
                  <a:r>
                    <a:rPr kumimoji="1" lang="en-US" altLang="zh-CN">
                      <a:latin typeface="Times New Roman" panose="02020603050405020304" pitchFamily="18" charset="0"/>
                    </a:rPr>
                    <a:t>237</a:t>
                  </a:r>
                </a:p>
              </p:txBody>
            </p:sp>
            <p:sp>
              <p:nvSpPr>
                <p:cNvPr id="374813" name="Rectangle 29"/>
                <p:cNvSpPr>
                  <a:spLocks noChangeArrowheads="1"/>
                </p:cNvSpPr>
                <p:nvPr/>
              </p:nvSpPr>
              <p:spPr bwMode="auto">
                <a:xfrm>
                  <a:off x="3270" y="384"/>
                  <a:ext cx="654" cy="384"/>
                </a:xfrm>
                <a:prstGeom prst="rect">
                  <a:avLst/>
                </a:prstGeom>
                <a:noFill/>
                <a:ln w="31750">
                  <a:solidFill>
                    <a:srgbClr val="A0A0A0"/>
                  </a:solidFill>
                  <a:miter lim="800000"/>
                </a:ln>
                <a:effectLst/>
              </p:spPr>
              <p:txBody>
                <a:bodyPr/>
                <a:lstStyle/>
                <a:p>
                  <a:endParaRPr lang="zh-CN" altLang="en-US"/>
                </a:p>
              </p:txBody>
            </p:sp>
          </p:grpSp>
          <p:grpSp>
            <p:nvGrpSpPr>
              <p:cNvPr id="12" name="Group 30"/>
              <p:cNvGrpSpPr/>
              <p:nvPr/>
            </p:nvGrpSpPr>
            <p:grpSpPr bwMode="auto">
              <a:xfrm>
                <a:off x="0" y="768"/>
                <a:ext cx="654" cy="384"/>
                <a:chOff x="0" y="768"/>
                <a:chExt cx="654" cy="384"/>
              </a:xfrm>
            </p:grpSpPr>
            <p:sp>
              <p:nvSpPr>
                <p:cNvPr id="374815" name="Rectangle 31"/>
                <p:cNvSpPr>
                  <a:spLocks noChangeArrowheads="1"/>
                </p:cNvSpPr>
                <p:nvPr/>
              </p:nvSpPr>
              <p:spPr bwMode="auto">
                <a:xfrm>
                  <a:off x="43" y="768"/>
                  <a:ext cx="568" cy="384"/>
                </a:xfrm>
                <a:prstGeom prst="rect">
                  <a:avLst/>
                </a:prstGeom>
                <a:noFill/>
                <a:ln w="31750">
                  <a:noFill/>
                  <a:miter lim="800000"/>
                </a:ln>
                <a:effectLst/>
              </p:spPr>
              <p:txBody>
                <a:bodyPr/>
                <a:lstStyle/>
                <a:p>
                  <a:pPr algn="just"/>
                  <a:r>
                    <a:rPr kumimoji="1" lang="zh-CN" altLang="en-US">
                      <a:latin typeface="Times New Roman" panose="02020603050405020304" pitchFamily="18" charset="0"/>
                    </a:rPr>
                    <a:t>低</a:t>
                  </a:r>
                </a:p>
                <a:p>
                  <a:pPr algn="just" eaLnBrk="0" hangingPunct="0"/>
                  <a:endParaRPr kumimoji="1" lang="en-US" altLang="zh-CN">
                    <a:latin typeface="Times New Roman" panose="02020603050405020304" pitchFamily="18" charset="0"/>
                  </a:endParaRPr>
                </a:p>
              </p:txBody>
            </p:sp>
            <p:sp>
              <p:nvSpPr>
                <p:cNvPr id="374816" name="Rectangle 32"/>
                <p:cNvSpPr>
                  <a:spLocks noChangeArrowheads="1"/>
                </p:cNvSpPr>
                <p:nvPr/>
              </p:nvSpPr>
              <p:spPr bwMode="auto">
                <a:xfrm>
                  <a:off x="0" y="768"/>
                  <a:ext cx="654" cy="384"/>
                </a:xfrm>
                <a:prstGeom prst="rect">
                  <a:avLst/>
                </a:prstGeom>
                <a:noFill/>
                <a:ln w="31750">
                  <a:solidFill>
                    <a:srgbClr val="A0A0A0"/>
                  </a:solidFill>
                  <a:miter lim="800000"/>
                </a:ln>
                <a:effectLst/>
              </p:spPr>
              <p:txBody>
                <a:bodyPr/>
                <a:lstStyle/>
                <a:p>
                  <a:endParaRPr lang="zh-CN" altLang="en-US"/>
                </a:p>
              </p:txBody>
            </p:sp>
          </p:grpSp>
          <p:grpSp>
            <p:nvGrpSpPr>
              <p:cNvPr id="13" name="Group 33"/>
              <p:cNvGrpSpPr/>
              <p:nvPr/>
            </p:nvGrpSpPr>
            <p:grpSpPr bwMode="auto">
              <a:xfrm>
                <a:off x="654" y="768"/>
                <a:ext cx="654" cy="384"/>
                <a:chOff x="654" y="768"/>
                <a:chExt cx="654" cy="384"/>
              </a:xfrm>
            </p:grpSpPr>
            <p:sp>
              <p:nvSpPr>
                <p:cNvPr id="374818" name="Rectangle 34"/>
                <p:cNvSpPr>
                  <a:spLocks noChangeArrowheads="1"/>
                </p:cNvSpPr>
                <p:nvPr/>
              </p:nvSpPr>
              <p:spPr bwMode="auto">
                <a:xfrm>
                  <a:off x="697" y="768"/>
                  <a:ext cx="568" cy="384"/>
                </a:xfrm>
                <a:prstGeom prst="rect">
                  <a:avLst/>
                </a:prstGeom>
                <a:noFill/>
                <a:ln w="31750">
                  <a:noFill/>
                  <a:miter lim="800000"/>
                </a:ln>
                <a:effectLst/>
              </p:spPr>
              <p:txBody>
                <a:bodyPr/>
                <a:lstStyle/>
                <a:p>
                  <a:pPr algn="just"/>
                  <a:r>
                    <a:rPr kumimoji="1" lang="zh-CN" altLang="en-US">
                      <a:solidFill>
                        <a:srgbClr val="FF0000"/>
                      </a:solidFill>
                      <a:latin typeface="Times New Roman" panose="02020603050405020304" pitchFamily="18" charset="0"/>
                    </a:rPr>
                    <a:t>中</a:t>
                  </a:r>
                </a:p>
                <a:p>
                  <a:pPr algn="just" eaLnBrk="0" hangingPunct="0"/>
                  <a:endParaRPr kumimoji="1" lang="en-US" altLang="zh-CN">
                    <a:solidFill>
                      <a:srgbClr val="FF0000"/>
                    </a:solidFill>
                    <a:latin typeface="Times New Roman" panose="02020603050405020304" pitchFamily="18" charset="0"/>
                  </a:endParaRPr>
                </a:p>
              </p:txBody>
            </p:sp>
            <p:sp>
              <p:nvSpPr>
                <p:cNvPr id="374819" name="Rectangle 35"/>
                <p:cNvSpPr>
                  <a:spLocks noChangeArrowheads="1"/>
                </p:cNvSpPr>
                <p:nvPr/>
              </p:nvSpPr>
              <p:spPr bwMode="auto">
                <a:xfrm>
                  <a:off x="654" y="768"/>
                  <a:ext cx="654" cy="384"/>
                </a:xfrm>
                <a:prstGeom prst="rect">
                  <a:avLst/>
                </a:prstGeom>
                <a:noFill/>
                <a:ln w="31750">
                  <a:solidFill>
                    <a:srgbClr val="A0A0A0"/>
                  </a:solidFill>
                  <a:miter lim="800000"/>
                </a:ln>
                <a:effectLst/>
              </p:spPr>
              <p:txBody>
                <a:bodyPr/>
                <a:lstStyle/>
                <a:p>
                  <a:endParaRPr lang="zh-CN" altLang="en-US"/>
                </a:p>
              </p:txBody>
            </p:sp>
          </p:grpSp>
          <p:grpSp>
            <p:nvGrpSpPr>
              <p:cNvPr id="14" name="Group 36"/>
              <p:cNvGrpSpPr/>
              <p:nvPr/>
            </p:nvGrpSpPr>
            <p:grpSpPr bwMode="auto">
              <a:xfrm>
                <a:off x="1308" y="768"/>
                <a:ext cx="654" cy="384"/>
                <a:chOff x="1308" y="768"/>
                <a:chExt cx="654" cy="384"/>
              </a:xfrm>
            </p:grpSpPr>
            <p:sp>
              <p:nvSpPr>
                <p:cNvPr id="374821" name="Rectangle 37"/>
                <p:cNvSpPr>
                  <a:spLocks noChangeArrowheads="1"/>
                </p:cNvSpPr>
                <p:nvPr/>
              </p:nvSpPr>
              <p:spPr bwMode="auto">
                <a:xfrm>
                  <a:off x="1351" y="768"/>
                  <a:ext cx="568" cy="384"/>
                </a:xfrm>
                <a:prstGeom prst="rect">
                  <a:avLst/>
                </a:prstGeom>
                <a:noFill/>
                <a:ln w="31750">
                  <a:noFill/>
                  <a:miter lim="800000"/>
                </a:ln>
                <a:effectLst/>
              </p:spPr>
              <p:txBody>
                <a:bodyPr/>
                <a:lstStyle/>
                <a:p>
                  <a:pPr algn="just"/>
                  <a:r>
                    <a:rPr kumimoji="1" lang="zh-CN" altLang="en-US">
                      <a:solidFill>
                        <a:srgbClr val="FF0000"/>
                      </a:solidFill>
                      <a:latin typeface="Times New Roman" panose="02020603050405020304" pitchFamily="18" charset="0"/>
                    </a:rPr>
                    <a:t>高</a:t>
                  </a:r>
                </a:p>
                <a:p>
                  <a:pPr algn="just" eaLnBrk="0" hangingPunct="0"/>
                  <a:endParaRPr kumimoji="1" lang="en-US" altLang="zh-CN">
                    <a:solidFill>
                      <a:srgbClr val="FF0000"/>
                    </a:solidFill>
                    <a:latin typeface="Times New Roman" panose="02020603050405020304" pitchFamily="18" charset="0"/>
                  </a:endParaRPr>
                </a:p>
              </p:txBody>
            </p:sp>
            <p:sp>
              <p:nvSpPr>
                <p:cNvPr id="374822" name="Rectangle 38"/>
                <p:cNvSpPr>
                  <a:spLocks noChangeArrowheads="1"/>
                </p:cNvSpPr>
                <p:nvPr/>
              </p:nvSpPr>
              <p:spPr bwMode="auto">
                <a:xfrm>
                  <a:off x="1308" y="768"/>
                  <a:ext cx="654" cy="384"/>
                </a:xfrm>
                <a:prstGeom prst="rect">
                  <a:avLst/>
                </a:prstGeom>
                <a:noFill/>
                <a:ln w="31750">
                  <a:solidFill>
                    <a:srgbClr val="A0A0A0"/>
                  </a:solidFill>
                  <a:miter lim="800000"/>
                </a:ln>
                <a:effectLst/>
              </p:spPr>
              <p:txBody>
                <a:bodyPr/>
                <a:lstStyle/>
                <a:p>
                  <a:endParaRPr lang="zh-CN" altLang="en-US"/>
                </a:p>
              </p:txBody>
            </p:sp>
          </p:grpSp>
          <p:grpSp>
            <p:nvGrpSpPr>
              <p:cNvPr id="15" name="Group 39"/>
              <p:cNvGrpSpPr/>
              <p:nvPr/>
            </p:nvGrpSpPr>
            <p:grpSpPr bwMode="auto">
              <a:xfrm>
                <a:off x="1962" y="768"/>
                <a:ext cx="654" cy="384"/>
                <a:chOff x="1962" y="768"/>
                <a:chExt cx="654" cy="384"/>
              </a:xfrm>
            </p:grpSpPr>
            <p:sp>
              <p:nvSpPr>
                <p:cNvPr id="374824" name="Rectangle 40"/>
                <p:cNvSpPr>
                  <a:spLocks noChangeArrowheads="1"/>
                </p:cNvSpPr>
                <p:nvPr/>
              </p:nvSpPr>
              <p:spPr bwMode="auto">
                <a:xfrm>
                  <a:off x="2005" y="768"/>
                  <a:ext cx="568" cy="384"/>
                </a:xfrm>
                <a:prstGeom prst="rect">
                  <a:avLst/>
                </a:prstGeom>
                <a:noFill/>
                <a:ln w="31750">
                  <a:noFill/>
                  <a:miter lim="800000"/>
                </a:ln>
                <a:effectLst/>
              </p:spPr>
              <p:txBody>
                <a:bodyPr/>
                <a:lstStyle/>
                <a:p>
                  <a:pPr algn="just"/>
                  <a:r>
                    <a:rPr kumimoji="1" lang="zh-CN" altLang="en-US">
                      <a:latin typeface="Times New Roman" panose="02020603050405020304" pitchFamily="18" charset="0"/>
                    </a:rPr>
                    <a:t>无</a:t>
                  </a:r>
                </a:p>
                <a:p>
                  <a:pPr algn="just" eaLnBrk="0" hangingPunct="0"/>
                  <a:endParaRPr kumimoji="1" lang="en-US" altLang="zh-CN">
                    <a:latin typeface="Times New Roman" panose="02020603050405020304" pitchFamily="18" charset="0"/>
                  </a:endParaRPr>
                </a:p>
              </p:txBody>
            </p:sp>
            <p:sp>
              <p:nvSpPr>
                <p:cNvPr id="374825" name="Rectangle 41"/>
                <p:cNvSpPr>
                  <a:spLocks noChangeArrowheads="1"/>
                </p:cNvSpPr>
                <p:nvPr/>
              </p:nvSpPr>
              <p:spPr bwMode="auto">
                <a:xfrm>
                  <a:off x="1962" y="768"/>
                  <a:ext cx="654" cy="384"/>
                </a:xfrm>
                <a:prstGeom prst="rect">
                  <a:avLst/>
                </a:prstGeom>
                <a:noFill/>
                <a:ln w="31750">
                  <a:solidFill>
                    <a:srgbClr val="A0A0A0"/>
                  </a:solidFill>
                  <a:miter lim="800000"/>
                </a:ln>
                <a:effectLst/>
              </p:spPr>
              <p:txBody>
                <a:bodyPr/>
                <a:lstStyle/>
                <a:p>
                  <a:endParaRPr lang="zh-CN" altLang="en-US"/>
                </a:p>
              </p:txBody>
            </p:sp>
          </p:grpSp>
          <p:grpSp>
            <p:nvGrpSpPr>
              <p:cNvPr id="16" name="Group 42"/>
              <p:cNvGrpSpPr/>
              <p:nvPr/>
            </p:nvGrpSpPr>
            <p:grpSpPr bwMode="auto">
              <a:xfrm>
                <a:off x="2616" y="768"/>
                <a:ext cx="654" cy="384"/>
                <a:chOff x="2616" y="768"/>
                <a:chExt cx="654" cy="384"/>
              </a:xfrm>
            </p:grpSpPr>
            <p:sp>
              <p:nvSpPr>
                <p:cNvPr id="374827" name="Rectangle 43"/>
                <p:cNvSpPr>
                  <a:spLocks noChangeArrowheads="1"/>
                </p:cNvSpPr>
                <p:nvPr/>
              </p:nvSpPr>
              <p:spPr bwMode="auto">
                <a:xfrm>
                  <a:off x="2659" y="768"/>
                  <a:ext cx="568" cy="384"/>
                </a:xfrm>
                <a:prstGeom prst="rect">
                  <a:avLst/>
                </a:prstGeom>
                <a:noFill/>
                <a:ln w="31750">
                  <a:noFill/>
                  <a:miter lim="800000"/>
                </a:ln>
                <a:effectLst/>
              </p:spPr>
              <p:txBody>
                <a:bodyPr/>
                <a:lstStyle/>
                <a:p>
                  <a:pPr algn="just"/>
                  <a:r>
                    <a:rPr kumimoji="1" lang="zh-CN" altLang="en-US">
                      <a:latin typeface="Times New Roman" panose="02020603050405020304" pitchFamily="18" charset="0"/>
                    </a:rPr>
                    <a:t>低</a:t>
                  </a:r>
                </a:p>
                <a:p>
                  <a:pPr algn="just" eaLnBrk="0" hangingPunct="0"/>
                  <a:endParaRPr kumimoji="1" lang="en-US" altLang="zh-CN">
                    <a:latin typeface="Times New Roman" panose="02020603050405020304" pitchFamily="18" charset="0"/>
                  </a:endParaRPr>
                </a:p>
              </p:txBody>
            </p:sp>
            <p:sp>
              <p:nvSpPr>
                <p:cNvPr id="374828" name="Rectangle 44"/>
                <p:cNvSpPr>
                  <a:spLocks noChangeArrowheads="1"/>
                </p:cNvSpPr>
                <p:nvPr/>
              </p:nvSpPr>
              <p:spPr bwMode="auto">
                <a:xfrm>
                  <a:off x="2616" y="768"/>
                  <a:ext cx="654" cy="384"/>
                </a:xfrm>
                <a:prstGeom prst="rect">
                  <a:avLst/>
                </a:prstGeom>
                <a:noFill/>
                <a:ln w="31750">
                  <a:solidFill>
                    <a:srgbClr val="A0A0A0"/>
                  </a:solidFill>
                  <a:miter lim="800000"/>
                </a:ln>
                <a:effectLst/>
              </p:spPr>
              <p:txBody>
                <a:bodyPr/>
                <a:lstStyle/>
                <a:p>
                  <a:endParaRPr lang="zh-CN" altLang="en-US"/>
                </a:p>
              </p:txBody>
            </p:sp>
          </p:grpSp>
          <p:grpSp>
            <p:nvGrpSpPr>
              <p:cNvPr id="17" name="Group 45"/>
              <p:cNvGrpSpPr/>
              <p:nvPr/>
            </p:nvGrpSpPr>
            <p:grpSpPr bwMode="auto">
              <a:xfrm>
                <a:off x="3270" y="768"/>
                <a:ext cx="654" cy="384"/>
                <a:chOff x="3270" y="768"/>
                <a:chExt cx="654" cy="384"/>
              </a:xfrm>
            </p:grpSpPr>
            <p:sp>
              <p:nvSpPr>
                <p:cNvPr id="374830" name="Rectangle 46"/>
                <p:cNvSpPr>
                  <a:spLocks noChangeArrowheads="1"/>
                </p:cNvSpPr>
                <p:nvPr/>
              </p:nvSpPr>
              <p:spPr bwMode="auto">
                <a:xfrm>
                  <a:off x="3313" y="768"/>
                  <a:ext cx="568" cy="384"/>
                </a:xfrm>
                <a:prstGeom prst="rect">
                  <a:avLst/>
                </a:prstGeom>
                <a:noFill/>
                <a:ln w="31750">
                  <a:noFill/>
                  <a:miter lim="800000"/>
                </a:ln>
                <a:effectLst/>
              </p:spPr>
              <p:txBody>
                <a:bodyPr/>
                <a:lstStyle/>
                <a:p>
                  <a:pPr algn="just"/>
                  <a:r>
                    <a:rPr kumimoji="1" lang="zh-CN" altLang="en-US">
                      <a:solidFill>
                        <a:srgbClr val="FF0000"/>
                      </a:solidFill>
                      <a:latin typeface="Times New Roman" panose="02020603050405020304" pitchFamily="18" charset="0"/>
                    </a:rPr>
                    <a:t>中</a:t>
                  </a:r>
                </a:p>
                <a:p>
                  <a:pPr algn="just" eaLnBrk="0" hangingPunct="0"/>
                  <a:endParaRPr kumimoji="1" lang="en-US" altLang="zh-CN">
                    <a:latin typeface="Times New Roman" panose="02020603050405020304" pitchFamily="18" charset="0"/>
                  </a:endParaRPr>
                </a:p>
              </p:txBody>
            </p:sp>
            <p:sp>
              <p:nvSpPr>
                <p:cNvPr id="374831" name="Rectangle 47"/>
                <p:cNvSpPr>
                  <a:spLocks noChangeArrowheads="1"/>
                </p:cNvSpPr>
                <p:nvPr/>
              </p:nvSpPr>
              <p:spPr bwMode="auto">
                <a:xfrm>
                  <a:off x="3270" y="768"/>
                  <a:ext cx="654" cy="384"/>
                </a:xfrm>
                <a:prstGeom prst="rect">
                  <a:avLst/>
                </a:prstGeom>
                <a:noFill/>
                <a:ln w="31750">
                  <a:solidFill>
                    <a:srgbClr val="A0A0A0"/>
                  </a:solidFill>
                  <a:miter lim="800000"/>
                </a:ln>
                <a:effectLst/>
              </p:spPr>
              <p:txBody>
                <a:bodyPr/>
                <a:lstStyle/>
                <a:p>
                  <a:endParaRPr lang="zh-CN" altLang="en-US"/>
                </a:p>
              </p:txBody>
            </p:sp>
          </p:grpSp>
        </p:grpSp>
        <p:sp>
          <p:nvSpPr>
            <p:cNvPr id="374832" name="Rectangle 48"/>
            <p:cNvSpPr>
              <a:spLocks noChangeArrowheads="1"/>
            </p:cNvSpPr>
            <p:nvPr/>
          </p:nvSpPr>
          <p:spPr bwMode="auto">
            <a:xfrm>
              <a:off x="192" y="1584"/>
              <a:ext cx="5232" cy="1539"/>
            </a:xfrm>
            <a:prstGeom prst="rect">
              <a:avLst/>
            </a:prstGeom>
            <a:noFill/>
            <a:ln w="31750">
              <a:solidFill>
                <a:srgbClr val="A0A0A0"/>
              </a:solidFill>
              <a:miter lim="800000"/>
            </a:ln>
            <a:effectLst/>
          </p:spPr>
          <p:txBody>
            <a:bodyPr/>
            <a:lstStyle/>
            <a:p>
              <a:endParaRPr lang="zh-CN" altLang="en-US"/>
            </a:p>
          </p:txBody>
        </p:sp>
      </p:gr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6" name="Rectangle 4"/>
          <p:cNvSpPr>
            <a:spLocks noGrp="1" noChangeArrowheads="1"/>
          </p:cNvSpPr>
          <p:nvPr>
            <p:ph type="title"/>
          </p:nvPr>
        </p:nvSpPr>
        <p:spPr>
          <a:xfrm>
            <a:off x="289243" y="1065862"/>
            <a:ext cx="8229600" cy="6048375"/>
          </a:xfrm>
        </p:spPr>
        <p:txBody>
          <a:bodyPr/>
          <a:lstStyle/>
          <a:p>
            <a:pPr algn="l"/>
            <a:r>
              <a:rPr lang="zh-CN" altLang="en-US" sz="2400" dirty="0"/>
              <a:t>选材及防护</a:t>
            </a:r>
            <a:br>
              <a:rPr lang="zh-CN" altLang="en-US" sz="2400" b="0" dirty="0"/>
            </a:br>
            <a:r>
              <a:rPr lang="zh-CN" altLang="en-US" sz="2400" b="0" dirty="0"/>
              <a:t>氢氟酸的水溶液浓度</a:t>
            </a:r>
            <a:r>
              <a:rPr lang="en-US" altLang="zh-CN" sz="2400" b="0" dirty="0"/>
              <a:t>96- 99%</a:t>
            </a:r>
            <a:r>
              <a:rPr lang="zh-CN" altLang="en-US" sz="2400" b="0" dirty="0"/>
              <a:t>，温度低于</a:t>
            </a:r>
            <a:r>
              <a:rPr lang="en-US" altLang="zh-CN" sz="2400" b="0" dirty="0"/>
              <a:t>66℃ </a:t>
            </a:r>
            <a:r>
              <a:rPr lang="zh-CN" altLang="en-US" sz="2400" b="0" dirty="0"/>
              <a:t>，可以选择一种镇静低碳钢。</a:t>
            </a:r>
            <a:br>
              <a:rPr lang="zh-CN" altLang="en-US" sz="2400" b="0" dirty="0"/>
            </a:br>
            <a:r>
              <a:rPr lang="zh-CN" altLang="en-US" sz="2400" b="0" dirty="0"/>
              <a:t>在受严格限制的地方，而温度超过</a:t>
            </a:r>
            <a:r>
              <a:rPr lang="en-US" altLang="zh-CN" sz="2400" b="0" dirty="0"/>
              <a:t>66℃</a:t>
            </a:r>
            <a:r>
              <a:rPr lang="zh-CN" altLang="en-US" sz="2400" b="0" dirty="0"/>
              <a:t>到</a:t>
            </a:r>
            <a:r>
              <a:rPr lang="en-US" altLang="zh-CN" sz="2400" b="0" dirty="0"/>
              <a:t>177℃</a:t>
            </a:r>
            <a:r>
              <a:rPr lang="zh-CN" altLang="en-US" sz="2400" b="0" dirty="0"/>
              <a:t>，使用</a:t>
            </a:r>
            <a:r>
              <a:rPr lang="en-US" altLang="zh-CN" sz="2400" b="0" dirty="0"/>
              <a:t>400</a:t>
            </a:r>
            <a:r>
              <a:rPr lang="zh-CN" altLang="en-US" sz="2400" b="0" dirty="0"/>
              <a:t>合金。</a:t>
            </a:r>
            <a:br>
              <a:rPr lang="zh-CN" altLang="en-US" sz="2400" b="0" dirty="0"/>
            </a:br>
            <a:r>
              <a:rPr lang="zh-CN" altLang="en-US" sz="2400" dirty="0"/>
              <a:t>案例	</a:t>
            </a:r>
            <a:br>
              <a:rPr lang="zh-CN" altLang="en-US" sz="2400" b="0" dirty="0"/>
            </a:br>
            <a:r>
              <a:rPr lang="zh-CN" altLang="en-US" sz="2400" b="0" dirty="0"/>
              <a:t>   发生在高强度钢，低强度钢的焊接部位和氢氟酸有氧的环境下蒙乃尔合金（</a:t>
            </a:r>
            <a:r>
              <a:rPr lang="en-US" altLang="zh-CN" sz="2400" b="0" dirty="0"/>
              <a:t>400)</a:t>
            </a:r>
            <a:r>
              <a:rPr lang="zh-CN" altLang="en-US" sz="2400" b="0" dirty="0"/>
              <a:t>。</a:t>
            </a:r>
            <a:br>
              <a:rPr lang="zh-CN" altLang="en-US" sz="2400" b="0" dirty="0"/>
            </a:br>
            <a:r>
              <a:rPr lang="zh-CN" altLang="en-US" sz="2400" b="0" dirty="0"/>
              <a:t>例如：某烷基化厂生产的高等级汽油，氢氟酸是催化剂，与酸接触的设备用蒙乃尔合金制造，设备在使用一段时间后，管子与酸再生系统的连接焊缝发生开裂，导致停工，经分析表明事故是由于氢氟酸环境下引起的氢应力腐蚀开裂造成的。</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a:xfrm>
            <a:off x="-540568" y="52387"/>
            <a:ext cx="8229600" cy="847725"/>
          </a:xfrm>
        </p:spPr>
        <p:txBody>
          <a:bodyPr/>
          <a:lstStyle/>
          <a:p>
            <a:r>
              <a:rPr lang="en-US" altLang="zh-CN" sz="3600" dirty="0">
                <a:latin typeface="微软雅黑" panose="020B0503020204020204" pitchFamily="34" charset="-122"/>
                <a:ea typeface="微软雅黑" panose="020B0503020204020204" pitchFamily="34" charset="-122"/>
              </a:rPr>
              <a:t>   </a:t>
            </a:r>
            <a:r>
              <a:rPr lang="zh-CN" altLang="en-US" sz="3600" dirty="0">
                <a:latin typeface="微软雅黑" panose="020B0503020204020204" pitchFamily="34" charset="-122"/>
                <a:ea typeface="微软雅黑" panose="020B0503020204020204" pitchFamily="34" charset="-122"/>
              </a:rPr>
              <a:t>连多硫酸应力腐蚀开裂（</a:t>
            </a:r>
            <a:r>
              <a:rPr lang="en-US" altLang="zh-CN" sz="3600" dirty="0">
                <a:latin typeface="微软雅黑" panose="020B0503020204020204" pitchFamily="34" charset="-122"/>
                <a:ea typeface="微软雅黑" panose="020B0503020204020204" pitchFamily="34" charset="-122"/>
              </a:rPr>
              <a:t>PTA</a:t>
            </a:r>
            <a:r>
              <a:rPr lang="zh-CN" altLang="en-US" sz="3600" dirty="0">
                <a:latin typeface="微软雅黑" panose="020B0503020204020204" pitchFamily="34" charset="-122"/>
                <a:ea typeface="微软雅黑" panose="020B0503020204020204" pitchFamily="34" charset="-122"/>
              </a:rPr>
              <a:t>）</a:t>
            </a:r>
          </a:p>
        </p:txBody>
      </p:sp>
      <p:sp>
        <p:nvSpPr>
          <p:cNvPr id="378883" name="Rectangle 3"/>
          <p:cNvSpPr>
            <a:spLocks noGrp="1" noChangeArrowheads="1"/>
          </p:cNvSpPr>
          <p:nvPr>
            <p:ph type="body" idx="1"/>
          </p:nvPr>
        </p:nvSpPr>
        <p:spPr>
          <a:xfrm>
            <a:off x="468313" y="1412875"/>
            <a:ext cx="8229600" cy="4968875"/>
          </a:xfrm>
        </p:spPr>
        <p:txBody>
          <a:bodyPr/>
          <a:lstStyle/>
          <a:p>
            <a:r>
              <a:rPr lang="zh-CN" altLang="en-US" b="1" dirty="0"/>
              <a:t>机理</a:t>
            </a:r>
          </a:p>
          <a:p>
            <a:r>
              <a:rPr lang="zh-CN" altLang="en-US" dirty="0"/>
              <a:t>       </a:t>
            </a:r>
            <a:r>
              <a:rPr lang="zh-CN" altLang="en-US" sz="2800" dirty="0"/>
              <a:t>在高温含硫化氢环境中，钢表面生成硫化铁，运转停止时同外部来的水分和氧接触，通过化学反应，生成连多硫酸。在酸性环境加上处于敏感或焊接态条件下的敏感建造材料，导致迅速的晶间腐蚀和开裂，就是连多硫酸应力腐蚀开裂。典型反应为：</a:t>
            </a:r>
          </a:p>
        </p:txBody>
      </p:sp>
      <p:pic>
        <p:nvPicPr>
          <p:cNvPr id="378884" name="Picture 4"/>
          <p:cNvPicPr>
            <a:picLocks noChangeAspect="1" noChangeArrowheads="1"/>
          </p:cNvPicPr>
          <p:nvPr/>
        </p:nvPicPr>
        <p:blipFill>
          <a:blip r:embed="rId2" cstate="print"/>
          <a:srcRect/>
          <a:stretch>
            <a:fillRect/>
          </a:stretch>
        </p:blipFill>
        <p:spPr bwMode="auto">
          <a:xfrm>
            <a:off x="1331913" y="5157788"/>
            <a:ext cx="6553200" cy="908050"/>
          </a:xfrm>
          <a:prstGeom prst="rect">
            <a:avLst/>
          </a:prstGeom>
          <a:noFill/>
          <a:ln w="9525">
            <a:noFill/>
            <a:miter lim="800000"/>
            <a:headEnd/>
            <a:tailEnd/>
          </a:ln>
          <a:effec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a:xfrm>
            <a:off x="457200" y="-99392"/>
            <a:ext cx="8229600" cy="1143000"/>
          </a:xfrm>
        </p:spPr>
        <p:txBody>
          <a:bodyPr/>
          <a:lstStyle/>
          <a:p>
            <a:r>
              <a:rPr lang="zh-CN" altLang="en-US" sz="3600" dirty="0">
                <a:latin typeface="微软雅黑" panose="020B0503020204020204" pitchFamily="34" charset="-122"/>
                <a:ea typeface="微软雅黑" panose="020B0503020204020204" pitchFamily="34" charset="-122"/>
              </a:rPr>
              <a:t>影响因素</a:t>
            </a:r>
          </a:p>
        </p:txBody>
      </p:sp>
      <p:sp>
        <p:nvSpPr>
          <p:cNvPr id="379907" name="Rectangle 3"/>
          <p:cNvSpPr>
            <a:spLocks noGrp="1" noChangeArrowheads="1"/>
          </p:cNvSpPr>
          <p:nvPr>
            <p:ph type="body" sz="half" idx="1"/>
          </p:nvPr>
        </p:nvSpPr>
        <p:spPr>
          <a:xfrm>
            <a:off x="133350" y="1339215"/>
            <a:ext cx="8686800" cy="1152525"/>
          </a:xfrm>
        </p:spPr>
        <p:txBody>
          <a:bodyPr/>
          <a:lstStyle/>
          <a:p>
            <a:pPr marL="0" indent="0"/>
            <a:r>
              <a:rPr lang="en-US" altLang="zh-CN" sz="2800" dirty="0"/>
              <a:t>       </a:t>
            </a:r>
            <a:r>
              <a:rPr lang="zh-CN" altLang="en-US" sz="2800" dirty="0"/>
              <a:t>影响连多硫酸应力腐蚀开裂（</a:t>
            </a:r>
            <a:r>
              <a:rPr lang="en-US" altLang="zh-CN" sz="2800" dirty="0"/>
              <a:t>PTA</a:t>
            </a:r>
            <a:r>
              <a:rPr lang="zh-CN" altLang="en-US" sz="2800" dirty="0"/>
              <a:t>）敏感性因素：材质、热处理状态及酸有关。</a:t>
            </a:r>
          </a:p>
        </p:txBody>
      </p:sp>
      <p:graphicFrame>
        <p:nvGraphicFramePr>
          <p:cNvPr id="379957" name="Group 53"/>
          <p:cNvGraphicFramePr>
            <a:graphicFrameLocks noGrp="1"/>
          </p:cNvGraphicFramePr>
          <p:nvPr>
            <p:ph sz="half" idx="2"/>
            <p:custDataLst>
              <p:tags r:id="rId1"/>
            </p:custDataLst>
          </p:nvPr>
        </p:nvGraphicFramePr>
        <p:xfrm>
          <a:off x="323850" y="2708275"/>
          <a:ext cx="8496300" cy="3752852"/>
        </p:xfrm>
        <a:graphic>
          <a:graphicData uri="http://schemas.openxmlformats.org/drawingml/2006/table">
            <a:tbl>
              <a:tblPr/>
              <a:tblGrid>
                <a:gridCol w="3533775">
                  <a:extLst>
                    <a:ext uri="{9D8B030D-6E8A-4147-A177-3AD203B41FA5}">
                      <a16:colId xmlns:a16="http://schemas.microsoft.com/office/drawing/2014/main" val="20000"/>
                    </a:ext>
                  </a:extLst>
                </a:gridCol>
                <a:gridCol w="1778000">
                  <a:extLst>
                    <a:ext uri="{9D8B030D-6E8A-4147-A177-3AD203B41FA5}">
                      <a16:colId xmlns:a16="http://schemas.microsoft.com/office/drawing/2014/main" val="20001"/>
                    </a:ext>
                  </a:extLst>
                </a:gridCol>
                <a:gridCol w="1631950">
                  <a:extLst>
                    <a:ext uri="{9D8B030D-6E8A-4147-A177-3AD203B41FA5}">
                      <a16:colId xmlns:a16="http://schemas.microsoft.com/office/drawing/2014/main" val="20002"/>
                    </a:ext>
                  </a:extLst>
                </a:gridCol>
                <a:gridCol w="1552575">
                  <a:extLst>
                    <a:ext uri="{9D8B030D-6E8A-4147-A177-3AD203B41FA5}">
                      <a16:colId xmlns:a16="http://schemas.microsoft.com/office/drawing/2014/main" val="20003"/>
                    </a:ext>
                  </a:extLst>
                </a:gridCol>
              </a:tblGrid>
              <a:tr h="9477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endParaRPr kumimoji="0" lang="zh-CN" altLang="zh-CN" sz="24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zh-CN" altLang="en-US" sz="24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固溶化</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zh-CN" altLang="en-US" sz="24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焊后稳</a:t>
                      </a:r>
                    </a:p>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zh-CN" altLang="en-US" sz="24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定化前</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zh-CN" altLang="en-US" sz="24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焊后稳</a:t>
                      </a:r>
                    </a:p>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zh-CN" altLang="en-US" sz="24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定化后</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8418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4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300</a:t>
                      </a:r>
                      <a:r>
                        <a:rPr kumimoji="0" lang="zh-CN" altLang="en-US" sz="24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a:t>
                      </a:r>
                      <a:r>
                        <a:rPr kumimoji="0" lang="en-US" altLang="zh-CN" sz="24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600</a:t>
                      </a:r>
                      <a:r>
                        <a:rPr kumimoji="0" lang="zh-CN" altLang="en-US" sz="24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a:t>
                      </a:r>
                      <a:r>
                        <a:rPr kumimoji="0" lang="en-US" altLang="zh-CN" sz="24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800</a:t>
                      </a:r>
                      <a:r>
                        <a:rPr kumimoji="0" lang="zh-CN" altLang="en-US" sz="24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不锈钢</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4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M( 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endParaRPr kumimoji="0" lang="zh-CN" altLang="zh-CN" sz="24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endParaRPr kumimoji="0" lang="zh-CN" altLang="zh-CN" sz="24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826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zh-CN" altLang="en-US" sz="24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高等级</a:t>
                      </a:r>
                      <a:r>
                        <a:rPr kumimoji="0" lang="en-US" altLang="zh-CN" sz="24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300</a:t>
                      </a:r>
                      <a:r>
                        <a:rPr kumimoji="0" lang="zh-CN" altLang="en-US" sz="24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不锈钢</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4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H (H)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endParaRPr kumimoji="0" lang="zh-CN" altLang="zh-CN" sz="24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endParaRPr kumimoji="0" lang="zh-CN" altLang="zh-CN" sz="24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418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zh-CN" altLang="en-US" sz="24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低等级</a:t>
                      </a:r>
                      <a:r>
                        <a:rPr kumimoji="0" lang="en-US" altLang="zh-CN" sz="24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300</a:t>
                      </a:r>
                      <a:r>
                        <a:rPr kumimoji="0" lang="zh-CN" altLang="en-US" sz="24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不锈钢</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4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a:t>
                      </a:r>
                      <a:r>
                        <a:rPr kumimoji="0" lang="en-US" altLang="zh-CN" sz="24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 (M)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endParaRPr kumimoji="0" lang="zh-CN" altLang="zh-CN" sz="24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endParaRPr kumimoji="0" lang="zh-CN" altLang="zh-CN" sz="24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826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4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321</a:t>
                      </a:r>
                      <a:r>
                        <a:rPr kumimoji="0" lang="zh-CN" altLang="en-US" sz="24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不锈钢</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4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M (H)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4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H (H)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4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 (L)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715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4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347</a:t>
                      </a:r>
                      <a:r>
                        <a:rPr kumimoji="0" lang="zh-CN" altLang="en-US" sz="24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不锈钢，合金</a:t>
                      </a:r>
                      <a:r>
                        <a:rPr kumimoji="0" lang="en-US" altLang="zh-CN" sz="24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20</a:t>
                      </a:r>
                      <a:r>
                        <a:rPr kumimoji="0" lang="zh-CN" altLang="en-US" sz="24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a:t>
                      </a:r>
                      <a:r>
                        <a:rPr kumimoji="0" lang="en-US" altLang="zh-CN" sz="24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625</a:t>
                      </a:r>
                      <a:r>
                        <a:rPr kumimoji="0" lang="zh-CN" altLang="en-US" sz="24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，不锈钢堆焊层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4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a:t>
                      </a:r>
                      <a:r>
                        <a:rPr kumimoji="0" lang="en-US" altLang="zh-CN" sz="2400" b="0" i="0" u="none" strike="noStrike" cap="none" normalizeH="0" baseline="0">
                          <a:ln>
                            <a:noFill/>
                          </a:ln>
                          <a:solidFill>
                            <a:srgbClr val="FF0000"/>
                          </a:solidFill>
                          <a:effectLst>
                            <a:outerShdw blurRad="38100" dist="38100" dir="2700000" algn="tl">
                              <a:srgbClr val="000000"/>
                            </a:outerShdw>
                          </a:effectLst>
                          <a:latin typeface="Verdana" panose="020B0604030504040204" pitchFamily="34" charset="0"/>
                          <a:ea typeface="宋体" panose="02010600030101010101" pitchFamily="2" charset="-122"/>
                        </a:rPr>
                        <a:t> (M)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4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 (L)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pPr>
                      <a:r>
                        <a:rPr kumimoji="0" lang="en-US" altLang="zh-CN" sz="2400" b="0" i="0" u="none" strike="noStrike" cap="none" normalizeH="0" baseline="0">
                          <a:ln>
                            <a:noFill/>
                          </a:ln>
                          <a:solidFill>
                            <a:schemeClr val="tx1"/>
                          </a:solidFill>
                          <a:effectLst>
                            <a:outerShdw blurRad="38100" dist="38100" dir="2700000" algn="tl">
                              <a:srgbClr val="000000"/>
                            </a:outerShdw>
                          </a:effectLst>
                          <a:latin typeface="Verdana" panose="020B0604030504040204" pitchFamily="34" charset="0"/>
                          <a:ea typeface="宋体" panose="02010600030101010101" pitchFamily="2" charset="-122"/>
                        </a:rPr>
                        <a:t>L (L)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379958" name="Rectangle 54"/>
          <p:cNvSpPr>
            <a:spLocks noChangeArrowheads="1"/>
          </p:cNvSpPr>
          <p:nvPr/>
        </p:nvSpPr>
        <p:spPr bwMode="auto">
          <a:xfrm>
            <a:off x="323850" y="6400800"/>
            <a:ext cx="8534400" cy="457200"/>
          </a:xfrm>
          <a:prstGeom prst="rect">
            <a:avLst/>
          </a:prstGeom>
          <a:noFill/>
          <a:ln w="9525">
            <a:noFill/>
            <a:miter lim="800000"/>
          </a:ln>
          <a:effectLst/>
        </p:spPr>
        <p:txBody>
          <a:bodyPr>
            <a:spAutoFit/>
          </a:bodyPr>
          <a:lstStyle/>
          <a:p>
            <a:pPr>
              <a:spcBef>
                <a:spcPct val="50000"/>
              </a:spcBef>
            </a:pPr>
            <a:r>
              <a:rPr kumimoji="1" lang="zh-CN" altLang="en-US">
                <a:latin typeface="Times New Roman" panose="02020603050405020304" pitchFamily="18" charset="0"/>
              </a:rPr>
              <a:t>注：</a:t>
            </a:r>
            <a:r>
              <a:rPr kumimoji="1" lang="zh-CN" altLang="en-US" sz="2000">
                <a:latin typeface="Times New Roman" panose="02020603050405020304" pitchFamily="18" charset="0"/>
              </a:rPr>
              <a:t>括号内：操作温度</a:t>
            </a:r>
            <a:r>
              <a:rPr kumimoji="1" lang="en-US" altLang="zh-CN" sz="2000">
                <a:latin typeface="Times New Roman" panose="02020603050405020304" pitchFamily="18" charset="0"/>
              </a:rPr>
              <a:t>&gt;427℃</a:t>
            </a:r>
          </a:p>
        </p:txBody>
      </p:sp>
      <p:sp>
        <p:nvSpPr>
          <p:cNvPr id="379959" name="Rectangle 55"/>
          <p:cNvSpPr>
            <a:spLocks noChangeArrowheads="1"/>
          </p:cNvSpPr>
          <p:nvPr/>
        </p:nvSpPr>
        <p:spPr bwMode="auto">
          <a:xfrm>
            <a:off x="179388" y="2060575"/>
            <a:ext cx="5329237" cy="620713"/>
          </a:xfrm>
          <a:prstGeom prst="rect">
            <a:avLst/>
          </a:prstGeom>
          <a:noFill/>
          <a:ln w="9525">
            <a:noFill/>
            <a:miter lim="800000"/>
          </a:ln>
          <a:effectLst/>
        </p:spPr>
        <p:txBody>
          <a:bodyPr anchor="ctr"/>
          <a:lstStyle/>
          <a:p>
            <a:r>
              <a:rPr lang="zh-CN" altLang="en-US" sz="1800">
                <a:solidFill>
                  <a:schemeClr val="tx2"/>
                </a:solidFill>
                <a:effectLst>
                  <a:outerShdw blurRad="38100" dist="38100" dir="2700000" algn="tl">
                    <a:srgbClr val="000000"/>
                  </a:outerShdw>
                </a:effectLst>
                <a:latin typeface="宋体" panose="02010600030101010101" pitchFamily="2" charset="-122"/>
              </a:rPr>
              <a:t>表：连多硫酸</a:t>
            </a:r>
            <a:r>
              <a:rPr lang="en-US" altLang="zh-CN" sz="1800">
                <a:solidFill>
                  <a:schemeClr val="tx2"/>
                </a:solidFill>
                <a:effectLst>
                  <a:outerShdw blurRad="38100" dist="38100" dir="2700000" algn="tl">
                    <a:srgbClr val="000000"/>
                  </a:outerShdw>
                </a:effectLst>
                <a:latin typeface="宋体" panose="02010600030101010101" pitchFamily="2" charset="-122"/>
              </a:rPr>
              <a:t>(PTA)</a:t>
            </a:r>
            <a:r>
              <a:rPr lang="zh-CN" altLang="en-US" sz="1800">
                <a:solidFill>
                  <a:schemeClr val="tx2"/>
                </a:solidFill>
                <a:effectLst>
                  <a:outerShdw blurRad="38100" dist="38100" dir="2700000" algn="tl">
                    <a:srgbClr val="000000"/>
                  </a:outerShdw>
                </a:effectLst>
                <a:latin typeface="宋体" panose="02010600030101010101" pitchFamily="2" charset="-122"/>
              </a:rPr>
              <a:t>裂纹敏感性</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6" name="Rectangle 4"/>
          <p:cNvSpPr>
            <a:spLocks noGrp="1" noChangeArrowheads="1"/>
          </p:cNvSpPr>
          <p:nvPr>
            <p:ph type="title"/>
          </p:nvPr>
        </p:nvSpPr>
        <p:spPr>
          <a:xfrm>
            <a:off x="457200" y="-99392"/>
            <a:ext cx="8229600" cy="1143000"/>
          </a:xfrm>
        </p:spPr>
        <p:txBody>
          <a:bodyPr>
            <a:normAutofit/>
          </a:bodyPr>
          <a:lstStyle/>
          <a:p>
            <a:r>
              <a:rPr lang="zh-CN" altLang="en-US" sz="3600" dirty="0">
                <a:latin typeface="微软雅黑" panose="020B0503020204020204" pitchFamily="34" charset="-122"/>
                <a:ea typeface="微软雅黑" panose="020B0503020204020204" pitchFamily="34" charset="-122"/>
              </a:rPr>
              <a:t>选材及防护</a:t>
            </a:r>
          </a:p>
        </p:txBody>
      </p:sp>
      <p:sp>
        <p:nvSpPr>
          <p:cNvPr id="381957" name="Rectangle 5"/>
          <p:cNvSpPr>
            <a:spLocks noGrp="1" noChangeArrowheads="1"/>
          </p:cNvSpPr>
          <p:nvPr>
            <p:ph type="body" idx="1"/>
          </p:nvPr>
        </p:nvSpPr>
        <p:spPr>
          <a:xfrm>
            <a:off x="266700" y="1443990"/>
            <a:ext cx="8610600" cy="5257800"/>
          </a:xfrm>
        </p:spPr>
        <p:txBody>
          <a:bodyPr/>
          <a:lstStyle/>
          <a:p>
            <a:pPr>
              <a:lnSpc>
                <a:spcPct val="90000"/>
              </a:lnSpc>
            </a:pPr>
            <a:r>
              <a:rPr lang="zh-CN" altLang="en-US"/>
              <a:t>预防</a:t>
            </a:r>
            <a:r>
              <a:rPr lang="en-US" altLang="zh-CN"/>
              <a:t>PTA</a:t>
            </a:r>
            <a:r>
              <a:rPr lang="zh-CN" altLang="en-US"/>
              <a:t>的方法有：</a:t>
            </a:r>
          </a:p>
          <a:p>
            <a:pPr>
              <a:lnSpc>
                <a:spcPct val="90000"/>
              </a:lnSpc>
            </a:pPr>
            <a:r>
              <a:rPr lang="zh-CN" altLang="en-US"/>
              <a:t>①采取干燥氮气吹扫和封闭工艺设备，使之与空气隔绝（干燥含氨氮气、露点</a:t>
            </a:r>
            <a:r>
              <a:rPr lang="en-US" altLang="zh-CN"/>
              <a:t>&lt;</a:t>
            </a:r>
            <a:r>
              <a:rPr lang="zh-CN" altLang="en-US"/>
              <a:t>－</a:t>
            </a:r>
            <a:r>
              <a:rPr lang="en-US" altLang="zh-CN"/>
              <a:t>15℃</a:t>
            </a:r>
            <a:r>
              <a:rPr lang="zh-CN" altLang="en-US"/>
              <a:t>的空气、碱洗、封闭或保持热态）。</a:t>
            </a:r>
          </a:p>
          <a:p>
            <a:pPr>
              <a:lnSpc>
                <a:spcPct val="90000"/>
              </a:lnSpc>
            </a:pPr>
            <a:r>
              <a:rPr lang="zh-CN" altLang="en-US"/>
              <a:t>②适当浓度的碱液（</a:t>
            </a:r>
            <a:r>
              <a:rPr lang="en-US" altLang="zh-CN"/>
              <a:t>2%</a:t>
            </a:r>
            <a:r>
              <a:rPr lang="zh-CN" altLang="en-US"/>
              <a:t>纯碱＋</a:t>
            </a:r>
            <a:r>
              <a:rPr lang="en-US" altLang="zh-CN"/>
              <a:t>0.2%</a:t>
            </a:r>
            <a:r>
              <a:rPr lang="zh-CN" altLang="en-US"/>
              <a:t>表面活性剂＋</a:t>
            </a:r>
            <a:r>
              <a:rPr lang="en-US" altLang="zh-CN"/>
              <a:t>0.4%</a:t>
            </a:r>
            <a:r>
              <a:rPr lang="zh-CN" altLang="en-US"/>
              <a:t>硝酸钠）清洗设备表面，中和可能生成的连多硫酸（注意：任何时候金属表面必须有碱液保护）。</a:t>
            </a:r>
          </a:p>
          <a:p>
            <a:pPr>
              <a:lnSpc>
                <a:spcPct val="90000"/>
              </a:lnSpc>
            </a:pPr>
            <a:r>
              <a:rPr lang="zh-CN" altLang="en-US"/>
              <a:t>③设备材料选用带稳定性元素并经稳定化热处理的不锈钢，如</a:t>
            </a:r>
            <a:r>
              <a:rPr lang="en-US" altLang="zh-CN"/>
              <a:t>321</a:t>
            </a:r>
            <a:r>
              <a:rPr lang="zh-CN" altLang="en-US"/>
              <a:t>、</a:t>
            </a:r>
            <a:r>
              <a:rPr lang="en-US" altLang="zh-CN"/>
              <a:t>347</a:t>
            </a:r>
            <a:r>
              <a:rPr lang="zh-CN" altLang="en-US"/>
              <a:t>等。</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80" name="Rectangle 4"/>
          <p:cNvSpPr>
            <a:spLocks noGrp="1" noChangeArrowheads="1"/>
          </p:cNvSpPr>
          <p:nvPr>
            <p:ph type="title"/>
          </p:nvPr>
        </p:nvSpPr>
        <p:spPr>
          <a:xfrm>
            <a:off x="320040" y="2907030"/>
            <a:ext cx="3300095" cy="1838325"/>
          </a:xfrm>
        </p:spPr>
        <p:txBody>
          <a:bodyPr>
            <a:normAutofit fontScale="90000"/>
          </a:bodyPr>
          <a:lstStyle/>
          <a:p>
            <a:pPr algn="l"/>
            <a:r>
              <a:rPr lang="zh-CN" altLang="en-US" sz="2400" b="1" dirty="0"/>
              <a:t>案例</a:t>
            </a:r>
            <a:br>
              <a:rPr lang="zh-CN" altLang="en-US" sz="2400" b="0" dirty="0"/>
            </a:br>
            <a:r>
              <a:rPr lang="zh-CN" altLang="en-US" sz="2400" b="0" dirty="0"/>
              <a:t>      例如：某炼油厂硫磺回收装置的气体处理系统自</a:t>
            </a:r>
            <a:r>
              <a:rPr lang="en-US" altLang="zh-CN" sz="2400" b="0" dirty="0"/>
              <a:t>1994</a:t>
            </a:r>
            <a:r>
              <a:rPr lang="zh-CN" altLang="en-US" sz="2400" b="0" dirty="0"/>
              <a:t>起开始处理甲醇尾气，导致腐蚀加速，气体处理系统的烟道在使用不到</a:t>
            </a:r>
            <a:r>
              <a:rPr lang="en-US" altLang="zh-CN" sz="2400" b="0" dirty="0"/>
              <a:t>3</a:t>
            </a:r>
            <a:r>
              <a:rPr lang="zh-CN" altLang="en-US" sz="2400" b="0" dirty="0"/>
              <a:t>年的时间内出现裂纹，裂纹起源于焊缝纵向垂直焊缝方向扩展，经过测试分析结果表明：裂纹是由于连多硫酸应力腐蚀开裂造成的。</a:t>
            </a:r>
          </a:p>
        </p:txBody>
      </p:sp>
      <p:pic>
        <p:nvPicPr>
          <p:cNvPr id="385029" name="Picture 5"/>
          <p:cNvPicPr>
            <a:picLocks noGrp="1" noChangeAspect="1" noChangeArrowheads="1"/>
          </p:cNvPicPr>
          <p:nvPr/>
        </p:nvPicPr>
        <p:blipFill>
          <a:blip r:embed="rId2" cstate="print"/>
          <a:srcRect/>
          <a:stretch>
            <a:fillRect/>
          </a:stretch>
        </p:blipFill>
        <p:spPr>
          <a:xfrm>
            <a:off x="3886835" y="2114550"/>
            <a:ext cx="4959350" cy="3719830"/>
          </a:xfrm>
          <a:prstGeom prst="rect">
            <a:avLst/>
          </a:prstGeom>
          <a:noFill/>
          <a:ln w="9525">
            <a:no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cstate="print"/>
          <a:srcRect/>
          <a:stretch>
            <a:fillRect/>
          </a:stretch>
        </p:blipFill>
        <p:spPr bwMode="auto">
          <a:xfrm>
            <a:off x="0" y="0"/>
            <a:ext cx="9144000" cy="7100888"/>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标题 313345"/>
          <p:cNvSpPr>
            <a:spLocks noGrp="1"/>
          </p:cNvSpPr>
          <p:nvPr>
            <p:ph type="title"/>
          </p:nvPr>
        </p:nvSpPr>
        <p:spPr>
          <a:xfrm>
            <a:off x="-180528" y="188640"/>
            <a:ext cx="7772400" cy="531934"/>
          </a:xfrm>
        </p:spPr>
        <p:txBody>
          <a:bodyPr anchor="ctr">
            <a:noAutofit/>
          </a:bodyPr>
          <a:lstStyle/>
          <a:p>
            <a:pPr algn="ctr"/>
            <a:r>
              <a:rPr lang="zh-CN" altLang="en-US" sz="3600" dirty="0">
                <a:solidFill>
                  <a:srgbClr val="FF0000"/>
                </a:solidFill>
                <a:latin typeface="微软雅黑" panose="020B0503020204020204" pitchFamily="34" charset="-122"/>
                <a:ea typeface="微软雅黑" panose="020B0503020204020204" pitchFamily="34" charset="-122"/>
              </a:rPr>
              <a:t>案例</a:t>
            </a:r>
            <a:r>
              <a:rPr lang="en-US" altLang="zh-CN" sz="3600" dirty="0">
                <a:solidFill>
                  <a:srgbClr val="FF0000"/>
                </a:solidFill>
                <a:latin typeface="微软雅黑" panose="020B0503020204020204" pitchFamily="34" charset="-122"/>
                <a:ea typeface="微软雅黑" panose="020B0503020204020204" pitchFamily="34" charset="-122"/>
              </a:rPr>
              <a:t>-</a:t>
            </a:r>
            <a:r>
              <a:rPr lang="en-US" altLang="zh-CN" sz="3600" dirty="0">
                <a:solidFill>
                  <a:schemeClr val="accent2"/>
                </a:solidFill>
                <a:latin typeface="微软雅黑" panose="020B0503020204020204" pitchFamily="34" charset="-122"/>
                <a:ea typeface="微软雅黑" panose="020B0503020204020204" pitchFamily="34" charset="-122"/>
              </a:rPr>
              <a:t>T</a:t>
            </a:r>
            <a:r>
              <a:rPr lang="zh-CN" altLang="en-US" sz="3600" dirty="0">
                <a:solidFill>
                  <a:schemeClr val="accent2"/>
                </a:solidFill>
                <a:latin typeface="微软雅黑" panose="020B0503020204020204" pitchFamily="34" charset="-122"/>
                <a:ea typeface="微软雅黑" panose="020B0503020204020204" pitchFamily="34" charset="-122"/>
              </a:rPr>
              <a:t>炼油厂常压塔顶腐蚀穿孔</a:t>
            </a:r>
          </a:p>
        </p:txBody>
      </p:sp>
      <p:sp>
        <p:nvSpPr>
          <p:cNvPr id="313347" name="文本占位符 313346"/>
          <p:cNvSpPr>
            <a:spLocks noGrp="1"/>
          </p:cNvSpPr>
          <p:nvPr>
            <p:ph type="body" idx="1"/>
          </p:nvPr>
        </p:nvSpPr>
        <p:spPr>
          <a:xfrm>
            <a:off x="457493" y="1447507"/>
            <a:ext cx="8229600" cy="1594338"/>
          </a:xfrm>
        </p:spPr>
        <p:txBody>
          <a:bodyPr>
            <a:normAutofit/>
          </a:bodyPr>
          <a:lstStyle/>
          <a:p>
            <a:pPr>
              <a:buClr>
                <a:srgbClr val="66FFFF"/>
              </a:buClr>
              <a:buFont typeface="Wingdings" panose="05000000000000000000" pitchFamily="2" charset="2"/>
              <a:buChar char="u"/>
            </a:pPr>
            <a:r>
              <a:rPr lang="en-US" altLang="zh-CN" sz="2215" b="1" dirty="0">
                <a:latin typeface="宋体" panose="02010600030101010101" pitchFamily="2" charset="-122"/>
              </a:rPr>
              <a:t>2009</a:t>
            </a:r>
            <a:r>
              <a:rPr lang="zh-CN" altLang="en-US" sz="2215" b="1" dirty="0">
                <a:latin typeface="宋体" panose="02010600030101010101" pitchFamily="2" charset="-122"/>
              </a:rPr>
              <a:t>年</a:t>
            </a:r>
            <a:r>
              <a:rPr lang="en-US" altLang="zh-CN" sz="2215" b="1" dirty="0">
                <a:latin typeface="宋体" panose="02010600030101010101" pitchFamily="2" charset="-122"/>
              </a:rPr>
              <a:t>3</a:t>
            </a:r>
            <a:r>
              <a:rPr lang="zh-CN" altLang="en-US" sz="2215" b="1" dirty="0">
                <a:latin typeface="宋体" panose="02010600030101010101" pitchFamily="2" charset="-122"/>
              </a:rPr>
              <a:t>月</a:t>
            </a:r>
            <a:r>
              <a:rPr lang="en-US" altLang="zh-CN" sz="2215" b="1" dirty="0">
                <a:latin typeface="宋体" panose="02010600030101010101" pitchFamily="2" charset="-122"/>
              </a:rPr>
              <a:t>T</a:t>
            </a:r>
            <a:r>
              <a:rPr lang="zh-CN" altLang="en-US" sz="2215" b="1" dirty="0">
                <a:latin typeface="宋体" panose="02010600030101010101" pitchFamily="2" charset="-122"/>
              </a:rPr>
              <a:t>分公司常减压装置在停工检修前</a:t>
            </a:r>
            <a:r>
              <a:rPr lang="en-US" altLang="zh-CN" sz="2215" b="1" dirty="0">
                <a:latin typeface="宋体" panose="02010600030101010101" pitchFamily="2" charset="-122"/>
              </a:rPr>
              <a:t>1</a:t>
            </a:r>
            <a:r>
              <a:rPr lang="zh-CN" altLang="en-US" sz="2215" b="1" dirty="0">
                <a:latin typeface="宋体" panose="02010600030101010101" pitchFamily="2" charset="-122"/>
              </a:rPr>
              <a:t>天，常压塔上段出现油气泄漏，检查发现塔壁已经腐蚀穿孔，顶部五层塔盘、圈梁、支撑梁等部位腐蚀减薄严重。</a:t>
            </a:r>
          </a:p>
          <a:p>
            <a:pPr>
              <a:buClr>
                <a:srgbClr val="66FFFF"/>
              </a:buClr>
              <a:buFont typeface="Wingdings" panose="05000000000000000000" pitchFamily="2" charset="2"/>
              <a:buChar char="u"/>
            </a:pPr>
            <a:r>
              <a:rPr lang="zh-CN" altLang="en-US" sz="2215" b="1" dirty="0">
                <a:latin typeface="宋体" panose="02010600030101010101" pitchFamily="2" charset="-122"/>
              </a:rPr>
              <a:t>原因：脱后含盐高，塔顶回流温度低，形成盐酸腐蚀</a:t>
            </a:r>
          </a:p>
        </p:txBody>
      </p:sp>
      <p:pic>
        <p:nvPicPr>
          <p:cNvPr id="313348" name="图片 313347" descr="DSC00461"/>
          <p:cNvPicPr>
            <a:picLocks noChangeAspect="1"/>
          </p:cNvPicPr>
          <p:nvPr/>
        </p:nvPicPr>
        <p:blipFill>
          <a:blip r:embed="rId2"/>
          <a:stretch>
            <a:fillRect/>
          </a:stretch>
        </p:blipFill>
        <p:spPr>
          <a:xfrm>
            <a:off x="899746" y="3229708"/>
            <a:ext cx="3456843" cy="2989385"/>
          </a:xfrm>
          <a:prstGeom prst="rect">
            <a:avLst/>
          </a:prstGeom>
          <a:noFill/>
          <a:ln w="9525">
            <a:noFill/>
          </a:ln>
        </p:spPr>
      </p:pic>
      <p:pic>
        <p:nvPicPr>
          <p:cNvPr id="313349" name="图片 313348" descr="DSC00418"/>
          <p:cNvPicPr>
            <a:picLocks noChangeAspect="1"/>
          </p:cNvPicPr>
          <p:nvPr/>
        </p:nvPicPr>
        <p:blipFill>
          <a:blip r:embed="rId3"/>
          <a:stretch>
            <a:fillRect/>
          </a:stretch>
        </p:blipFill>
        <p:spPr>
          <a:xfrm>
            <a:off x="4787412" y="3163766"/>
            <a:ext cx="3672254" cy="3055326"/>
          </a:xfrm>
          <a:prstGeom prst="rect">
            <a:avLst/>
          </a:prstGeom>
          <a:noFill/>
          <a:ln w="9525">
            <a:noFill/>
          </a:ln>
        </p:spPr>
      </p:pic>
      <p:sp>
        <p:nvSpPr>
          <p:cNvPr id="313350" name="圆角矩形标注 313349"/>
          <p:cNvSpPr/>
          <p:nvPr/>
        </p:nvSpPr>
        <p:spPr>
          <a:xfrm>
            <a:off x="7164266" y="4957397"/>
            <a:ext cx="1008185" cy="530469"/>
          </a:xfrm>
          <a:prstGeom prst="wedgeRoundRectCallout">
            <a:avLst>
              <a:gd name="adj1" fmla="val -95986"/>
              <a:gd name="adj2" fmla="val -190333"/>
              <a:gd name="adj3" fmla="val 16667"/>
            </a:avLst>
          </a:prstGeom>
          <a:noFill/>
          <a:ln w="9525" cap="flat" cmpd="sng">
            <a:solidFill>
              <a:srgbClr val="66FFFF"/>
            </a:solidFill>
            <a:prstDash val="solid"/>
            <a:miter/>
            <a:headEnd type="none" w="med" len="med"/>
            <a:tailEnd type="none" w="med" len="med"/>
          </a:ln>
        </p:spPr>
        <p:txBody>
          <a:bodyPr/>
          <a:lstStyle/>
          <a:p>
            <a:pPr algn="ctr">
              <a:spcBef>
                <a:spcPct val="0"/>
              </a:spcBef>
            </a:pPr>
            <a:r>
              <a:rPr lang="zh-CN" altLang="en-US" sz="2585" dirty="0">
                <a:solidFill>
                  <a:srgbClr val="66FFFF"/>
                </a:solidFill>
                <a:latin typeface="楷体_GB2312" pitchFamily="1" charset="-122"/>
                <a:ea typeface="楷体_GB2312" pitchFamily="1" charset="-122"/>
              </a:rPr>
              <a:t>穿孔</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Grp="1" noChangeArrowheads="1"/>
          </p:cNvSpPr>
          <p:nvPr>
            <p:ph type="title"/>
          </p:nvPr>
        </p:nvSpPr>
        <p:spPr>
          <a:xfrm>
            <a:off x="457200" y="277813"/>
            <a:ext cx="8229600" cy="558800"/>
          </a:xfrm>
        </p:spPr>
        <p:txBody>
          <a:bodyPr>
            <a:normAutofit fontScale="90000"/>
          </a:bodyPr>
          <a:lstStyle/>
          <a:p>
            <a:r>
              <a:rPr lang="zh-CN" altLang="en-US" sz="2800" b="1">
                <a:solidFill>
                  <a:srgbClr val="FFFFFF"/>
                </a:solidFill>
              </a:rPr>
              <a:t>应力腐蚀的 材料选择</a:t>
            </a:r>
            <a:r>
              <a:rPr lang="en-US" altLang="zh-CN" sz="2800" i="1">
                <a:solidFill>
                  <a:srgbClr val="FFFFFF"/>
                </a:solidFill>
              </a:rPr>
              <a:t>1</a:t>
            </a:r>
            <a:br>
              <a:rPr lang="en-US" altLang="zh-CN" sz="2800" i="1">
                <a:solidFill>
                  <a:srgbClr val="FFFFFF"/>
                </a:solidFill>
              </a:rPr>
            </a:br>
            <a:endParaRPr lang="en-US" altLang="zh-CN" sz="2800" i="1">
              <a:solidFill>
                <a:srgbClr val="FFFFFF"/>
              </a:solidFill>
            </a:endParaRPr>
          </a:p>
        </p:txBody>
      </p:sp>
      <p:pic>
        <p:nvPicPr>
          <p:cNvPr id="448515" name="Picture 3"/>
          <p:cNvPicPr>
            <a:picLocks noGrp="1" noChangeAspect="1" noChangeArrowheads="1"/>
          </p:cNvPicPr>
          <p:nvPr>
            <p:ph type="body" idx="1"/>
          </p:nvPr>
        </p:nvPicPr>
        <p:blipFill>
          <a:blip r:embed="rId2" cstate="print"/>
          <a:srcRect/>
          <a:stretch>
            <a:fillRect/>
          </a:stretch>
        </p:blipFill>
        <p:spPr>
          <a:xfrm>
            <a:off x="-17877" y="0"/>
            <a:ext cx="9161877" cy="6858000"/>
          </a:xfr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2"/>
          <p:cNvSpPr>
            <a:spLocks noGrp="1" noChangeArrowheads="1"/>
          </p:cNvSpPr>
          <p:nvPr>
            <p:ph type="title"/>
          </p:nvPr>
        </p:nvSpPr>
        <p:spPr>
          <a:xfrm>
            <a:off x="457200" y="277813"/>
            <a:ext cx="8229600" cy="487362"/>
          </a:xfrm>
        </p:spPr>
        <p:txBody>
          <a:bodyPr>
            <a:normAutofit fontScale="90000"/>
          </a:bodyPr>
          <a:lstStyle/>
          <a:p>
            <a:r>
              <a:rPr lang="zh-CN" altLang="en-US" sz="2800" b="1">
                <a:solidFill>
                  <a:srgbClr val="FFFFFF"/>
                </a:solidFill>
              </a:rPr>
              <a:t>应力腐蚀的 材料选择</a:t>
            </a:r>
            <a:r>
              <a:rPr lang="en-US" altLang="zh-CN" sz="2800" i="1">
                <a:solidFill>
                  <a:srgbClr val="FFFFFF"/>
                </a:solidFill>
              </a:rPr>
              <a:t>2</a:t>
            </a:r>
            <a:br>
              <a:rPr lang="en-US" altLang="zh-CN" sz="2800" i="1">
                <a:solidFill>
                  <a:srgbClr val="FFFFFF"/>
                </a:solidFill>
              </a:rPr>
            </a:br>
            <a:endParaRPr lang="en-US" altLang="zh-CN" sz="2800" i="1">
              <a:solidFill>
                <a:srgbClr val="FFFFFF"/>
              </a:solidFill>
            </a:endParaRPr>
          </a:p>
        </p:txBody>
      </p:sp>
      <p:pic>
        <p:nvPicPr>
          <p:cNvPr id="449539" name="Picture 3"/>
          <p:cNvPicPr>
            <a:picLocks noGrp="1" noChangeAspect="1" noChangeArrowheads="1"/>
          </p:cNvPicPr>
          <p:nvPr>
            <p:ph type="body" idx="1"/>
          </p:nvPr>
        </p:nvPicPr>
        <p:blipFill>
          <a:blip r:embed="rId2" cstate="print"/>
          <a:srcRect/>
          <a:stretch>
            <a:fillRect/>
          </a:stretch>
        </p:blipFill>
        <p:spPr>
          <a:xfrm>
            <a:off x="0" y="1"/>
            <a:ext cx="9144000" cy="6858000"/>
          </a:xfr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a:xfrm>
            <a:off x="457200" y="44624"/>
            <a:ext cx="8229600" cy="863600"/>
          </a:xfrm>
        </p:spPr>
        <p:txBody>
          <a:bodyPr>
            <a:normAutofit/>
          </a:bodyPr>
          <a:lstStyle/>
          <a:p>
            <a:r>
              <a:rPr lang="zh-CN" altLang="en-US" sz="3600" dirty="0">
                <a:latin typeface="微软雅黑" panose="020B0503020204020204" pitchFamily="34" charset="-122"/>
                <a:ea typeface="微软雅黑" panose="020B0503020204020204" pitchFamily="34" charset="-122"/>
              </a:rPr>
              <a:t>垢下腐蚀</a:t>
            </a:r>
            <a:endParaRPr lang="zh-CN" altLang="en-US" sz="2800" dirty="0">
              <a:latin typeface="微软雅黑" panose="020B0503020204020204" pitchFamily="34" charset="-122"/>
              <a:ea typeface="微软雅黑" panose="020B0503020204020204" pitchFamily="34" charset="-122"/>
            </a:endParaRPr>
          </a:p>
        </p:txBody>
      </p:sp>
      <p:sp>
        <p:nvSpPr>
          <p:cNvPr id="409603" name="Rectangle 3"/>
          <p:cNvSpPr>
            <a:spLocks noGrp="1" noChangeArrowheads="1"/>
          </p:cNvSpPr>
          <p:nvPr>
            <p:ph type="body" idx="1"/>
          </p:nvPr>
        </p:nvSpPr>
        <p:spPr>
          <a:xfrm>
            <a:off x="457200" y="1343978"/>
            <a:ext cx="8218488" cy="5732462"/>
          </a:xfrm>
        </p:spPr>
        <p:txBody>
          <a:bodyPr/>
          <a:lstStyle/>
          <a:p>
            <a:r>
              <a:rPr lang="zh-CN" altLang="en-US" sz="2800" b="1" dirty="0"/>
              <a:t>机理</a:t>
            </a:r>
          </a:p>
          <a:p>
            <a:r>
              <a:rPr lang="zh-CN" altLang="en-US" sz="2800" dirty="0"/>
              <a:t>   由于金属表面沉积物产生的腐蚀就称为垢下腐蚀。垢下腐蚀首先要在金属表面上有垢层，由于垢在钢铁表面不同的区域覆盖度不同，不同覆盖度的区域之间形成了具有很强自催化特性的腐蚀电偶。同时，垢层表面与管材表面的接触不紧密，存在</a:t>
            </a:r>
            <a:r>
              <a:rPr lang="en-US" altLang="zh-CN" sz="2800" dirty="0"/>
              <a:t>0.1</a:t>
            </a:r>
            <a:r>
              <a:rPr lang="zh-CN" altLang="en-US" sz="2800" dirty="0"/>
              <a:t>～</a:t>
            </a:r>
            <a:r>
              <a:rPr lang="en-US" altLang="zh-CN" sz="2800" dirty="0"/>
              <a:t>0.3㎜</a:t>
            </a:r>
            <a:r>
              <a:rPr lang="zh-CN" altLang="en-US" sz="2800" dirty="0"/>
              <a:t>的间隙，形成膜下缺氧区，会和周围的富氧区形成氧浓差电池，膜下金属因缺氧电位较负，腐蚀速率加快。</a:t>
            </a:r>
          </a:p>
          <a:p>
            <a:r>
              <a:rPr lang="zh-CN" altLang="en-US" sz="2800" dirty="0"/>
              <a:t>  对于管内壁结垢管子，由于结垢的影响，改变管内流体的流速和流向，加剧了管子的冲刷腐蚀。</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8" name="Rectangle 4"/>
          <p:cNvSpPr>
            <a:spLocks noGrp="1" noChangeArrowheads="1"/>
          </p:cNvSpPr>
          <p:nvPr>
            <p:ph type="title"/>
          </p:nvPr>
        </p:nvSpPr>
        <p:spPr>
          <a:xfrm>
            <a:off x="456883" y="1052736"/>
            <a:ext cx="8229600" cy="3672408"/>
          </a:xfrm>
        </p:spPr>
        <p:txBody>
          <a:bodyPr/>
          <a:lstStyle/>
          <a:p>
            <a:pPr algn="l"/>
            <a:r>
              <a:rPr lang="zh-CN" altLang="en-US" sz="2800" b="1" dirty="0"/>
              <a:t>影响因素</a:t>
            </a:r>
            <a:br>
              <a:rPr lang="zh-CN" altLang="en-US" sz="2800" b="1" dirty="0"/>
            </a:br>
            <a:r>
              <a:rPr lang="zh-CN" altLang="en-US" sz="2800" b="0" dirty="0"/>
              <a:t>①</a:t>
            </a:r>
            <a:r>
              <a:rPr lang="en-US" altLang="zh-CN" sz="2800" b="0" dirty="0"/>
              <a:t>PH</a:t>
            </a:r>
            <a:r>
              <a:rPr lang="zh-CN" altLang="en-US" sz="2800" b="0" dirty="0"/>
              <a:t>值的影响，</a:t>
            </a:r>
            <a:r>
              <a:rPr lang="en-US" altLang="zh-CN" sz="2800" b="0" dirty="0"/>
              <a:t>PH</a:t>
            </a:r>
            <a:r>
              <a:rPr lang="zh-CN" altLang="en-US" sz="2800" b="0" dirty="0"/>
              <a:t>值提高，易产生积垢。</a:t>
            </a:r>
            <a:br>
              <a:rPr lang="zh-CN" altLang="en-US" sz="2800" b="0" dirty="0"/>
            </a:br>
            <a:r>
              <a:rPr lang="zh-CN" altLang="en-US" sz="2800" b="0" dirty="0"/>
              <a:t>②温度的影响，在一定情况下，温度提高，腐蚀加剧。</a:t>
            </a:r>
            <a:br>
              <a:rPr lang="zh-CN" altLang="en-US" sz="2800" b="0" dirty="0"/>
            </a:br>
            <a:r>
              <a:rPr lang="zh-CN" altLang="en-US" sz="2800" b="0" dirty="0"/>
              <a:t>③流速的影响，流速加大时，不易积垢，腐蚀减轻。</a:t>
            </a:r>
            <a:br>
              <a:rPr lang="zh-CN" altLang="en-US" sz="2800" b="0" dirty="0"/>
            </a:br>
            <a:r>
              <a:rPr lang="zh-CN" altLang="en-US" sz="2800" b="0" dirty="0"/>
              <a:t>④环境介质的影响，溶液中氧的浓度和</a:t>
            </a:r>
            <a:r>
              <a:rPr lang="en-US" altLang="zh-CN" sz="2800" b="0" dirty="0" err="1"/>
              <a:t>Cl</a:t>
            </a:r>
            <a:r>
              <a:rPr lang="en-US" altLang="zh-CN" sz="2800" b="0" dirty="0"/>
              <a:t>-</a:t>
            </a:r>
            <a:r>
              <a:rPr lang="zh-CN" altLang="en-US" sz="2800" b="0" dirty="0"/>
              <a:t>促进腐蚀加速。</a:t>
            </a:r>
          </a:p>
        </p:txBody>
      </p:sp>
      <p:sp>
        <p:nvSpPr>
          <p:cNvPr id="3" name="Rectangle 4"/>
          <p:cNvSpPr txBox="1">
            <a:spLocks noChangeArrowheads="1"/>
          </p:cNvSpPr>
          <p:nvPr/>
        </p:nvSpPr>
        <p:spPr bwMode="auto">
          <a:xfrm>
            <a:off x="457200" y="4365104"/>
            <a:ext cx="8229600" cy="2448272"/>
          </a:xfrm>
          <a:prstGeom prst="rect">
            <a:avLst/>
          </a:prstGeom>
          <a:noFill/>
          <a:ln w="9525">
            <a:noFill/>
            <a:miter lim="800000"/>
          </a:ln>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0" cap="none" spc="0" normalizeH="0" baseline="0" noProof="0" dirty="0">
                <a:ln>
                  <a:noFill/>
                </a:ln>
                <a:solidFill>
                  <a:schemeClr val="tx1"/>
                </a:solidFill>
                <a:effectLst/>
                <a:uLnTx/>
                <a:uFillTx/>
                <a:latin typeface="+mj-lt"/>
                <a:ea typeface="+mj-ea"/>
                <a:cs typeface="+mj-cs"/>
              </a:rPr>
              <a:t>选材及防护</a:t>
            </a:r>
            <a:br>
              <a:rPr kumimoji="0" lang="zh-CN" altLang="en-US" sz="2800" b="1" i="0" u="none" strike="noStrike" kern="0" cap="none" spc="0" normalizeH="0" baseline="0" noProof="0" dirty="0">
                <a:ln>
                  <a:noFill/>
                </a:ln>
                <a:solidFill>
                  <a:schemeClr val="tx1"/>
                </a:solidFill>
                <a:effectLst/>
                <a:uLnTx/>
                <a:uFillTx/>
                <a:latin typeface="+mj-lt"/>
                <a:ea typeface="+mj-ea"/>
                <a:cs typeface="+mj-cs"/>
              </a:rPr>
            </a:br>
            <a:r>
              <a:rPr kumimoji="0" lang="zh-CN" altLang="en-US" sz="2800" b="0" i="0" u="none" strike="noStrike" kern="0" cap="none" spc="0" normalizeH="0" baseline="0" noProof="0" dirty="0">
                <a:ln>
                  <a:noFill/>
                </a:ln>
                <a:solidFill>
                  <a:schemeClr val="tx1"/>
                </a:solidFill>
                <a:effectLst/>
                <a:uLnTx/>
                <a:uFillTx/>
                <a:latin typeface="+mj-lt"/>
                <a:ea typeface="+mj-ea"/>
                <a:cs typeface="+mj-cs"/>
              </a:rPr>
              <a:t>①合理选材。</a:t>
            </a:r>
            <a:br>
              <a:rPr kumimoji="0" lang="zh-CN" altLang="en-US" sz="2800" b="0" i="0" u="none" strike="noStrike" kern="0" cap="none" spc="0" normalizeH="0" baseline="0" noProof="0" dirty="0">
                <a:ln>
                  <a:noFill/>
                </a:ln>
                <a:solidFill>
                  <a:schemeClr val="tx1"/>
                </a:solidFill>
                <a:effectLst/>
                <a:uLnTx/>
                <a:uFillTx/>
                <a:latin typeface="+mj-lt"/>
                <a:ea typeface="+mj-ea"/>
                <a:cs typeface="+mj-cs"/>
              </a:rPr>
            </a:br>
            <a:r>
              <a:rPr kumimoji="0" lang="zh-CN" altLang="en-US" sz="2800" b="0" i="0" u="none" strike="noStrike" kern="0" cap="none" spc="0" normalizeH="0" baseline="0" noProof="0" dirty="0">
                <a:ln>
                  <a:noFill/>
                </a:ln>
                <a:solidFill>
                  <a:schemeClr val="tx1"/>
                </a:solidFill>
                <a:effectLst/>
                <a:uLnTx/>
                <a:uFillTx/>
                <a:latin typeface="+mj-lt"/>
                <a:ea typeface="+mj-ea"/>
                <a:cs typeface="+mj-cs"/>
              </a:rPr>
              <a:t>②使用缓蚀剂和阻垢剂。</a:t>
            </a:r>
            <a:br>
              <a:rPr kumimoji="0" lang="zh-CN" altLang="en-US" sz="2800" b="0" i="0" u="none" strike="noStrike" kern="0" cap="none" spc="0" normalizeH="0" baseline="0" noProof="0" dirty="0">
                <a:ln>
                  <a:noFill/>
                </a:ln>
                <a:solidFill>
                  <a:schemeClr val="tx1"/>
                </a:solidFill>
                <a:effectLst/>
                <a:uLnTx/>
                <a:uFillTx/>
                <a:latin typeface="+mj-lt"/>
                <a:ea typeface="+mj-ea"/>
                <a:cs typeface="+mj-cs"/>
              </a:rPr>
            </a:br>
            <a:r>
              <a:rPr kumimoji="0" lang="zh-CN" altLang="en-US" sz="2800" b="0" i="0" u="none" strike="noStrike" kern="0" cap="none" spc="0" normalizeH="0" baseline="0" noProof="0" dirty="0">
                <a:ln>
                  <a:noFill/>
                </a:ln>
                <a:solidFill>
                  <a:schemeClr val="tx1"/>
                </a:solidFill>
                <a:effectLst/>
                <a:uLnTx/>
                <a:uFillTx/>
                <a:latin typeface="+mj-lt"/>
                <a:ea typeface="+mj-ea"/>
                <a:cs typeface="+mj-cs"/>
              </a:rPr>
              <a:t>③优化设计，减少结垢产生。</a:t>
            </a:r>
            <a:br>
              <a:rPr kumimoji="0" lang="zh-CN" altLang="en-US" sz="2800" b="0" i="0" u="none" strike="noStrike" kern="0" cap="none" spc="0" normalizeH="0" baseline="0" noProof="0" dirty="0">
                <a:ln>
                  <a:noFill/>
                </a:ln>
                <a:solidFill>
                  <a:schemeClr val="tx1"/>
                </a:solidFill>
                <a:effectLst/>
                <a:uLnTx/>
                <a:uFillTx/>
                <a:latin typeface="+mj-lt"/>
                <a:ea typeface="+mj-ea"/>
                <a:cs typeface="+mj-cs"/>
              </a:rPr>
            </a:br>
            <a:r>
              <a:rPr kumimoji="0" lang="zh-CN" altLang="en-US" sz="2800" b="0" i="0" u="none" strike="noStrike" kern="0" cap="none" spc="0" normalizeH="0" baseline="0" noProof="0" dirty="0">
                <a:ln>
                  <a:noFill/>
                </a:ln>
                <a:solidFill>
                  <a:schemeClr val="tx1"/>
                </a:solidFill>
                <a:effectLst/>
                <a:uLnTx/>
                <a:uFillTx/>
                <a:latin typeface="+mj-lt"/>
                <a:ea typeface="+mj-ea"/>
                <a:cs typeface="+mj-cs"/>
              </a:rPr>
              <a:t>④应用涂层方法，防止腐蚀。</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4" name="Rectangle 4"/>
          <p:cNvSpPr>
            <a:spLocks noGrp="1" noChangeArrowheads="1"/>
          </p:cNvSpPr>
          <p:nvPr>
            <p:ph type="title"/>
          </p:nvPr>
        </p:nvSpPr>
        <p:spPr>
          <a:xfrm>
            <a:off x="733425" y="1210310"/>
            <a:ext cx="8229600" cy="2506345"/>
          </a:xfrm>
        </p:spPr>
        <p:txBody>
          <a:bodyPr>
            <a:normAutofit fontScale="90000"/>
          </a:bodyPr>
          <a:lstStyle/>
          <a:p>
            <a:pPr algn="l"/>
            <a:r>
              <a:rPr lang="zh-CN" altLang="en-US" sz="3200" b="1" dirty="0"/>
              <a:t>案例</a:t>
            </a:r>
            <a:br>
              <a:rPr lang="zh-CN" altLang="en-US" sz="3200" b="1" dirty="0"/>
            </a:br>
            <a:r>
              <a:rPr lang="zh-CN" altLang="en-US" sz="3200" b="1" dirty="0"/>
              <a:t>    </a:t>
            </a:r>
            <a:r>
              <a:rPr lang="zh-CN" altLang="en-US" sz="3200" b="0" dirty="0"/>
              <a:t>垢下腐蚀通常发生在装置锅炉系统；水冷换热器水侧；空冷换热器等。</a:t>
            </a:r>
            <a:br>
              <a:rPr lang="zh-CN" altLang="en-US" sz="3200" b="0" dirty="0"/>
            </a:br>
            <a:r>
              <a:rPr lang="zh-CN" altLang="en-US" sz="3200" b="0" dirty="0"/>
              <a:t>    输油管线腐蚀穿孔</a:t>
            </a:r>
            <a:br>
              <a:rPr lang="zh-CN" altLang="en-US" sz="3200" b="0" dirty="0"/>
            </a:br>
            <a:r>
              <a:rPr lang="zh-CN" altLang="en-US" sz="3200" b="0" dirty="0"/>
              <a:t>     </a:t>
            </a:r>
          </a:p>
        </p:txBody>
      </p:sp>
      <p:graphicFrame>
        <p:nvGraphicFramePr>
          <p:cNvPr id="2" name="对象 1"/>
          <p:cNvGraphicFramePr/>
          <p:nvPr/>
        </p:nvGraphicFramePr>
        <p:xfrm>
          <a:off x="897890" y="3168650"/>
          <a:ext cx="7901305" cy="3620135"/>
        </p:xfrm>
        <a:graphic>
          <a:graphicData uri="http://schemas.openxmlformats.org/presentationml/2006/ole">
            <mc:AlternateContent xmlns:mc="http://schemas.openxmlformats.org/markup-compatibility/2006">
              <mc:Choice xmlns:v="urn:schemas-microsoft-com:vml" Requires="v">
                <p:oleObj spid="_x0000_s21523" r:id="rId3" imgW="4083050" imgH="1651000" progId="Paint.Picture">
                  <p:embed/>
                </p:oleObj>
              </mc:Choice>
              <mc:Fallback>
                <p:oleObj r:id="rId3" imgW="4083050" imgH="1651000" progId="Paint.Picture">
                  <p:embed/>
                  <p:pic>
                    <p:nvPicPr>
                      <p:cNvPr id="0" name="对象 1"/>
                      <p:cNvPicPr/>
                      <p:nvPr/>
                    </p:nvPicPr>
                    <p:blipFill>
                      <a:blip r:embed="rId4"/>
                      <a:stretch>
                        <a:fillRect/>
                      </a:stretch>
                    </p:blipFill>
                    <p:spPr>
                      <a:xfrm>
                        <a:off x="897890" y="3168650"/>
                        <a:ext cx="7901305" cy="3620135"/>
                      </a:xfrm>
                      <a:prstGeom prst="rect">
                        <a:avLst/>
                      </a:prstGeom>
                    </p:spPr>
                  </p:pic>
                </p:oleObj>
              </mc:Fallback>
            </mc:AlternateContent>
          </a:graphicData>
        </a:graphic>
      </p:graphicFrame>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标题 1"/>
          <p:cNvSpPr>
            <a:spLocks noGrp="1"/>
          </p:cNvSpPr>
          <p:nvPr>
            <p:ph type="title"/>
          </p:nvPr>
        </p:nvSpPr>
        <p:spPr>
          <a:xfrm>
            <a:off x="457200" y="-99392"/>
            <a:ext cx="8229600" cy="1143000"/>
          </a:xfrm>
        </p:spPr>
        <p:txBody>
          <a:bodyPr>
            <a:normAutofit/>
          </a:bodyPr>
          <a:lstStyle/>
          <a:p>
            <a:r>
              <a:rPr lang="zh-CN" altLang="en-US" sz="3600" dirty="0">
                <a:latin typeface="微软雅黑" panose="020B0503020204020204" pitchFamily="34" charset="-122"/>
                <a:ea typeface="微软雅黑" panose="020B0503020204020204" pitchFamily="34" charset="-122"/>
              </a:rPr>
              <a:t>循环水腐蚀</a:t>
            </a:r>
          </a:p>
        </p:txBody>
      </p:sp>
      <p:sp>
        <p:nvSpPr>
          <p:cNvPr id="22530" name="内容占位符 2"/>
          <p:cNvSpPr>
            <a:spLocks noGrp="1"/>
          </p:cNvSpPr>
          <p:nvPr>
            <p:ph idx="1"/>
          </p:nvPr>
        </p:nvSpPr>
        <p:spPr>
          <a:xfrm>
            <a:off x="89567" y="1143000"/>
            <a:ext cx="8587680" cy="4848244"/>
          </a:xfrm>
        </p:spPr>
        <p:txBody>
          <a:bodyPr>
            <a:normAutofit fontScale="67500" lnSpcReduction="20000"/>
          </a:bodyPr>
          <a:lstStyle/>
          <a:p>
            <a:pPr lvl="0">
              <a:defRPr/>
            </a:pPr>
            <a:r>
              <a:rPr lang="en-US" altLang="zh-CN" dirty="0">
                <a:cs typeface="Times New Roman" panose="02020603050405020304"/>
              </a:rPr>
              <a:t>1</a:t>
            </a:r>
            <a:r>
              <a:rPr lang="zh-CN" altLang="en-US" dirty="0">
                <a:cs typeface="Times New Roman" panose="02020603050405020304"/>
              </a:rPr>
              <a:t>、</a:t>
            </a:r>
            <a:r>
              <a:rPr lang="en-US" altLang="zh-CN" dirty="0" err="1">
                <a:cs typeface="Times New Roman" panose="02020603050405020304"/>
              </a:rPr>
              <a:t>Cl</a:t>
            </a:r>
            <a:r>
              <a:rPr lang="en-US" altLang="zh-CN" dirty="0">
                <a:cs typeface="Times New Roman" panose="02020603050405020304"/>
              </a:rPr>
              <a:t>-</a:t>
            </a:r>
            <a:r>
              <a:rPr lang="zh-CN" altLang="en-US" dirty="0">
                <a:cs typeface="Times New Roman" panose="02020603050405020304"/>
              </a:rPr>
              <a:t>诱发的腐蚀</a:t>
            </a:r>
            <a:r>
              <a:rPr lang="en-US" altLang="zh-CN" dirty="0">
                <a:cs typeface="Times New Roman" panose="02020603050405020304"/>
              </a:rPr>
              <a:t>-</a:t>
            </a:r>
            <a:r>
              <a:rPr lang="zh-CN" altLang="en-US" dirty="0">
                <a:cs typeface="Times New Roman" panose="02020603050405020304"/>
              </a:rPr>
              <a:t>闭塞电池</a:t>
            </a:r>
            <a:endParaRPr lang="en-US" altLang="zh-CN" dirty="0">
              <a:cs typeface="Times New Roman" panose="02020603050405020304"/>
            </a:endParaRPr>
          </a:p>
          <a:p>
            <a:pPr lvl="0">
              <a:defRPr/>
            </a:pPr>
            <a:endParaRPr lang="en-US" altLang="zh-CN" dirty="0">
              <a:cs typeface="Times New Roman" panose="02020603050405020304"/>
            </a:endParaRPr>
          </a:p>
          <a:p>
            <a:pPr lvl="0">
              <a:defRPr/>
            </a:pPr>
            <a:endParaRPr lang="en-US" altLang="zh-CN" dirty="0">
              <a:cs typeface="Times New Roman" panose="02020603050405020304"/>
            </a:endParaRPr>
          </a:p>
          <a:p>
            <a:pPr lvl="0">
              <a:defRPr/>
            </a:pPr>
            <a:endParaRPr lang="en-US" altLang="zh-CN" dirty="0">
              <a:cs typeface="Times New Roman" panose="02020603050405020304"/>
            </a:endParaRPr>
          </a:p>
          <a:p>
            <a:pPr lvl="0">
              <a:defRPr/>
            </a:pPr>
            <a:endParaRPr lang="en-US" altLang="zh-CN" dirty="0">
              <a:cs typeface="Times New Roman" panose="02020603050405020304"/>
            </a:endParaRPr>
          </a:p>
          <a:p>
            <a:pPr lvl="0">
              <a:defRPr/>
            </a:pPr>
            <a:endParaRPr lang="en-US" altLang="zh-CN" dirty="0">
              <a:cs typeface="Times New Roman" panose="02020603050405020304"/>
            </a:endParaRPr>
          </a:p>
          <a:p>
            <a:pPr lvl="0">
              <a:defRPr/>
            </a:pPr>
            <a:endParaRPr lang="en-US" altLang="zh-CN" dirty="0">
              <a:cs typeface="Times New Roman" panose="02020603050405020304"/>
            </a:endParaRPr>
          </a:p>
          <a:p>
            <a:pPr lvl="0">
              <a:defRPr/>
            </a:pPr>
            <a:endParaRPr lang="en-US" altLang="zh-CN" dirty="0">
              <a:cs typeface="Times New Roman" panose="02020603050405020304"/>
            </a:endParaRPr>
          </a:p>
          <a:p>
            <a:pPr lvl="0">
              <a:defRPr/>
            </a:pPr>
            <a:endParaRPr lang="en-US" altLang="zh-CN" dirty="0">
              <a:cs typeface="Times New Roman" panose="02020603050405020304"/>
            </a:endParaRPr>
          </a:p>
          <a:p>
            <a:pPr lvl="0">
              <a:defRPr/>
            </a:pPr>
            <a:r>
              <a:rPr lang="zh-CN" altLang="en-US" dirty="0">
                <a:cs typeface="Times New Roman" panose="02020603050405020304"/>
              </a:rPr>
              <a:t>氯络合离子</a:t>
            </a:r>
            <a:endParaRPr lang="en-US" altLang="zh-CN" dirty="0">
              <a:cs typeface="Times New Roman" panose="02020603050405020304"/>
            </a:endParaRPr>
          </a:p>
          <a:p>
            <a:pPr lvl="0">
              <a:defRPr/>
            </a:pPr>
            <a:r>
              <a:rPr lang="en-US" altLang="zh-CN" dirty="0">
                <a:cs typeface="Times New Roman" panose="02020603050405020304"/>
              </a:rPr>
              <a:t>Fe3+</a:t>
            </a:r>
            <a:r>
              <a:rPr lang="zh-CN" altLang="en-US" dirty="0">
                <a:cs typeface="Times New Roman" panose="02020603050405020304"/>
              </a:rPr>
              <a:t>离子的作用：酸化剂、强氧化剂造成缝隙内部强酸性（</a:t>
            </a:r>
            <a:r>
              <a:rPr lang="en-US" altLang="zh-CN" dirty="0">
                <a:cs typeface="Times New Roman" panose="02020603050405020304"/>
              </a:rPr>
              <a:t>PH</a:t>
            </a:r>
            <a:r>
              <a:rPr lang="zh-CN" altLang="en-US" dirty="0">
                <a:cs typeface="Times New Roman" panose="02020603050405020304"/>
              </a:rPr>
              <a:t>值为</a:t>
            </a:r>
            <a:r>
              <a:rPr lang="en-US" altLang="zh-CN" dirty="0">
                <a:cs typeface="Times New Roman" panose="02020603050405020304"/>
              </a:rPr>
              <a:t>1</a:t>
            </a:r>
            <a:r>
              <a:rPr lang="zh-CN" altLang="en-US" dirty="0">
                <a:cs typeface="Times New Roman" panose="02020603050405020304"/>
              </a:rPr>
              <a:t>），即使缝隙外环境</a:t>
            </a:r>
            <a:r>
              <a:rPr lang="en-US" altLang="zh-CN" dirty="0">
                <a:cs typeface="Times New Roman" panose="02020603050405020304"/>
              </a:rPr>
              <a:t>PH</a:t>
            </a:r>
            <a:r>
              <a:rPr lang="zh-CN" altLang="en-US" dirty="0">
                <a:cs typeface="Times New Roman" panose="02020603050405020304"/>
              </a:rPr>
              <a:t>值在</a:t>
            </a:r>
            <a:r>
              <a:rPr lang="en-US" altLang="zh-CN" dirty="0">
                <a:cs typeface="Times New Roman" panose="02020603050405020304"/>
              </a:rPr>
              <a:t>8</a:t>
            </a:r>
            <a:r>
              <a:rPr lang="zh-CN" altLang="en-US" dirty="0">
                <a:cs typeface="Times New Roman" panose="02020603050405020304"/>
              </a:rPr>
              <a:t>以上，理论上可以将外界</a:t>
            </a:r>
            <a:r>
              <a:rPr lang="en-US" altLang="zh-CN" dirty="0">
                <a:cs typeface="Times New Roman" panose="02020603050405020304"/>
              </a:rPr>
              <a:t>PH</a:t>
            </a:r>
            <a:r>
              <a:rPr lang="zh-CN" altLang="en-US" dirty="0">
                <a:cs typeface="Times New Roman" panose="02020603050405020304"/>
              </a:rPr>
              <a:t>值减</a:t>
            </a:r>
            <a:r>
              <a:rPr lang="en-US" altLang="zh-CN" dirty="0">
                <a:cs typeface="Times New Roman" panose="02020603050405020304"/>
              </a:rPr>
              <a:t>3</a:t>
            </a:r>
            <a:r>
              <a:rPr lang="zh-CN" altLang="en-US" dirty="0">
                <a:cs typeface="Times New Roman" panose="02020603050405020304"/>
              </a:rPr>
              <a:t>评估。</a:t>
            </a:r>
            <a:endParaRPr lang="en-US" altLang="zh-CN" dirty="0">
              <a:cs typeface="Times New Roman" panose="02020603050405020304"/>
            </a:endParaRPr>
          </a:p>
          <a:p>
            <a:r>
              <a:rPr lang="en-US" altLang="zh-CN" dirty="0"/>
              <a:t> </a:t>
            </a:r>
          </a:p>
          <a:p>
            <a:pPr lvl="0">
              <a:defRPr/>
            </a:pPr>
            <a:endParaRPr lang="en-US" altLang="zh-CN" dirty="0">
              <a:cs typeface="Times New Roman" panose="02020603050405020304"/>
            </a:endParaRPr>
          </a:p>
          <a:p>
            <a:endParaRPr lang="en-US" altLang="zh-CN" dirty="0">
              <a:cs typeface="Times New Roman" panose="02020603050405020304"/>
            </a:endParaRPr>
          </a:p>
          <a:p>
            <a:pPr lvl="0"/>
            <a:endParaRPr lang="en-US" altLang="zh-CN" dirty="0">
              <a:cs typeface="Times New Roman" panose="02020603050405020304"/>
            </a:endParaRPr>
          </a:p>
          <a:p>
            <a:endParaRPr lang="en-US" altLang="zh-CN" dirty="0">
              <a:cs typeface="Times New Roman" panose="02020603050405020304"/>
            </a:endParaRPr>
          </a:p>
          <a:p>
            <a:pPr lvl="0"/>
            <a:endParaRPr lang="en-US" altLang="zh-CN" dirty="0">
              <a:cs typeface="Times New Roman" panose="02020603050405020304"/>
            </a:endParaRPr>
          </a:p>
          <a:p>
            <a:endParaRPr lang="en-US" altLang="zh-CN" dirty="0">
              <a:cs typeface="Times New Roman" panose="02020603050405020304"/>
            </a:endParaRPr>
          </a:p>
          <a:p>
            <a:endParaRPr lang="en-US" altLang="zh-CN" dirty="0">
              <a:cs typeface="Times New Roman" panose="02020603050405020304"/>
            </a:endParaRPr>
          </a:p>
          <a:p>
            <a:pPr>
              <a:buNone/>
            </a:pPr>
            <a:endParaRPr lang="en-US" altLang="zh-CN" dirty="0">
              <a:latin typeface="Times New Roman" panose="02020603050405020304"/>
              <a:cs typeface="Times New Roman" panose="02020603050405020304"/>
            </a:endParaRPr>
          </a:p>
          <a:p>
            <a:pPr>
              <a:buNone/>
            </a:pPr>
            <a:endParaRPr lang="en-US" altLang="zh-CN" dirty="0">
              <a:latin typeface="Times New Roman" panose="02020603050405020304"/>
              <a:cs typeface="Times New Roman" panose="02020603050405020304"/>
            </a:endParaRPr>
          </a:p>
        </p:txBody>
      </p:sp>
      <p:sp>
        <p:nvSpPr>
          <p:cNvPr id="28677" name="Rectangle 5"/>
          <p:cNvSpPr>
            <a:spLocks noChangeArrowheads="1"/>
          </p:cNvSpPr>
          <p:nvPr/>
        </p:nvSpPr>
        <p:spPr bwMode="auto">
          <a:xfrm>
            <a:off x="0" y="876300"/>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09574" name="Rectangle 6"/>
          <p:cNvSpPr>
            <a:spLocks noChangeArrowheads="1"/>
          </p:cNvSpPr>
          <p:nvPr/>
        </p:nvSpPr>
        <p:spPr bwMode="auto">
          <a:xfrm>
            <a:off x="0" y="657225"/>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63511" name="Rectangle 23"/>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grpSp>
        <p:nvGrpSpPr>
          <p:cNvPr id="63489" name="Group 1"/>
          <p:cNvGrpSpPr/>
          <p:nvPr/>
        </p:nvGrpSpPr>
        <p:grpSpPr bwMode="auto">
          <a:xfrm>
            <a:off x="3563888" y="1124744"/>
            <a:ext cx="4968552" cy="2736304"/>
            <a:chOff x="0" y="0"/>
            <a:chExt cx="4574" cy="1937"/>
          </a:xfrm>
        </p:grpSpPr>
        <p:grpSp>
          <p:nvGrpSpPr>
            <p:cNvPr id="63497" name="Group 9"/>
            <p:cNvGrpSpPr/>
            <p:nvPr/>
          </p:nvGrpSpPr>
          <p:grpSpPr bwMode="auto">
            <a:xfrm>
              <a:off x="0" y="0"/>
              <a:ext cx="4574" cy="1001"/>
              <a:chOff x="0" y="0"/>
              <a:chExt cx="4574" cy="1001"/>
            </a:xfrm>
          </p:grpSpPr>
          <p:grpSp>
            <p:nvGrpSpPr>
              <p:cNvPr id="63499" name="Group 11"/>
              <p:cNvGrpSpPr/>
              <p:nvPr/>
            </p:nvGrpSpPr>
            <p:grpSpPr bwMode="auto">
              <a:xfrm>
                <a:off x="0" y="29"/>
                <a:ext cx="4574" cy="972"/>
                <a:chOff x="0" y="0"/>
                <a:chExt cx="4574" cy="972"/>
              </a:xfrm>
            </p:grpSpPr>
            <p:grpSp>
              <p:nvGrpSpPr>
                <p:cNvPr id="63501" name="Group 13"/>
                <p:cNvGrpSpPr/>
                <p:nvPr/>
              </p:nvGrpSpPr>
              <p:grpSpPr bwMode="auto">
                <a:xfrm>
                  <a:off x="0" y="0"/>
                  <a:ext cx="4574" cy="973"/>
                  <a:chOff x="0" y="0"/>
                  <a:chExt cx="4574" cy="973"/>
                </a:xfrm>
              </p:grpSpPr>
              <p:grpSp>
                <p:nvGrpSpPr>
                  <p:cNvPr id="63503" name="Group 15"/>
                  <p:cNvGrpSpPr/>
                  <p:nvPr/>
                </p:nvGrpSpPr>
                <p:grpSpPr bwMode="auto">
                  <a:xfrm>
                    <a:off x="0" y="465"/>
                    <a:ext cx="4574" cy="509"/>
                    <a:chOff x="0" y="0"/>
                    <a:chExt cx="4574" cy="509"/>
                  </a:xfrm>
                </p:grpSpPr>
                <p:sp>
                  <p:nvSpPr>
                    <p:cNvPr id="63510" name="Line 22"/>
                    <p:cNvSpPr>
                      <a:spLocks noChangeShapeType="1"/>
                    </p:cNvSpPr>
                    <p:nvPr/>
                  </p:nvSpPr>
                  <p:spPr bwMode="auto">
                    <a:xfrm flipV="1">
                      <a:off x="0" y="495"/>
                      <a:ext cx="4575" cy="14"/>
                    </a:xfrm>
                    <a:prstGeom prst="line">
                      <a:avLst/>
                    </a:prstGeom>
                    <a:noFill/>
                    <a:ln w="9525">
                      <a:solidFill>
                        <a:srgbClr val="000000"/>
                      </a:solidFill>
                      <a:round/>
                    </a:ln>
                  </p:spPr>
                  <p:txBody>
                    <a:bodyPr vert="horz" wrap="square" lIns="91440" tIns="45720" rIns="91440" bIns="45720" numCol="1" anchor="t" anchorCtr="0" compatLnSpc="1"/>
                    <a:lstStyle/>
                    <a:p>
                      <a:endParaRPr lang="zh-CN" altLang="en-US"/>
                    </a:p>
                  </p:txBody>
                </p:sp>
                <p:grpSp>
                  <p:nvGrpSpPr>
                    <p:cNvPr id="63504" name="Group 16"/>
                    <p:cNvGrpSpPr/>
                    <p:nvPr/>
                  </p:nvGrpSpPr>
                  <p:grpSpPr bwMode="auto">
                    <a:xfrm>
                      <a:off x="224" y="0"/>
                      <a:ext cx="4199" cy="494"/>
                      <a:chOff x="0" y="0"/>
                      <a:chExt cx="4199" cy="494"/>
                    </a:xfrm>
                  </p:grpSpPr>
                  <p:sp>
                    <p:nvSpPr>
                      <p:cNvPr id="63509" name="Line 21"/>
                      <p:cNvSpPr>
                        <a:spLocks noChangeShapeType="1"/>
                      </p:cNvSpPr>
                      <p:nvPr/>
                    </p:nvSpPr>
                    <p:spPr bwMode="auto">
                      <a:xfrm>
                        <a:off x="0" y="0"/>
                        <a:ext cx="1860" cy="1"/>
                      </a:xfrm>
                      <a:prstGeom prst="line">
                        <a:avLst/>
                      </a:prstGeom>
                      <a:noFill/>
                      <a:ln w="9525">
                        <a:solidFill>
                          <a:srgbClr val="000000"/>
                        </a:solidFill>
                        <a:round/>
                      </a:ln>
                    </p:spPr>
                    <p:txBody>
                      <a:bodyPr vert="horz" wrap="square" lIns="91440" tIns="45720" rIns="91440" bIns="45720" numCol="1" anchor="t" anchorCtr="0" compatLnSpc="1"/>
                      <a:lstStyle/>
                      <a:p>
                        <a:endParaRPr lang="zh-CN" altLang="en-US"/>
                      </a:p>
                    </p:txBody>
                  </p:sp>
                  <p:grpSp>
                    <p:nvGrpSpPr>
                      <p:cNvPr id="63506" name="Group 18"/>
                      <p:cNvGrpSpPr/>
                      <p:nvPr/>
                    </p:nvGrpSpPr>
                    <p:grpSpPr bwMode="auto">
                      <a:xfrm>
                        <a:off x="1860" y="0"/>
                        <a:ext cx="150" cy="494"/>
                        <a:chOff x="0" y="0"/>
                        <a:chExt cx="150" cy="494"/>
                      </a:xfrm>
                    </p:grpSpPr>
                    <p:sp>
                      <p:nvSpPr>
                        <p:cNvPr id="63508" name="Line 20"/>
                        <p:cNvSpPr>
                          <a:spLocks noChangeShapeType="1"/>
                        </p:cNvSpPr>
                        <p:nvPr/>
                      </p:nvSpPr>
                      <p:spPr bwMode="auto">
                        <a:xfrm>
                          <a:off x="0" y="0"/>
                          <a:ext cx="60" cy="495"/>
                        </a:xfrm>
                        <a:prstGeom prst="line">
                          <a:avLst/>
                        </a:prstGeom>
                        <a:noFill/>
                        <a:ln w="9525">
                          <a:solidFill>
                            <a:srgbClr val="000000"/>
                          </a:solidFill>
                          <a:round/>
                        </a:ln>
                      </p:spPr>
                      <p:txBody>
                        <a:bodyPr vert="horz" wrap="square" lIns="91440" tIns="45720" rIns="91440" bIns="45720" numCol="1" anchor="t" anchorCtr="0" compatLnSpc="1"/>
                        <a:lstStyle/>
                        <a:p>
                          <a:endParaRPr lang="zh-CN" altLang="en-US"/>
                        </a:p>
                      </p:txBody>
                    </p:sp>
                    <p:sp>
                      <p:nvSpPr>
                        <p:cNvPr id="63507" name="Line 19"/>
                        <p:cNvSpPr>
                          <a:spLocks noChangeShapeType="1"/>
                        </p:cNvSpPr>
                        <p:nvPr/>
                      </p:nvSpPr>
                      <p:spPr bwMode="auto">
                        <a:xfrm flipV="1">
                          <a:off x="60" y="15"/>
                          <a:ext cx="90" cy="464"/>
                        </a:xfrm>
                        <a:prstGeom prst="line">
                          <a:avLst/>
                        </a:prstGeom>
                        <a:noFill/>
                        <a:ln w="9525">
                          <a:solidFill>
                            <a:srgbClr val="000000"/>
                          </a:solidFill>
                          <a:round/>
                        </a:ln>
                      </p:spPr>
                      <p:txBody>
                        <a:bodyPr vert="horz" wrap="square" lIns="91440" tIns="45720" rIns="91440" bIns="45720" numCol="1" anchor="t" anchorCtr="0" compatLnSpc="1"/>
                        <a:lstStyle/>
                        <a:p>
                          <a:endParaRPr lang="zh-CN" altLang="en-US"/>
                        </a:p>
                      </p:txBody>
                    </p:sp>
                  </p:grpSp>
                  <p:sp>
                    <p:nvSpPr>
                      <p:cNvPr id="63505" name="Line 17"/>
                      <p:cNvSpPr>
                        <a:spLocks noChangeShapeType="1"/>
                      </p:cNvSpPr>
                      <p:nvPr/>
                    </p:nvSpPr>
                    <p:spPr bwMode="auto">
                      <a:xfrm>
                        <a:off x="1995" y="15"/>
                        <a:ext cx="2205" cy="1"/>
                      </a:xfrm>
                      <a:prstGeom prst="line">
                        <a:avLst/>
                      </a:prstGeom>
                      <a:noFill/>
                      <a:ln w="9525">
                        <a:solidFill>
                          <a:srgbClr val="000000"/>
                        </a:solidFill>
                        <a:round/>
                      </a:ln>
                    </p:spPr>
                    <p:txBody>
                      <a:bodyPr vert="horz" wrap="square" lIns="91440" tIns="45720" rIns="91440" bIns="45720" numCol="1" anchor="t" anchorCtr="0" compatLnSpc="1"/>
                      <a:lstStyle/>
                      <a:p>
                        <a:endParaRPr lang="zh-CN" altLang="en-US"/>
                      </a:p>
                    </p:txBody>
                  </p:sp>
                </p:grpSp>
              </p:grpSp>
              <p:sp>
                <p:nvSpPr>
                  <p:cNvPr id="63502" name="Rectangle 14"/>
                  <p:cNvSpPr>
                    <a:spLocks noChangeArrowheads="1"/>
                  </p:cNvSpPr>
                  <p:nvPr/>
                </p:nvSpPr>
                <p:spPr bwMode="auto">
                  <a:xfrm>
                    <a:off x="374" y="0"/>
                    <a:ext cx="990" cy="450"/>
                  </a:xfrm>
                  <a:prstGeom prst="rect">
                    <a:avLst/>
                  </a:prstGeom>
                  <a:solidFill>
                    <a:srgbClr val="FFFFFF">
                      <a:alpha val="0"/>
                    </a:srgbClr>
                  </a:solidFill>
                  <a:ln w="9525">
                    <a:noFill/>
                    <a:miter lim="800000"/>
                  </a:ln>
                </p:spPr>
                <p:txBody>
                  <a:bodyPr vert="horz" wrap="square" lIns="91440" tIns="45720" rIns="91440" bIns="45720" numCol="1" anchor="t" anchorCtr="0" compatLnSpc="1"/>
                  <a:lstStyle/>
                  <a:p>
                    <a:pPr marL="0" marR="0" lvl="0" indent="30480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保护膜</a:t>
                    </a:r>
                    <a:endParaRPr kumimoji="0" lang="zh-CN" altLang="en-US" sz="14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grpSp>
            <p:sp>
              <p:nvSpPr>
                <p:cNvPr id="63500" name="Line 12"/>
                <p:cNvSpPr>
                  <a:spLocks noChangeShapeType="1"/>
                </p:cNvSpPr>
                <p:nvPr/>
              </p:nvSpPr>
              <p:spPr bwMode="auto">
                <a:xfrm>
                  <a:off x="764" y="330"/>
                  <a:ext cx="1" cy="315"/>
                </a:xfrm>
                <a:prstGeom prst="line">
                  <a:avLst/>
                </a:prstGeom>
                <a:noFill/>
                <a:ln w="9525">
                  <a:solidFill>
                    <a:srgbClr val="000000"/>
                  </a:solidFill>
                  <a:round/>
                  <a:tailEnd type="triangle" w="med" len="med"/>
                </a:ln>
              </p:spPr>
              <p:txBody>
                <a:bodyPr vert="horz" wrap="square" lIns="91440" tIns="45720" rIns="91440" bIns="45720" numCol="1" anchor="t" anchorCtr="0" compatLnSpc="1"/>
                <a:lstStyle/>
                <a:p>
                  <a:endParaRPr lang="zh-CN" altLang="en-US"/>
                </a:p>
              </p:txBody>
            </p:sp>
          </p:grpSp>
          <p:sp>
            <p:nvSpPr>
              <p:cNvPr id="63498" name="Rectangle 10"/>
              <p:cNvSpPr>
                <a:spLocks noChangeArrowheads="1"/>
              </p:cNvSpPr>
              <p:nvPr/>
            </p:nvSpPr>
            <p:spPr bwMode="auto">
              <a:xfrm>
                <a:off x="1860" y="0"/>
                <a:ext cx="615" cy="405"/>
              </a:xfrm>
              <a:prstGeom prst="rect">
                <a:avLst/>
              </a:prstGeom>
              <a:solidFill>
                <a:srgbClr val="FFFFFF">
                  <a:alpha val="0"/>
                </a:srgbClr>
              </a:solidFill>
              <a:ln w="9525">
                <a:noFill/>
                <a:miter lim="800000"/>
              </a:ln>
            </p:spPr>
            <p:txBody>
              <a:bodyPr vert="horz" wrap="square" lIns="91440" tIns="45720" rIns="91440" bIns="45720" numCol="1" anchor="t" anchorCtr="0" compatLnSpc="1"/>
              <a:lstStyle/>
              <a:p>
                <a:pPr marL="0" marR="0" lvl="0" indent="30480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err="1">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Cl</a:t>
                </a:r>
                <a:r>
                  <a:rPr kumimoji="0" lang="en-US" altLang="zh-CN" sz="1200" b="0" i="0" u="none" strike="noStrike" cap="none" normalizeH="0" baseline="3000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endParaRPr kumimoji="0" lang="en-US" altLang="zh-CN"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grpSp>
        <p:grpSp>
          <p:nvGrpSpPr>
            <p:cNvPr id="63490" name="Group 2"/>
            <p:cNvGrpSpPr/>
            <p:nvPr/>
          </p:nvGrpSpPr>
          <p:grpSpPr bwMode="auto">
            <a:xfrm>
              <a:off x="752" y="691"/>
              <a:ext cx="2878" cy="1246"/>
              <a:chOff x="0" y="0"/>
              <a:chExt cx="2878" cy="1246"/>
            </a:xfrm>
          </p:grpSpPr>
          <p:sp>
            <p:nvSpPr>
              <p:cNvPr id="63496" name="Rectangle 8"/>
              <p:cNvSpPr>
                <a:spLocks noChangeArrowheads="1"/>
              </p:cNvSpPr>
              <p:nvPr/>
            </p:nvSpPr>
            <p:spPr bwMode="auto">
              <a:xfrm>
                <a:off x="0" y="830"/>
                <a:ext cx="2879" cy="417"/>
              </a:xfrm>
              <a:prstGeom prst="rect">
                <a:avLst/>
              </a:prstGeom>
              <a:solidFill>
                <a:srgbClr val="FFFFFF"/>
              </a:solidFill>
              <a:ln w="9525">
                <a:solidFill>
                  <a:srgbClr val="000000"/>
                </a:solidFill>
                <a:miter lim="800000"/>
              </a:ln>
            </p:spPr>
            <p:txBody>
              <a:bodyPr vert="horz" wrap="square" lIns="91440" tIns="45720" rIns="91440" bIns="45720" numCol="1" anchor="t" anchorCtr="0" compatLnSpc="1"/>
              <a:lstStyle/>
              <a:p>
                <a:pPr marL="0" marR="0" lvl="0" indent="30480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OH</a:t>
                </a:r>
                <a:r>
                  <a:rPr kumimoji="0" lang="en-US" altLang="zh-CN" sz="1400" b="0" i="0" u="none" strike="noStrike" cap="none" normalizeH="0" baseline="3000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zh-CN" altLang="en-US" sz="14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从保护膜内部溶解膜的方向</a:t>
                </a:r>
                <a:endParaRPr kumimoji="0" lang="zh-CN" altLang="en-US" sz="14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30480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grpSp>
            <p:nvGrpSpPr>
              <p:cNvPr id="63491" name="Group 3"/>
              <p:cNvGrpSpPr/>
              <p:nvPr/>
            </p:nvGrpSpPr>
            <p:grpSpPr bwMode="auto">
              <a:xfrm>
                <a:off x="792" y="0"/>
                <a:ext cx="1230" cy="826"/>
                <a:chOff x="0" y="0"/>
                <a:chExt cx="1230" cy="826"/>
              </a:xfrm>
            </p:grpSpPr>
            <p:sp>
              <p:nvSpPr>
                <p:cNvPr id="63495" name="AutoShape 7"/>
                <p:cNvSpPr>
                  <a:spLocks noChangeArrowheads="1"/>
                </p:cNvSpPr>
                <p:nvPr/>
              </p:nvSpPr>
              <p:spPr bwMode="auto">
                <a:xfrm>
                  <a:off x="646" y="2"/>
                  <a:ext cx="584" cy="120"/>
                </a:xfrm>
                <a:prstGeom prst="rightArrow">
                  <a:avLst>
                    <a:gd name="adj1" fmla="val 50000"/>
                    <a:gd name="adj2" fmla="val 121667"/>
                  </a:avLst>
                </a:prstGeom>
                <a:solidFill>
                  <a:srgbClr val="000000"/>
                </a:solidFill>
                <a:ln w="9525">
                  <a:solidFill>
                    <a:srgbClr val="000000"/>
                  </a:solidFill>
                  <a:miter lim="800000"/>
                </a:ln>
              </p:spPr>
              <p:txBody>
                <a:bodyPr vert="horz" wrap="square" lIns="91440" tIns="45720" rIns="91440" bIns="45720" numCol="1" anchor="t" anchorCtr="0" compatLnSpc="1"/>
                <a:lstStyle/>
                <a:p>
                  <a:endParaRPr lang="zh-CN" altLang="en-US"/>
                </a:p>
              </p:txBody>
            </p:sp>
            <p:sp>
              <p:nvSpPr>
                <p:cNvPr id="63494" name="AutoShape 6"/>
                <p:cNvSpPr>
                  <a:spLocks noChangeArrowheads="1"/>
                </p:cNvSpPr>
                <p:nvPr/>
              </p:nvSpPr>
              <p:spPr bwMode="auto">
                <a:xfrm rot="10800000">
                  <a:off x="0" y="0"/>
                  <a:ext cx="569" cy="120"/>
                </a:xfrm>
                <a:prstGeom prst="rightArrow">
                  <a:avLst>
                    <a:gd name="adj1" fmla="val 50000"/>
                    <a:gd name="adj2" fmla="val 118542"/>
                  </a:avLst>
                </a:prstGeom>
                <a:solidFill>
                  <a:srgbClr val="000000"/>
                </a:solidFill>
                <a:ln w="9525">
                  <a:solidFill>
                    <a:srgbClr val="000000"/>
                  </a:solidFill>
                  <a:miter lim="800000"/>
                </a:ln>
              </p:spPr>
              <p:txBody>
                <a:bodyPr vert="horz" wrap="square" lIns="91440" tIns="45720" rIns="91440" bIns="45720" numCol="1" anchor="t" anchorCtr="0" compatLnSpc="1"/>
                <a:lstStyle/>
                <a:p>
                  <a:endParaRPr lang="zh-CN" altLang="en-US"/>
                </a:p>
              </p:txBody>
            </p:sp>
            <p:sp>
              <p:nvSpPr>
                <p:cNvPr id="63493" name="Line 5"/>
                <p:cNvSpPr>
                  <a:spLocks noChangeShapeType="1"/>
                </p:cNvSpPr>
                <p:nvPr/>
              </p:nvSpPr>
              <p:spPr bwMode="auto">
                <a:xfrm flipV="1">
                  <a:off x="330" y="76"/>
                  <a:ext cx="1" cy="750"/>
                </a:xfrm>
                <a:prstGeom prst="line">
                  <a:avLst/>
                </a:prstGeom>
                <a:noFill/>
                <a:ln w="9525">
                  <a:solidFill>
                    <a:srgbClr val="000000"/>
                  </a:solidFill>
                  <a:round/>
                  <a:tailEnd type="triangle" w="med" len="med"/>
                </a:ln>
              </p:spPr>
              <p:txBody>
                <a:bodyPr vert="horz" wrap="square" lIns="91440" tIns="45720" rIns="91440" bIns="45720" numCol="1" anchor="t" anchorCtr="0" compatLnSpc="1"/>
                <a:lstStyle/>
                <a:p>
                  <a:endParaRPr lang="zh-CN" altLang="en-US"/>
                </a:p>
              </p:txBody>
            </p:sp>
            <p:sp>
              <p:nvSpPr>
                <p:cNvPr id="63492" name="Line 4"/>
                <p:cNvSpPr>
                  <a:spLocks noChangeShapeType="1"/>
                </p:cNvSpPr>
                <p:nvPr/>
              </p:nvSpPr>
              <p:spPr bwMode="auto">
                <a:xfrm flipV="1">
                  <a:off x="945" y="76"/>
                  <a:ext cx="1" cy="750"/>
                </a:xfrm>
                <a:prstGeom prst="line">
                  <a:avLst/>
                </a:prstGeom>
                <a:noFill/>
                <a:ln w="9525">
                  <a:solidFill>
                    <a:srgbClr val="000000"/>
                  </a:solidFill>
                  <a:round/>
                  <a:tailEnd type="triangle" w="med" len="med"/>
                </a:ln>
              </p:spPr>
              <p:txBody>
                <a:bodyPr vert="horz" wrap="square" lIns="91440" tIns="45720" rIns="91440" bIns="45720" numCol="1" anchor="t" anchorCtr="0" compatLnSpc="1"/>
                <a:lstStyle/>
                <a:p>
                  <a:endParaRPr lang="zh-CN" altLang="en-US"/>
                </a:p>
              </p:txBody>
            </p:sp>
          </p:grpSp>
        </p:grpSp>
      </p:grpSp>
      <p:sp>
        <p:nvSpPr>
          <p:cNvPr id="30" name="矩形 29"/>
          <p:cNvSpPr/>
          <p:nvPr/>
        </p:nvSpPr>
        <p:spPr>
          <a:xfrm>
            <a:off x="2764185" y="3894569"/>
            <a:ext cx="1848583" cy="400110"/>
          </a:xfrm>
          <a:prstGeom prst="rect">
            <a:avLst/>
          </a:prstGeom>
        </p:spPr>
        <p:txBody>
          <a:bodyPr wrap="none">
            <a:spAutoFit/>
          </a:bodyPr>
          <a:lstStyle/>
          <a:p>
            <a:r>
              <a:rPr lang="en-US" altLang="zh-CN" dirty="0"/>
              <a:t>[Cr(</a:t>
            </a:r>
            <a:r>
              <a:rPr lang="en-US" altLang="zh-CN" dirty="0" err="1"/>
              <a:t>Cl</a:t>
            </a:r>
            <a:r>
              <a:rPr lang="en-US" altLang="zh-CN" dirty="0"/>
              <a:t>)</a:t>
            </a:r>
            <a:r>
              <a:rPr lang="en-US" altLang="zh-CN" baseline="-25000" dirty="0"/>
              <a:t>2</a:t>
            </a:r>
            <a:r>
              <a:rPr lang="en-US" altLang="zh-CN" dirty="0"/>
              <a:t>(H</a:t>
            </a:r>
            <a:r>
              <a:rPr lang="en-US" altLang="zh-CN" baseline="-25000" dirty="0"/>
              <a:t>2</a:t>
            </a:r>
            <a:r>
              <a:rPr lang="en-US" altLang="zh-CN" dirty="0"/>
              <a:t>O)</a:t>
            </a:r>
            <a:r>
              <a:rPr lang="en-US" altLang="zh-CN" baseline="-25000" dirty="0"/>
              <a:t>4</a:t>
            </a:r>
            <a:r>
              <a:rPr lang="en-US" altLang="zh-CN" dirty="0"/>
              <a:t>]</a:t>
            </a:r>
            <a:r>
              <a:rPr lang="en-US" altLang="zh-CN" baseline="30000" dirty="0"/>
              <a:t>+</a:t>
            </a:r>
            <a:endParaRPr lang="zh-CN" altLang="en-US" dirty="0"/>
          </a:p>
        </p:txBody>
      </p:sp>
      <p:sp>
        <p:nvSpPr>
          <p:cNvPr id="63516" name="Rectangle 28"/>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graphicFrame>
        <p:nvGraphicFramePr>
          <p:cNvPr id="63515" name="Object 27"/>
          <p:cNvGraphicFramePr>
            <a:graphicFrameLocks noChangeAspect="1"/>
          </p:cNvGraphicFramePr>
          <p:nvPr/>
        </p:nvGraphicFramePr>
        <p:xfrm>
          <a:off x="611560" y="5661248"/>
          <a:ext cx="7479831" cy="648072"/>
        </p:xfrm>
        <a:graphic>
          <a:graphicData uri="http://schemas.openxmlformats.org/presentationml/2006/ole">
            <mc:AlternateContent xmlns:mc="http://schemas.openxmlformats.org/markup-compatibility/2006">
              <mc:Choice xmlns:v="urn:schemas-microsoft-com:vml" Requires="v">
                <p:oleObj spid="_x0000_s22549" name="公式" r:id="rId3" imgW="147218400" imgH="12496800" progId="Equation.3">
                  <p:embed/>
                </p:oleObj>
              </mc:Choice>
              <mc:Fallback>
                <p:oleObj name="公式" r:id="rId3" imgW="147218400" imgH="12496800" progId="Equation.3">
                  <p:embed/>
                  <p:pic>
                    <p:nvPicPr>
                      <p:cNvPr id="0" name="Object 27"/>
                      <p:cNvPicPr>
                        <a:picLocks noChangeAspect="1"/>
                      </p:cNvPicPr>
                      <p:nvPr/>
                    </p:nvPicPr>
                    <p:blipFill>
                      <a:blip r:embed="rId4"/>
                      <a:stretch>
                        <a:fillRect/>
                      </a:stretch>
                    </p:blipFill>
                    <p:spPr>
                      <a:xfrm>
                        <a:off x="611560" y="5661248"/>
                        <a:ext cx="7479831" cy="648072"/>
                      </a:xfrm>
                      <a:prstGeom prst="rect">
                        <a:avLst/>
                      </a:prstGeom>
                      <a:noFill/>
                      <a:ln w="9525">
                        <a:noFill/>
                      </a:ln>
                    </p:spPr>
                  </p:pic>
                </p:oleObj>
              </mc:Fallback>
            </mc:AlternateContent>
          </a:graphicData>
        </a:graphic>
      </p:graphicFrame>
      <p:sp>
        <p:nvSpPr>
          <p:cNvPr id="33" name="矩形 32"/>
          <p:cNvSpPr/>
          <p:nvPr/>
        </p:nvSpPr>
        <p:spPr>
          <a:xfrm>
            <a:off x="4612516" y="3894569"/>
            <a:ext cx="1066318" cy="400110"/>
          </a:xfrm>
          <a:prstGeom prst="rect">
            <a:avLst/>
          </a:prstGeom>
        </p:spPr>
        <p:txBody>
          <a:bodyPr wrap="none">
            <a:spAutoFit/>
          </a:bodyPr>
          <a:lstStyle/>
          <a:p>
            <a:r>
              <a:rPr lang="zh-CN" altLang="zh-CN" baseline="-25000" dirty="0"/>
              <a:t> </a:t>
            </a:r>
            <a:r>
              <a:rPr lang="en-US" altLang="zh-CN" dirty="0"/>
              <a:t>Fe(</a:t>
            </a:r>
            <a:r>
              <a:rPr lang="en-US" altLang="zh-CN" dirty="0" err="1"/>
              <a:t>Cl</a:t>
            </a:r>
            <a:r>
              <a:rPr lang="en-US" altLang="zh-CN" dirty="0"/>
              <a:t>)</a:t>
            </a:r>
            <a:r>
              <a:rPr lang="en-US" altLang="zh-CN" baseline="-25000" dirty="0"/>
              <a:t>6</a:t>
            </a:r>
            <a:r>
              <a:rPr lang="en-US" altLang="zh-CN" baseline="30000" dirty="0"/>
              <a:t>3-</a:t>
            </a:r>
            <a:endParaRPr lang="zh-CN" altLang="en-US"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标题 1"/>
          <p:cNvSpPr>
            <a:spLocks noGrp="1"/>
          </p:cNvSpPr>
          <p:nvPr>
            <p:ph type="title"/>
          </p:nvPr>
        </p:nvSpPr>
        <p:spPr>
          <a:xfrm>
            <a:off x="457200" y="-99392"/>
            <a:ext cx="8229600" cy="1143000"/>
          </a:xfrm>
        </p:spPr>
        <p:txBody>
          <a:bodyPr>
            <a:normAutofit/>
          </a:bodyPr>
          <a:lstStyle/>
          <a:p>
            <a:r>
              <a:rPr lang="zh-CN" altLang="en-US" sz="3600" dirty="0">
                <a:latin typeface="微软雅黑" panose="020B0503020204020204" pitchFamily="34" charset="-122"/>
                <a:ea typeface="微软雅黑" panose="020B0503020204020204" pitchFamily="34" charset="-122"/>
              </a:rPr>
              <a:t>循环水腐蚀</a:t>
            </a:r>
          </a:p>
        </p:txBody>
      </p:sp>
      <p:sp>
        <p:nvSpPr>
          <p:cNvPr id="22530" name="内容占位符 2"/>
          <p:cNvSpPr>
            <a:spLocks noGrp="1"/>
          </p:cNvSpPr>
          <p:nvPr>
            <p:ph idx="1"/>
          </p:nvPr>
        </p:nvSpPr>
        <p:spPr>
          <a:xfrm>
            <a:off x="278130" y="1443990"/>
            <a:ext cx="8587680" cy="4848244"/>
          </a:xfrm>
        </p:spPr>
        <p:txBody>
          <a:bodyPr>
            <a:normAutofit fontScale="77500" lnSpcReduction="20000"/>
          </a:bodyPr>
          <a:lstStyle/>
          <a:p>
            <a:pPr lvl="0">
              <a:defRPr/>
            </a:pPr>
            <a:r>
              <a:rPr lang="en-US" altLang="zh-CN" dirty="0">
                <a:cs typeface="Times New Roman" panose="02020603050405020304"/>
              </a:rPr>
              <a:t>2</a:t>
            </a:r>
            <a:r>
              <a:rPr lang="zh-CN" altLang="en-US" dirty="0">
                <a:cs typeface="Times New Roman" panose="02020603050405020304"/>
              </a:rPr>
              <a:t>、垢下腐蚀</a:t>
            </a:r>
            <a:r>
              <a:rPr lang="en-US" altLang="zh-CN" dirty="0">
                <a:cs typeface="Times New Roman" panose="02020603050405020304"/>
              </a:rPr>
              <a:t>-</a:t>
            </a:r>
            <a:r>
              <a:rPr lang="zh-CN" altLang="en-US" dirty="0">
                <a:cs typeface="Times New Roman" panose="02020603050405020304"/>
              </a:rPr>
              <a:t>氧浓差电池、</a:t>
            </a:r>
            <a:r>
              <a:rPr lang="en-US" altLang="zh-CN" dirty="0">
                <a:cs typeface="Times New Roman" panose="02020603050405020304"/>
              </a:rPr>
              <a:t>MIC</a:t>
            </a:r>
          </a:p>
          <a:p>
            <a:pPr lvl="0">
              <a:defRPr/>
            </a:pPr>
            <a:r>
              <a:rPr lang="zh-CN" altLang="zh-CN" dirty="0"/>
              <a:t>一个“结垢</a:t>
            </a:r>
            <a:r>
              <a:rPr lang="en-US" altLang="zh-CN" dirty="0"/>
              <a:t>-</a:t>
            </a:r>
            <a:r>
              <a:rPr lang="zh-CN" altLang="zh-CN" dirty="0"/>
              <a:t>垢下氧化</a:t>
            </a:r>
            <a:r>
              <a:rPr lang="en-US" altLang="zh-CN" dirty="0"/>
              <a:t>-</a:t>
            </a:r>
            <a:r>
              <a:rPr lang="zh-CN" altLang="zh-CN" dirty="0"/>
              <a:t>缺氧</a:t>
            </a:r>
            <a:r>
              <a:rPr lang="en-US" altLang="zh-CN" dirty="0"/>
              <a:t>-</a:t>
            </a:r>
            <a:r>
              <a:rPr lang="zh-CN" altLang="zh-CN" dirty="0"/>
              <a:t>氧浓差电池腐蚀</a:t>
            </a:r>
            <a:r>
              <a:rPr lang="en-US" altLang="zh-CN" dirty="0"/>
              <a:t>-</a:t>
            </a:r>
            <a:r>
              <a:rPr lang="zh-CN" altLang="zh-CN" dirty="0"/>
              <a:t>垢内</a:t>
            </a:r>
            <a:r>
              <a:rPr lang="en-US" altLang="zh-CN" dirty="0"/>
              <a:t>SO</a:t>
            </a:r>
            <a:r>
              <a:rPr lang="en-US" altLang="zh-CN" baseline="-25000" dirty="0"/>
              <a:t>4</a:t>
            </a:r>
            <a:r>
              <a:rPr lang="en-US" altLang="zh-CN" baseline="30000" dirty="0"/>
              <a:t>2 -</a:t>
            </a:r>
            <a:r>
              <a:rPr lang="zh-CN" altLang="zh-CN" dirty="0"/>
              <a:t>富集</a:t>
            </a:r>
            <a:r>
              <a:rPr lang="en-US" altLang="zh-CN" baseline="30000" dirty="0"/>
              <a:t>-</a:t>
            </a:r>
            <a:r>
              <a:rPr lang="zh-CN" altLang="zh-CN" dirty="0"/>
              <a:t>硫酸根还原菌去极化腐蚀</a:t>
            </a:r>
            <a:r>
              <a:rPr lang="en-US" altLang="zh-CN" dirty="0"/>
              <a:t>-</a:t>
            </a:r>
            <a:r>
              <a:rPr lang="zh-CN" altLang="zh-CN" dirty="0"/>
              <a:t>生物膜和</a:t>
            </a:r>
            <a:r>
              <a:rPr lang="en-US" altLang="zh-CN" dirty="0" err="1"/>
              <a:t>FeSx</a:t>
            </a:r>
            <a:r>
              <a:rPr lang="en-US" altLang="zh-CN" dirty="0"/>
              <a:t>-</a:t>
            </a:r>
            <a:r>
              <a:rPr lang="zh-CN" altLang="zh-CN" dirty="0"/>
              <a:t>加剧氧浓差电池腐蚀”的腐蚀过程，有效除垢将是一个有效控制腐蚀的方法。</a:t>
            </a:r>
            <a:endParaRPr lang="en-US" altLang="zh-CN" dirty="0">
              <a:cs typeface="Times New Roman" panose="02020603050405020304"/>
            </a:endParaRPr>
          </a:p>
          <a:p>
            <a:pPr lvl="0">
              <a:defRPr/>
            </a:pPr>
            <a:r>
              <a:rPr lang="zh-CN" altLang="en-US" dirty="0">
                <a:cs typeface="Times New Roman" panose="02020603050405020304"/>
              </a:rPr>
              <a:t>铁细菌、异养菌</a:t>
            </a:r>
            <a:r>
              <a:rPr lang="zh-CN" altLang="en-US" dirty="0">
                <a:latin typeface="Times New Roman" panose="02020603050405020304"/>
                <a:cs typeface="Times New Roman" panose="02020603050405020304"/>
              </a:rPr>
              <a:t>→制造生物粘泥（好氧）；</a:t>
            </a:r>
            <a:endParaRPr lang="en-US" altLang="zh-CN" dirty="0">
              <a:latin typeface="Times New Roman" panose="02020603050405020304"/>
              <a:cs typeface="Times New Roman" panose="02020603050405020304"/>
            </a:endParaRPr>
          </a:p>
          <a:p>
            <a:pPr lvl="0">
              <a:defRPr/>
            </a:pPr>
            <a:r>
              <a:rPr lang="zh-CN" altLang="en-US" dirty="0">
                <a:latin typeface="Times New Roman" panose="02020603050405020304"/>
                <a:cs typeface="Times New Roman" panose="02020603050405020304"/>
              </a:rPr>
              <a:t>有机质（碳氢）</a:t>
            </a:r>
            <a:r>
              <a:rPr lang="zh-CN" altLang="en-US" dirty="0">
                <a:cs typeface="Times New Roman" panose="02020603050405020304"/>
              </a:rPr>
              <a:t>→促进异养菌繁殖；</a:t>
            </a:r>
            <a:endParaRPr lang="en-US" altLang="zh-CN" dirty="0">
              <a:latin typeface="Times New Roman" panose="02020603050405020304"/>
              <a:cs typeface="Times New Roman" panose="02020603050405020304"/>
            </a:endParaRPr>
          </a:p>
          <a:p>
            <a:pPr lvl="0">
              <a:defRPr/>
            </a:pPr>
            <a:r>
              <a:rPr lang="en-US" altLang="zh-CN" dirty="0">
                <a:latin typeface="Times New Roman" panose="02020603050405020304"/>
                <a:cs typeface="Times New Roman" panose="02020603050405020304"/>
              </a:rPr>
              <a:t>Fe2+</a:t>
            </a:r>
            <a:r>
              <a:rPr lang="zh-CN" altLang="en-US" dirty="0">
                <a:cs typeface="Times New Roman" panose="02020603050405020304"/>
              </a:rPr>
              <a:t> →促进铁细菌繁殖，促进垢下不稳定保护膜；</a:t>
            </a:r>
            <a:endParaRPr lang="en-US" altLang="zh-CN" dirty="0">
              <a:cs typeface="Times New Roman" panose="02020603050405020304"/>
            </a:endParaRPr>
          </a:p>
          <a:p>
            <a:pPr lvl="0">
              <a:defRPr/>
            </a:pPr>
            <a:r>
              <a:rPr lang="en-US" altLang="zh-CN" dirty="0">
                <a:cs typeface="Times New Roman" panose="02020603050405020304"/>
              </a:rPr>
              <a:t>PH</a:t>
            </a:r>
            <a:r>
              <a:rPr lang="zh-CN" altLang="en-US" dirty="0">
                <a:cs typeface="Times New Roman" panose="02020603050405020304"/>
              </a:rPr>
              <a:t>值→</a:t>
            </a:r>
            <a:r>
              <a:rPr lang="en-US" altLang="zh-CN" dirty="0">
                <a:cs typeface="Times New Roman" panose="02020603050405020304"/>
              </a:rPr>
              <a:t>5.5~9</a:t>
            </a:r>
            <a:r>
              <a:rPr lang="zh-CN" altLang="en-US" dirty="0">
                <a:cs typeface="Times New Roman" panose="02020603050405020304"/>
              </a:rPr>
              <a:t>促进细菌繁殖，大于</a:t>
            </a:r>
            <a:r>
              <a:rPr lang="en-US" altLang="zh-CN" dirty="0">
                <a:cs typeface="Times New Roman" panose="02020603050405020304"/>
              </a:rPr>
              <a:t>9</a:t>
            </a:r>
            <a:r>
              <a:rPr lang="zh-CN" altLang="en-US" dirty="0">
                <a:cs typeface="Times New Roman" panose="02020603050405020304"/>
              </a:rPr>
              <a:t>促进碱性沉积物形成；</a:t>
            </a:r>
            <a:endParaRPr lang="en-US" altLang="zh-CN" dirty="0">
              <a:cs typeface="Times New Roman" panose="02020603050405020304"/>
            </a:endParaRPr>
          </a:p>
          <a:p>
            <a:pPr lvl="0">
              <a:defRPr/>
            </a:pPr>
            <a:r>
              <a:rPr lang="en-US" altLang="zh-CN" dirty="0"/>
              <a:t>CO</a:t>
            </a:r>
            <a:r>
              <a:rPr lang="en-US" altLang="zh-CN" baseline="-25000" dirty="0"/>
              <a:t>3</a:t>
            </a:r>
            <a:r>
              <a:rPr lang="en-US" altLang="zh-CN" baseline="30000" dirty="0"/>
              <a:t>2-</a:t>
            </a:r>
            <a:r>
              <a:rPr lang="zh-CN" altLang="en-US" dirty="0">
                <a:cs typeface="Times New Roman" panose="02020603050405020304"/>
              </a:rPr>
              <a:t> →促进化学结垢</a:t>
            </a:r>
            <a:endParaRPr lang="en-US" altLang="zh-CN" dirty="0">
              <a:cs typeface="Times New Roman" panose="02020603050405020304"/>
            </a:endParaRPr>
          </a:p>
          <a:p>
            <a:r>
              <a:rPr lang="en-US" altLang="zh-CN" dirty="0" err="1"/>
              <a:t>硫酸根还原菌</a:t>
            </a:r>
            <a:r>
              <a:rPr lang="zh-CN" altLang="en-US" dirty="0">
                <a:cs typeface="Times New Roman" panose="02020603050405020304"/>
              </a:rPr>
              <a:t> →</a:t>
            </a:r>
            <a:r>
              <a:rPr lang="en-US" altLang="zh-CN" dirty="0">
                <a:cs typeface="Times New Roman" panose="02020603050405020304"/>
              </a:rPr>
              <a:t>MIC</a:t>
            </a:r>
            <a:r>
              <a:rPr lang="zh-CN" altLang="en-US" dirty="0">
                <a:cs typeface="Times New Roman" panose="02020603050405020304"/>
              </a:rPr>
              <a:t>祸首（厌氧）</a:t>
            </a:r>
            <a:endParaRPr lang="en-US" altLang="zh-CN" dirty="0">
              <a:cs typeface="Times New Roman" panose="02020603050405020304"/>
            </a:endParaRPr>
          </a:p>
          <a:p>
            <a:r>
              <a:rPr lang="en-US" altLang="zh-CN" dirty="0" err="1"/>
              <a:t>脱氮硫杆菌</a:t>
            </a:r>
            <a:r>
              <a:rPr lang="zh-CN" altLang="en-US" dirty="0">
                <a:cs typeface="Times New Roman" panose="02020603050405020304"/>
              </a:rPr>
              <a:t> →抑制</a:t>
            </a:r>
            <a:r>
              <a:rPr lang="en-US" altLang="zh-CN" dirty="0" err="1"/>
              <a:t>硫酸根还原菌</a:t>
            </a:r>
            <a:r>
              <a:rPr lang="zh-CN" altLang="en-US" dirty="0"/>
              <a:t>（厌氧）</a:t>
            </a:r>
            <a:endParaRPr lang="en-US" altLang="zh-CN" dirty="0"/>
          </a:p>
          <a:p>
            <a:pPr lvl="0">
              <a:defRPr/>
            </a:pPr>
            <a:endParaRPr lang="en-US" altLang="zh-CN" dirty="0">
              <a:cs typeface="Times New Roman" panose="02020603050405020304"/>
            </a:endParaRPr>
          </a:p>
          <a:p>
            <a:endParaRPr lang="en-US" altLang="zh-CN" dirty="0">
              <a:cs typeface="Times New Roman" panose="02020603050405020304"/>
            </a:endParaRPr>
          </a:p>
          <a:p>
            <a:pPr lvl="0"/>
            <a:endParaRPr lang="en-US" altLang="zh-CN" dirty="0">
              <a:cs typeface="Times New Roman" panose="02020603050405020304"/>
            </a:endParaRPr>
          </a:p>
          <a:p>
            <a:endParaRPr lang="en-US" altLang="zh-CN" dirty="0">
              <a:cs typeface="Times New Roman" panose="02020603050405020304"/>
            </a:endParaRPr>
          </a:p>
          <a:p>
            <a:pPr lvl="0"/>
            <a:endParaRPr lang="en-US" altLang="zh-CN" dirty="0">
              <a:cs typeface="Times New Roman" panose="02020603050405020304"/>
            </a:endParaRPr>
          </a:p>
          <a:p>
            <a:endParaRPr lang="en-US" altLang="zh-CN" dirty="0">
              <a:cs typeface="Times New Roman" panose="02020603050405020304"/>
            </a:endParaRPr>
          </a:p>
          <a:p>
            <a:endParaRPr lang="en-US" altLang="zh-CN" dirty="0">
              <a:cs typeface="Times New Roman" panose="02020603050405020304"/>
            </a:endParaRPr>
          </a:p>
          <a:p>
            <a:pPr>
              <a:buNone/>
            </a:pPr>
            <a:endParaRPr lang="en-US" altLang="zh-CN" dirty="0">
              <a:latin typeface="Times New Roman" panose="02020603050405020304"/>
              <a:cs typeface="Times New Roman" panose="02020603050405020304"/>
            </a:endParaRPr>
          </a:p>
          <a:p>
            <a:pPr>
              <a:buNone/>
            </a:pPr>
            <a:endParaRPr lang="en-US" altLang="zh-CN" dirty="0">
              <a:latin typeface="Times New Roman" panose="02020603050405020304"/>
              <a:cs typeface="Times New Roman" panose="02020603050405020304"/>
            </a:endParaRPr>
          </a:p>
        </p:txBody>
      </p:sp>
      <p:sp>
        <p:nvSpPr>
          <p:cNvPr id="28677" name="Rectangle 5"/>
          <p:cNvSpPr>
            <a:spLocks noChangeArrowheads="1"/>
          </p:cNvSpPr>
          <p:nvPr/>
        </p:nvSpPr>
        <p:spPr bwMode="auto">
          <a:xfrm>
            <a:off x="0" y="876300"/>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09574" name="Rectangle 6"/>
          <p:cNvSpPr>
            <a:spLocks noChangeArrowheads="1"/>
          </p:cNvSpPr>
          <p:nvPr/>
        </p:nvSpPr>
        <p:spPr bwMode="auto">
          <a:xfrm>
            <a:off x="0" y="657225"/>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63511" name="Rectangle 23"/>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63516" name="Rectangle 28"/>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标题 1"/>
          <p:cNvSpPr>
            <a:spLocks noGrp="1"/>
          </p:cNvSpPr>
          <p:nvPr>
            <p:ph type="title"/>
          </p:nvPr>
        </p:nvSpPr>
        <p:spPr>
          <a:xfrm>
            <a:off x="179512" y="-99392"/>
            <a:ext cx="8229600" cy="1143000"/>
          </a:xfrm>
        </p:spPr>
        <p:txBody>
          <a:bodyPr>
            <a:normAutofit/>
          </a:bodyPr>
          <a:lstStyle/>
          <a:p>
            <a:r>
              <a:rPr lang="zh-CN" altLang="en-US" sz="3600" dirty="0">
                <a:latin typeface="微软雅黑" panose="020B0503020204020204" pitchFamily="34" charset="-122"/>
                <a:ea typeface="微软雅黑" panose="020B0503020204020204" pitchFamily="34" charset="-122"/>
                <a:cs typeface="Times New Roman" panose="02020603050405020304"/>
              </a:rPr>
              <a:t>含固体颗粒多相流冲蚀</a:t>
            </a:r>
            <a:endParaRPr lang="zh-CN" altLang="en-US" sz="3600" dirty="0">
              <a:latin typeface="微软雅黑" panose="020B0503020204020204" pitchFamily="34" charset="-122"/>
              <a:ea typeface="微软雅黑" panose="020B0503020204020204" pitchFamily="34" charset="-122"/>
            </a:endParaRPr>
          </a:p>
        </p:txBody>
      </p:sp>
      <p:sp>
        <p:nvSpPr>
          <p:cNvPr id="22530" name="内容占位符 2"/>
          <p:cNvSpPr>
            <a:spLocks noGrp="1"/>
          </p:cNvSpPr>
          <p:nvPr>
            <p:ph idx="1"/>
          </p:nvPr>
        </p:nvSpPr>
        <p:spPr>
          <a:xfrm>
            <a:off x="378460" y="1443990"/>
            <a:ext cx="8587680" cy="4848244"/>
          </a:xfrm>
        </p:spPr>
        <p:txBody>
          <a:bodyPr>
            <a:normAutofit fontScale="85000" lnSpcReduction="10000"/>
          </a:bodyPr>
          <a:lstStyle/>
          <a:p>
            <a:pPr lvl="0">
              <a:defRPr/>
            </a:pPr>
            <a:r>
              <a:rPr lang="en-US" altLang="zh-CN" dirty="0">
                <a:cs typeface="Times New Roman" panose="02020603050405020304"/>
              </a:rPr>
              <a:t>1</a:t>
            </a:r>
            <a:r>
              <a:rPr lang="zh-CN" altLang="en-US" dirty="0">
                <a:cs typeface="Times New Roman" panose="02020603050405020304"/>
              </a:rPr>
              <a:t>、作用因素</a:t>
            </a:r>
            <a:endParaRPr lang="en-US" altLang="zh-CN" dirty="0">
              <a:cs typeface="Times New Roman" panose="02020603050405020304"/>
            </a:endParaRPr>
          </a:p>
          <a:p>
            <a:pPr lvl="0">
              <a:defRPr/>
            </a:pPr>
            <a:r>
              <a:rPr lang="zh-CN" altLang="en-US" dirty="0">
                <a:cs typeface="Times New Roman" panose="02020603050405020304"/>
                <a:hlinkClick r:id="rId2" action="ppaction://hlinkfile"/>
              </a:rPr>
              <a:t>流体质量流速；</a:t>
            </a:r>
            <a:endParaRPr lang="en-US" altLang="zh-CN" dirty="0">
              <a:cs typeface="Times New Roman" panose="02020603050405020304"/>
              <a:hlinkClick r:id="rId2" action="ppaction://hlinkfile"/>
            </a:endParaRPr>
          </a:p>
          <a:p>
            <a:pPr lvl="0">
              <a:defRPr/>
            </a:pPr>
            <a:r>
              <a:rPr lang="zh-CN" altLang="en-US" dirty="0">
                <a:cs typeface="Times New Roman" panose="02020603050405020304"/>
                <a:hlinkClick r:id="rId2" action="ppaction://hlinkfile"/>
              </a:rPr>
              <a:t>固体颗粒质量流速；</a:t>
            </a:r>
            <a:endParaRPr lang="en-US" altLang="zh-CN" dirty="0">
              <a:cs typeface="Times New Roman" panose="02020603050405020304"/>
              <a:hlinkClick r:id="rId2" action="ppaction://hlinkfile"/>
            </a:endParaRPr>
          </a:p>
          <a:p>
            <a:pPr lvl="0">
              <a:defRPr/>
            </a:pPr>
            <a:r>
              <a:rPr lang="zh-CN" altLang="en-US" dirty="0">
                <a:cs typeface="Times New Roman" panose="02020603050405020304"/>
                <a:hlinkClick r:id="rId2" action="ppaction://hlinkfile"/>
              </a:rPr>
              <a:t>气相含量；</a:t>
            </a:r>
            <a:endParaRPr lang="en-US" altLang="zh-CN" dirty="0">
              <a:cs typeface="Times New Roman" panose="02020603050405020304"/>
            </a:endParaRPr>
          </a:p>
          <a:p>
            <a:pPr lvl="0">
              <a:defRPr/>
            </a:pPr>
            <a:r>
              <a:rPr lang="en-US" altLang="zh-CN" dirty="0">
                <a:cs typeface="Times New Roman" panose="02020603050405020304"/>
              </a:rPr>
              <a:t>2</a:t>
            </a:r>
            <a:r>
              <a:rPr lang="zh-CN" altLang="en-US" dirty="0">
                <a:cs typeface="Times New Roman" panose="02020603050405020304"/>
              </a:rPr>
              <a:t>、与普通冲蚀</a:t>
            </a:r>
            <a:r>
              <a:rPr lang="en-US" altLang="zh-CN" dirty="0">
                <a:cs typeface="Times New Roman" panose="02020603050405020304"/>
              </a:rPr>
              <a:t>/</a:t>
            </a:r>
            <a:r>
              <a:rPr lang="zh-CN" altLang="en-US" dirty="0">
                <a:cs typeface="Times New Roman" panose="02020603050405020304"/>
              </a:rPr>
              <a:t>腐蚀的区别</a:t>
            </a:r>
            <a:endParaRPr lang="en-US" altLang="zh-CN" dirty="0">
              <a:cs typeface="Times New Roman" panose="02020603050405020304"/>
            </a:endParaRPr>
          </a:p>
          <a:p>
            <a:pPr lvl="0">
              <a:defRPr/>
            </a:pPr>
            <a:r>
              <a:rPr lang="zh-CN" altLang="en-US" dirty="0">
                <a:cs typeface="Times New Roman" panose="02020603050405020304"/>
              </a:rPr>
              <a:t>在表面具有</a:t>
            </a:r>
            <a:r>
              <a:rPr lang="zh-CN" altLang="en-US" dirty="0">
                <a:solidFill>
                  <a:srgbClr val="FF0000"/>
                </a:solidFill>
                <a:cs typeface="Times New Roman" panose="02020603050405020304"/>
              </a:rPr>
              <a:t>致密保护膜</a:t>
            </a:r>
            <a:r>
              <a:rPr lang="zh-CN" altLang="en-US" dirty="0">
                <a:cs typeface="Times New Roman" panose="02020603050405020304"/>
              </a:rPr>
              <a:t>或流体</a:t>
            </a:r>
            <a:r>
              <a:rPr lang="zh-CN" altLang="en-US" dirty="0">
                <a:solidFill>
                  <a:srgbClr val="FF0000"/>
                </a:solidFill>
                <a:cs typeface="Times New Roman" panose="02020603050405020304"/>
              </a:rPr>
              <a:t>含有固体颗粒</a:t>
            </a:r>
            <a:r>
              <a:rPr lang="zh-CN" altLang="en-US" dirty="0">
                <a:cs typeface="Times New Roman" panose="02020603050405020304"/>
              </a:rPr>
              <a:t>的流体腐蚀作用中，腐蚀速率与流速有直接关系，即流速、流态（湍流、层流、高速流）所引发的冲蚀起主导作用。</a:t>
            </a:r>
            <a:endParaRPr lang="en-US" altLang="zh-CN" dirty="0">
              <a:cs typeface="Times New Roman" panose="02020603050405020304"/>
            </a:endParaRPr>
          </a:p>
          <a:p>
            <a:pPr lvl="0">
              <a:defRPr/>
            </a:pPr>
            <a:r>
              <a:rPr lang="en-US" altLang="zh-CN" dirty="0">
                <a:cs typeface="Times New Roman" panose="02020603050405020304"/>
              </a:rPr>
              <a:t>3</a:t>
            </a:r>
            <a:r>
              <a:rPr lang="zh-CN" altLang="en-US" dirty="0">
                <a:cs typeface="Times New Roman" panose="02020603050405020304"/>
              </a:rPr>
              <a:t>、气体的作用</a:t>
            </a:r>
            <a:endParaRPr lang="en-US" altLang="zh-CN" dirty="0">
              <a:cs typeface="Times New Roman" panose="02020603050405020304"/>
            </a:endParaRPr>
          </a:p>
          <a:p>
            <a:pPr lvl="0">
              <a:defRPr/>
            </a:pPr>
            <a:r>
              <a:rPr lang="zh-CN" altLang="en-US" dirty="0">
                <a:cs typeface="Times New Roman" panose="02020603050405020304"/>
              </a:rPr>
              <a:t>空泡 作用</a:t>
            </a:r>
            <a:r>
              <a:rPr lang="zh-CN" altLang="en-US" dirty="0">
                <a:latin typeface="Times New Roman" panose="02020603050405020304"/>
                <a:cs typeface="Times New Roman" panose="02020603050405020304"/>
              </a:rPr>
              <a:t>→局部高压、增加局部流速、制造局部湍流、制造局部腐蚀环境（段塞流如何考虑）</a:t>
            </a:r>
            <a:endParaRPr lang="en-US" altLang="zh-CN" dirty="0">
              <a:cs typeface="Times New Roman" panose="02020603050405020304"/>
            </a:endParaRPr>
          </a:p>
          <a:p>
            <a:endParaRPr lang="en-US" altLang="zh-CN" dirty="0">
              <a:cs typeface="Times New Roman" panose="02020603050405020304"/>
            </a:endParaRPr>
          </a:p>
          <a:p>
            <a:pPr lvl="0"/>
            <a:endParaRPr lang="en-US" altLang="zh-CN" dirty="0">
              <a:cs typeface="Times New Roman" panose="02020603050405020304"/>
            </a:endParaRPr>
          </a:p>
          <a:p>
            <a:endParaRPr lang="en-US" altLang="zh-CN" dirty="0">
              <a:cs typeface="Times New Roman" panose="02020603050405020304"/>
            </a:endParaRPr>
          </a:p>
          <a:p>
            <a:pPr lvl="0"/>
            <a:endParaRPr lang="en-US" altLang="zh-CN" dirty="0">
              <a:cs typeface="Times New Roman" panose="02020603050405020304"/>
            </a:endParaRPr>
          </a:p>
          <a:p>
            <a:endParaRPr lang="en-US" altLang="zh-CN" dirty="0">
              <a:cs typeface="Times New Roman" panose="02020603050405020304"/>
            </a:endParaRPr>
          </a:p>
          <a:p>
            <a:endParaRPr lang="en-US" altLang="zh-CN" dirty="0">
              <a:cs typeface="Times New Roman" panose="02020603050405020304"/>
            </a:endParaRPr>
          </a:p>
          <a:p>
            <a:pPr>
              <a:buNone/>
            </a:pPr>
            <a:endParaRPr lang="en-US" altLang="zh-CN" dirty="0">
              <a:latin typeface="Times New Roman" panose="02020603050405020304"/>
              <a:cs typeface="Times New Roman" panose="02020603050405020304"/>
            </a:endParaRPr>
          </a:p>
          <a:p>
            <a:pPr>
              <a:buNone/>
            </a:pPr>
            <a:endParaRPr lang="en-US" altLang="zh-CN" dirty="0">
              <a:latin typeface="Times New Roman" panose="02020603050405020304"/>
              <a:cs typeface="Times New Roman" panose="02020603050405020304"/>
            </a:endParaRPr>
          </a:p>
        </p:txBody>
      </p:sp>
      <p:sp>
        <p:nvSpPr>
          <p:cNvPr id="28677" name="Rectangle 5"/>
          <p:cNvSpPr>
            <a:spLocks noChangeArrowheads="1"/>
          </p:cNvSpPr>
          <p:nvPr/>
        </p:nvSpPr>
        <p:spPr bwMode="auto">
          <a:xfrm>
            <a:off x="0" y="876300"/>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09574" name="Rectangle 6"/>
          <p:cNvSpPr>
            <a:spLocks noChangeArrowheads="1"/>
          </p:cNvSpPr>
          <p:nvPr/>
        </p:nvSpPr>
        <p:spPr bwMode="auto">
          <a:xfrm>
            <a:off x="0" y="657225"/>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63511" name="Rectangle 23"/>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63516" name="Rectangle 28"/>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标题 1"/>
          <p:cNvSpPr>
            <a:spLocks noGrp="1"/>
          </p:cNvSpPr>
          <p:nvPr>
            <p:ph type="title"/>
          </p:nvPr>
        </p:nvSpPr>
        <p:spPr>
          <a:xfrm>
            <a:off x="179512" y="-99392"/>
            <a:ext cx="8229600" cy="1143000"/>
          </a:xfrm>
        </p:spPr>
        <p:txBody>
          <a:bodyPr>
            <a:normAutofit/>
          </a:bodyPr>
          <a:lstStyle/>
          <a:p>
            <a:r>
              <a:rPr lang="zh-CN" altLang="en-US" sz="3600" dirty="0">
                <a:latin typeface="微软雅黑" panose="020B0503020204020204" pitchFamily="34" charset="-122"/>
                <a:ea typeface="微软雅黑" panose="020B0503020204020204" pitchFamily="34" charset="-122"/>
                <a:cs typeface="Times New Roman" panose="02020603050405020304"/>
              </a:rPr>
              <a:t>含固体颗粒多相流冲蚀</a:t>
            </a:r>
            <a:endParaRPr lang="zh-CN" altLang="en-US" sz="3600" dirty="0">
              <a:latin typeface="微软雅黑" panose="020B0503020204020204" pitchFamily="34" charset="-122"/>
              <a:ea typeface="微软雅黑" panose="020B0503020204020204" pitchFamily="34" charset="-122"/>
            </a:endParaRPr>
          </a:p>
        </p:txBody>
      </p:sp>
      <p:sp>
        <p:nvSpPr>
          <p:cNvPr id="22530" name="内容占位符 2"/>
          <p:cNvSpPr>
            <a:spLocks noGrp="1"/>
          </p:cNvSpPr>
          <p:nvPr>
            <p:ph idx="1"/>
          </p:nvPr>
        </p:nvSpPr>
        <p:spPr>
          <a:xfrm>
            <a:off x="304800" y="1295400"/>
            <a:ext cx="8587680" cy="4848244"/>
          </a:xfrm>
        </p:spPr>
        <p:txBody>
          <a:bodyPr>
            <a:normAutofit/>
          </a:bodyPr>
          <a:lstStyle/>
          <a:p>
            <a:pPr lvl="0">
              <a:defRPr/>
            </a:pPr>
            <a:r>
              <a:rPr lang="zh-CN" altLang="en-US" dirty="0">
                <a:cs typeface="Times New Roman" panose="02020603050405020304"/>
              </a:rPr>
              <a:t>案例</a:t>
            </a:r>
            <a:endParaRPr lang="en-US" altLang="zh-CN" dirty="0">
              <a:cs typeface="Times New Roman" panose="02020603050405020304"/>
            </a:endParaRPr>
          </a:p>
          <a:p>
            <a:pPr lvl="0">
              <a:defRPr/>
            </a:pPr>
            <a:endParaRPr lang="en-US" altLang="zh-CN" dirty="0">
              <a:cs typeface="Times New Roman" panose="02020603050405020304"/>
            </a:endParaRPr>
          </a:p>
          <a:p>
            <a:endParaRPr lang="en-US" altLang="zh-CN" dirty="0">
              <a:cs typeface="Times New Roman" panose="02020603050405020304"/>
            </a:endParaRPr>
          </a:p>
          <a:p>
            <a:pPr lvl="0"/>
            <a:endParaRPr lang="en-US" altLang="zh-CN" dirty="0">
              <a:cs typeface="Times New Roman" panose="02020603050405020304"/>
            </a:endParaRPr>
          </a:p>
          <a:p>
            <a:endParaRPr lang="en-US" altLang="zh-CN" dirty="0">
              <a:cs typeface="Times New Roman" panose="02020603050405020304"/>
            </a:endParaRPr>
          </a:p>
          <a:p>
            <a:pPr lvl="0"/>
            <a:endParaRPr lang="en-US" altLang="zh-CN" dirty="0">
              <a:cs typeface="Times New Roman" panose="02020603050405020304"/>
            </a:endParaRPr>
          </a:p>
          <a:p>
            <a:endParaRPr lang="en-US" altLang="zh-CN" dirty="0">
              <a:cs typeface="Times New Roman" panose="02020603050405020304"/>
            </a:endParaRPr>
          </a:p>
          <a:p>
            <a:endParaRPr lang="en-US" altLang="zh-CN" dirty="0">
              <a:cs typeface="Times New Roman" panose="02020603050405020304"/>
            </a:endParaRPr>
          </a:p>
          <a:p>
            <a:pPr>
              <a:buNone/>
            </a:pPr>
            <a:endParaRPr lang="en-US" altLang="zh-CN" dirty="0">
              <a:latin typeface="Times New Roman" panose="02020603050405020304"/>
              <a:cs typeface="Times New Roman" panose="02020603050405020304"/>
            </a:endParaRPr>
          </a:p>
          <a:p>
            <a:pPr>
              <a:buNone/>
            </a:pPr>
            <a:endParaRPr lang="en-US" altLang="zh-CN" dirty="0">
              <a:latin typeface="Times New Roman" panose="02020603050405020304"/>
              <a:cs typeface="Times New Roman" panose="02020603050405020304"/>
            </a:endParaRPr>
          </a:p>
        </p:txBody>
      </p:sp>
      <p:sp>
        <p:nvSpPr>
          <p:cNvPr id="28677" name="Rectangle 5"/>
          <p:cNvSpPr>
            <a:spLocks noChangeArrowheads="1"/>
          </p:cNvSpPr>
          <p:nvPr/>
        </p:nvSpPr>
        <p:spPr bwMode="auto">
          <a:xfrm>
            <a:off x="0" y="876300"/>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09574" name="Rectangle 6"/>
          <p:cNvSpPr>
            <a:spLocks noChangeArrowheads="1"/>
          </p:cNvSpPr>
          <p:nvPr/>
        </p:nvSpPr>
        <p:spPr bwMode="auto">
          <a:xfrm>
            <a:off x="0" y="657225"/>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63511" name="Rectangle 23"/>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63516" name="Rectangle 28"/>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pic>
        <p:nvPicPr>
          <p:cNvPr id="269314" name="Picture 2" descr="IMG_3383"/>
          <p:cNvPicPr>
            <a:picLocks noChangeAspect="1" noChangeArrowheads="1"/>
          </p:cNvPicPr>
          <p:nvPr/>
        </p:nvPicPr>
        <p:blipFill>
          <a:blip r:embed="rId2" cstate="print"/>
          <a:srcRect/>
          <a:stretch>
            <a:fillRect/>
          </a:stretch>
        </p:blipFill>
        <p:spPr bwMode="auto">
          <a:xfrm>
            <a:off x="395536" y="2204864"/>
            <a:ext cx="4248472" cy="3196219"/>
          </a:xfrm>
          <a:prstGeom prst="rect">
            <a:avLst/>
          </a:prstGeom>
          <a:noFill/>
          <a:ln w="9525">
            <a:noFill/>
            <a:miter lim="800000"/>
            <a:headEnd/>
            <a:tailEnd/>
          </a:ln>
        </p:spPr>
      </p:pic>
      <p:pic>
        <p:nvPicPr>
          <p:cNvPr id="269315" name="Picture 3"/>
          <p:cNvPicPr>
            <a:picLocks noChangeAspect="1" noChangeArrowheads="1"/>
          </p:cNvPicPr>
          <p:nvPr/>
        </p:nvPicPr>
        <p:blipFill>
          <a:blip r:embed="rId3" cstate="print"/>
          <a:srcRect/>
          <a:stretch>
            <a:fillRect/>
          </a:stretch>
        </p:blipFill>
        <p:spPr bwMode="auto">
          <a:xfrm>
            <a:off x="5004048" y="2420888"/>
            <a:ext cx="3943248" cy="2952328"/>
          </a:xfrm>
          <a:prstGeom prst="rect">
            <a:avLst/>
          </a:prstGeom>
          <a:noFill/>
          <a:ln w="9525">
            <a:noFill/>
            <a:miter lim="800000"/>
            <a:headEnd/>
            <a:tailEnd/>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标题 1"/>
          <p:cNvSpPr>
            <a:spLocks noGrp="1"/>
          </p:cNvSpPr>
          <p:nvPr>
            <p:ph type="title"/>
          </p:nvPr>
        </p:nvSpPr>
        <p:spPr>
          <a:xfrm>
            <a:off x="107504" y="-99392"/>
            <a:ext cx="8229600" cy="1143000"/>
          </a:xfrm>
        </p:spPr>
        <p:txBody>
          <a:bodyPr>
            <a:normAutofit/>
          </a:bodyPr>
          <a:lstStyle/>
          <a:p>
            <a:r>
              <a:rPr lang="zh-CN" altLang="en-US" sz="3600" dirty="0">
                <a:latin typeface="微软雅黑" panose="020B0503020204020204" pitchFamily="34" charset="-122"/>
                <a:ea typeface="微软雅黑" panose="020B0503020204020204" pitchFamily="34" charset="-122"/>
                <a:cs typeface="Times New Roman" panose="02020603050405020304"/>
              </a:rPr>
              <a:t>含固体颗粒多相流冲蚀</a:t>
            </a:r>
            <a:endParaRPr lang="zh-CN" altLang="en-US" sz="3600" dirty="0">
              <a:latin typeface="微软雅黑" panose="020B0503020204020204" pitchFamily="34" charset="-122"/>
              <a:ea typeface="微软雅黑" panose="020B0503020204020204" pitchFamily="34" charset="-122"/>
            </a:endParaRPr>
          </a:p>
        </p:txBody>
      </p:sp>
      <p:sp>
        <p:nvSpPr>
          <p:cNvPr id="22530" name="内容占位符 2"/>
          <p:cNvSpPr>
            <a:spLocks noGrp="1"/>
          </p:cNvSpPr>
          <p:nvPr>
            <p:ph idx="1"/>
          </p:nvPr>
        </p:nvSpPr>
        <p:spPr>
          <a:xfrm>
            <a:off x="304800" y="1295400"/>
            <a:ext cx="8587680" cy="4848244"/>
          </a:xfrm>
        </p:spPr>
        <p:txBody>
          <a:bodyPr>
            <a:normAutofit/>
          </a:bodyPr>
          <a:lstStyle/>
          <a:p>
            <a:pPr lvl="0">
              <a:defRPr/>
            </a:pPr>
            <a:r>
              <a:rPr lang="zh-CN" altLang="en-US" dirty="0">
                <a:cs typeface="Times New Roman" panose="02020603050405020304"/>
              </a:rPr>
              <a:t>案例</a:t>
            </a:r>
            <a:endParaRPr lang="en-US" altLang="zh-CN" dirty="0">
              <a:cs typeface="Times New Roman" panose="02020603050405020304"/>
            </a:endParaRPr>
          </a:p>
          <a:p>
            <a:pPr lvl="0">
              <a:defRPr/>
            </a:pPr>
            <a:endParaRPr lang="en-US" altLang="zh-CN" dirty="0">
              <a:cs typeface="Times New Roman" panose="02020603050405020304"/>
            </a:endParaRPr>
          </a:p>
          <a:p>
            <a:endParaRPr lang="en-US" altLang="zh-CN" dirty="0">
              <a:cs typeface="Times New Roman" panose="02020603050405020304"/>
            </a:endParaRPr>
          </a:p>
          <a:p>
            <a:pPr lvl="0"/>
            <a:endParaRPr lang="en-US" altLang="zh-CN" dirty="0">
              <a:cs typeface="Times New Roman" panose="02020603050405020304"/>
            </a:endParaRPr>
          </a:p>
          <a:p>
            <a:endParaRPr lang="en-US" altLang="zh-CN" dirty="0">
              <a:cs typeface="Times New Roman" panose="02020603050405020304"/>
            </a:endParaRPr>
          </a:p>
          <a:p>
            <a:pPr lvl="0"/>
            <a:endParaRPr lang="en-US" altLang="zh-CN" dirty="0">
              <a:cs typeface="Times New Roman" panose="02020603050405020304"/>
            </a:endParaRPr>
          </a:p>
          <a:p>
            <a:endParaRPr lang="en-US" altLang="zh-CN" dirty="0">
              <a:cs typeface="Times New Roman" panose="02020603050405020304"/>
            </a:endParaRPr>
          </a:p>
          <a:p>
            <a:endParaRPr lang="en-US" altLang="zh-CN" dirty="0">
              <a:cs typeface="Times New Roman" panose="02020603050405020304"/>
            </a:endParaRPr>
          </a:p>
          <a:p>
            <a:pPr>
              <a:buNone/>
            </a:pPr>
            <a:endParaRPr lang="en-US" altLang="zh-CN" dirty="0">
              <a:latin typeface="Times New Roman" panose="02020603050405020304"/>
              <a:cs typeface="Times New Roman" panose="02020603050405020304"/>
            </a:endParaRPr>
          </a:p>
          <a:p>
            <a:pPr>
              <a:buNone/>
            </a:pPr>
            <a:endParaRPr lang="en-US" altLang="zh-CN" dirty="0">
              <a:latin typeface="Times New Roman" panose="02020603050405020304"/>
              <a:cs typeface="Times New Roman" panose="02020603050405020304"/>
            </a:endParaRPr>
          </a:p>
        </p:txBody>
      </p:sp>
      <p:sp>
        <p:nvSpPr>
          <p:cNvPr id="28677" name="Rectangle 5"/>
          <p:cNvSpPr>
            <a:spLocks noChangeArrowheads="1"/>
          </p:cNvSpPr>
          <p:nvPr/>
        </p:nvSpPr>
        <p:spPr bwMode="auto">
          <a:xfrm>
            <a:off x="0" y="876300"/>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09574" name="Rectangle 6"/>
          <p:cNvSpPr>
            <a:spLocks noChangeArrowheads="1"/>
          </p:cNvSpPr>
          <p:nvPr/>
        </p:nvSpPr>
        <p:spPr bwMode="auto">
          <a:xfrm>
            <a:off x="0" y="657225"/>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63511" name="Rectangle 23"/>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63516" name="Rectangle 28"/>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pic>
        <p:nvPicPr>
          <p:cNvPr id="10" name="图片 9" descr="照片 043"/>
          <p:cNvPicPr/>
          <p:nvPr/>
        </p:nvPicPr>
        <p:blipFill>
          <a:blip r:embed="rId2" cstate="print"/>
          <a:srcRect/>
          <a:stretch>
            <a:fillRect/>
          </a:stretch>
        </p:blipFill>
        <p:spPr bwMode="auto">
          <a:xfrm>
            <a:off x="539552" y="2060848"/>
            <a:ext cx="3888432" cy="2952328"/>
          </a:xfrm>
          <a:prstGeom prst="rect">
            <a:avLst/>
          </a:prstGeom>
          <a:noFill/>
          <a:ln w="9525">
            <a:noFill/>
            <a:miter lim="800000"/>
            <a:headEnd/>
            <a:tailEnd/>
          </a:ln>
        </p:spPr>
      </p:pic>
      <p:pic>
        <p:nvPicPr>
          <p:cNvPr id="9" name="Picture 22" descr="复件 A区注水管线结垢3">
            <a:hlinkClick r:id="rId3" action="ppaction://hlinksldjump"/>
          </p:cNvPr>
          <p:cNvPicPr>
            <a:picLocks noChangeAspect="1" noChangeArrowheads="1"/>
          </p:cNvPicPr>
          <p:nvPr/>
        </p:nvPicPr>
        <p:blipFill>
          <a:blip r:embed="rId4" cstate="print"/>
          <a:srcRect/>
          <a:stretch>
            <a:fillRect/>
          </a:stretch>
        </p:blipFill>
        <p:spPr bwMode="auto">
          <a:xfrm>
            <a:off x="4788024" y="2060848"/>
            <a:ext cx="3888432" cy="2970787"/>
          </a:xfrm>
          <a:prstGeom prst="rect">
            <a:avLst/>
          </a:prstGeom>
          <a:noFill/>
          <a:ln w="9525">
            <a:noFill/>
            <a:miter lim="800000"/>
            <a:headEnd/>
            <a:tailEnd/>
          </a:ln>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ce3425ef-0efe-4129-9f22-daaddf9721b3}"/>
</p:tagLst>
</file>

<file path=ppt/tags/tag10.xml><?xml version="1.0" encoding="utf-8"?>
<p:tagLst xmlns:a="http://schemas.openxmlformats.org/drawingml/2006/main" xmlns:r="http://schemas.openxmlformats.org/officeDocument/2006/relationships" xmlns:p="http://schemas.openxmlformats.org/presentationml/2006/main">
  <p:tag name="KSO_WM_UNIT_TABLE_BEAUTIFY" val="smartTable{2573240f-9210-4901-9031-448934624f96}"/>
</p:tagLst>
</file>

<file path=ppt/tags/tag11.xml><?xml version="1.0" encoding="utf-8"?>
<p:tagLst xmlns:a="http://schemas.openxmlformats.org/drawingml/2006/main" xmlns:r="http://schemas.openxmlformats.org/officeDocument/2006/relationships" xmlns:p="http://schemas.openxmlformats.org/presentationml/2006/main">
  <p:tag name="KSO_WM_UNIT_TABLE_BEAUTIFY" val="smartTable{91ea4b32-e25d-44c8-be7c-2c65c218b7b2}"/>
</p:tagLst>
</file>

<file path=ppt/tags/tag12.xml><?xml version="1.0" encoding="utf-8"?>
<p:tagLst xmlns:a="http://schemas.openxmlformats.org/drawingml/2006/main" xmlns:r="http://schemas.openxmlformats.org/officeDocument/2006/relationships" xmlns:p="http://schemas.openxmlformats.org/presentationml/2006/main">
  <p:tag name="KSO_WM_UNIT_TABLE_BEAUTIFY" val="smartTable{a02acc36-5544-4258-89f2-f9b7251fa242}"/>
</p:tagLst>
</file>

<file path=ppt/tags/tag13.xml><?xml version="1.0" encoding="utf-8"?>
<p:tagLst xmlns:a="http://schemas.openxmlformats.org/drawingml/2006/main" xmlns:r="http://schemas.openxmlformats.org/officeDocument/2006/relationships" xmlns:p="http://schemas.openxmlformats.org/presentationml/2006/main">
  <p:tag name="KSO_WM_UNIT_TABLE_BEAUTIFY" val="smartTable{bd26df51-fac3-483f-83dc-580666db5573}"/>
</p:tagLst>
</file>

<file path=ppt/tags/tag14.xml><?xml version="1.0" encoding="utf-8"?>
<p:tagLst xmlns:a="http://schemas.openxmlformats.org/drawingml/2006/main" xmlns:r="http://schemas.openxmlformats.org/officeDocument/2006/relationships" xmlns:p="http://schemas.openxmlformats.org/presentationml/2006/main">
  <p:tag name="KSO_WM_UNIT_TABLE_BEAUTIFY" val="smartTable{aac29c41-cebb-490f-b681-851fe9b99cc1}"/>
</p:tagLst>
</file>

<file path=ppt/tags/tag15.xml><?xml version="1.0" encoding="utf-8"?>
<p:tagLst xmlns:a="http://schemas.openxmlformats.org/drawingml/2006/main" xmlns:r="http://schemas.openxmlformats.org/officeDocument/2006/relationships" xmlns:p="http://schemas.openxmlformats.org/presentationml/2006/main">
  <p:tag name="KSO_WM_UNIT_TABLE_BEAUTIFY" val="smartTable{55a8ca04-c773-48ea-a52c-0de76e9edde0}"/>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63821712-2f41-48d8-a323-b1e4daf147a1}"/>
</p:tagLst>
</file>

<file path=ppt/tags/tag3.xml><?xml version="1.0" encoding="utf-8"?>
<p:tagLst xmlns:a="http://schemas.openxmlformats.org/drawingml/2006/main" xmlns:r="http://schemas.openxmlformats.org/officeDocument/2006/relationships" xmlns:p="http://schemas.openxmlformats.org/presentationml/2006/main">
  <p:tag name="KSO_WM_UNIT_TABLE_BEAUTIFY" val="smartTable{18e8aae9-9227-48f1-9237-21bfa21e4169}"/>
</p:tagLst>
</file>

<file path=ppt/tags/tag4.xml><?xml version="1.0" encoding="utf-8"?>
<p:tagLst xmlns:a="http://schemas.openxmlformats.org/drawingml/2006/main" xmlns:r="http://schemas.openxmlformats.org/officeDocument/2006/relationships" xmlns:p="http://schemas.openxmlformats.org/presentationml/2006/main">
  <p:tag name="KSO_WM_UNIT_TABLE_BEAUTIFY" val="smartTable{2339ccec-b7dd-4a5f-aaa4-d72a77dcf7db}"/>
</p:tagLst>
</file>

<file path=ppt/tags/tag5.xml><?xml version="1.0" encoding="utf-8"?>
<p:tagLst xmlns:a="http://schemas.openxmlformats.org/drawingml/2006/main" xmlns:r="http://schemas.openxmlformats.org/officeDocument/2006/relationships" xmlns:p="http://schemas.openxmlformats.org/presentationml/2006/main">
  <p:tag name="KSO_WM_UNIT_TABLE_BEAUTIFY" val="smartTable{6096c60d-1275-4260-9270-8b3d7a2a0f25}"/>
</p:tagLst>
</file>

<file path=ppt/tags/tag6.xml><?xml version="1.0" encoding="utf-8"?>
<p:tagLst xmlns:a="http://schemas.openxmlformats.org/drawingml/2006/main" xmlns:r="http://schemas.openxmlformats.org/officeDocument/2006/relationships" xmlns:p="http://schemas.openxmlformats.org/presentationml/2006/main">
  <p:tag name="REFSHAPE" val="-2048640612"/>
  <p:tag name="KSO_WM_UNIT_PLACING_PICTURE_USER_VIEWPORT" val="{&quot;height&quot;:6047,&quot;width&quot;:6835}"/>
</p:tagLst>
</file>

<file path=ppt/tags/tag7.xml><?xml version="1.0" encoding="utf-8"?>
<p:tagLst xmlns:a="http://schemas.openxmlformats.org/drawingml/2006/main" xmlns:r="http://schemas.openxmlformats.org/officeDocument/2006/relationships" xmlns:p="http://schemas.openxmlformats.org/presentationml/2006/main">
  <p:tag name="KSO_WM_UNIT_TABLE_BEAUTIFY" val="smartTable{c71cf866-32cc-48b4-829a-619df12b9861}"/>
</p:tagLst>
</file>

<file path=ppt/tags/tag8.xml><?xml version="1.0" encoding="utf-8"?>
<p:tagLst xmlns:a="http://schemas.openxmlformats.org/drawingml/2006/main" xmlns:r="http://schemas.openxmlformats.org/officeDocument/2006/relationships" xmlns:p="http://schemas.openxmlformats.org/presentationml/2006/main">
  <p:tag name="KSO_WM_UNIT_TABLE_BEAUTIFY" val="smartTable{a10b3266-fe61-47f0-8b94-fd62e811bd5d}"/>
</p:tagLst>
</file>

<file path=ppt/tags/tag9.xml><?xml version="1.0" encoding="utf-8"?>
<p:tagLst xmlns:a="http://schemas.openxmlformats.org/drawingml/2006/main" xmlns:r="http://schemas.openxmlformats.org/officeDocument/2006/relationships" xmlns:p="http://schemas.openxmlformats.org/presentationml/2006/main">
  <p:tag name="KSO_WM_UNIT_TABLE_BEAUTIFY" val="smartTable{ab6581e1-1257-4d04-9631-a381f3019a3a}"/>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6956</Words>
  <Application>Microsoft Office PowerPoint</Application>
  <PresentationFormat>全屏显示(4:3)</PresentationFormat>
  <Paragraphs>889</Paragraphs>
  <Slides>100</Slides>
  <Notes>1</Notes>
  <HiddenSlides>0</HiddenSlides>
  <MMClips>0</MMClips>
  <ScaleCrop>false</ScaleCrop>
  <HeadingPairs>
    <vt:vector size="8" baseType="variant">
      <vt:variant>
        <vt:lpstr>已用的字体</vt:lpstr>
      </vt:variant>
      <vt:variant>
        <vt:i4>9</vt:i4>
      </vt:variant>
      <vt:variant>
        <vt:lpstr>主题</vt:lpstr>
      </vt:variant>
      <vt:variant>
        <vt:i4>1</vt:i4>
      </vt:variant>
      <vt:variant>
        <vt:lpstr>嵌入 OLE 服务器</vt:lpstr>
      </vt:variant>
      <vt:variant>
        <vt:i4>4</vt:i4>
      </vt:variant>
      <vt:variant>
        <vt:lpstr>幻灯片标题</vt:lpstr>
      </vt:variant>
      <vt:variant>
        <vt:i4>100</vt:i4>
      </vt:variant>
    </vt:vector>
  </HeadingPairs>
  <TitlesOfParts>
    <vt:vector size="114" baseType="lpstr">
      <vt:lpstr>黑体</vt:lpstr>
      <vt:lpstr>楷体_GB2312</vt:lpstr>
      <vt:lpstr>宋体</vt:lpstr>
      <vt:lpstr>微软雅黑</vt:lpstr>
      <vt:lpstr>Arial</vt:lpstr>
      <vt:lpstr>Calibri</vt:lpstr>
      <vt:lpstr>Times New Roman</vt:lpstr>
      <vt:lpstr>Verdana</vt:lpstr>
      <vt:lpstr>Wingdings</vt:lpstr>
      <vt:lpstr>Office 主题</vt:lpstr>
      <vt:lpstr>Photo Editor 照片</vt:lpstr>
      <vt:lpstr>Microsoft PowerPoint 97-2003 Slide</vt:lpstr>
      <vt:lpstr>Bitmap Image</vt:lpstr>
      <vt:lpstr>公式</vt:lpstr>
      <vt:lpstr>PowerPoint 演示文稿</vt:lpstr>
      <vt:lpstr>腐蚀状态的机理识别与影响因素分析</vt:lpstr>
      <vt:lpstr>腐蚀状态的机理识别与影响因素分析</vt:lpstr>
      <vt:lpstr>PowerPoint 演示文稿</vt:lpstr>
      <vt:lpstr>腐蚀状态的机理识别与影响因素分析</vt:lpstr>
      <vt:lpstr>盐酸（HCl）腐蚀减薄</vt:lpstr>
      <vt:lpstr>盐酸（HCl）腐蚀减薄</vt:lpstr>
      <vt:lpstr>盐酸（HCl）腐蚀减薄</vt:lpstr>
      <vt:lpstr>案例-T炼油厂常压塔顶腐蚀穿孔</vt:lpstr>
      <vt:lpstr>PowerPoint 演示文稿</vt:lpstr>
      <vt:lpstr>材料选择</vt:lpstr>
      <vt:lpstr>硫化物/环烷酸（RCOOH）腐蚀减薄</vt:lpstr>
      <vt:lpstr>PowerPoint 演示文稿</vt:lpstr>
      <vt:lpstr>硫分布</vt:lpstr>
      <vt:lpstr>PowerPoint 演示文稿</vt:lpstr>
      <vt:lpstr>PowerPoint 演示文稿</vt:lpstr>
      <vt:lpstr>与铁反应H2S和RCOOH分压的影响</vt:lpstr>
      <vt:lpstr>PowerPoint 演示文稿</vt:lpstr>
      <vt:lpstr>PowerPoint 演示文稿</vt:lpstr>
      <vt:lpstr>材料选择</vt:lpstr>
      <vt:lpstr>高温 H2S/H2 腐蚀减薄</vt:lpstr>
      <vt:lpstr>案例-加氢加热炉管</vt:lpstr>
      <vt:lpstr>PowerPoint 演示文稿</vt:lpstr>
      <vt:lpstr>材料选择</vt:lpstr>
      <vt:lpstr>氢氟酸（HF）腐蚀减薄</vt:lpstr>
      <vt:lpstr>案例-烷基化塔本体</vt:lpstr>
      <vt:lpstr>材料选择</vt:lpstr>
      <vt:lpstr>酸性水腐蚀减薄</vt:lpstr>
      <vt:lpstr>腐蚀形态</vt:lpstr>
      <vt:lpstr>材料选择</vt:lpstr>
      <vt:lpstr>胺腐蚀减薄</vt:lpstr>
      <vt:lpstr>腐蚀机理</vt:lpstr>
      <vt:lpstr>腐蚀形态</vt:lpstr>
      <vt:lpstr>材料选择</vt:lpstr>
      <vt:lpstr>高温氧化腐蚀减薄</vt:lpstr>
      <vt:lpstr>腐蚀形态</vt:lpstr>
      <vt:lpstr>材料选择</vt:lpstr>
      <vt:lpstr>硫酸露点腐蚀减薄</vt:lpstr>
      <vt:lpstr>控制方法</vt:lpstr>
      <vt:lpstr>CO2 腐蚀机理</vt:lpstr>
      <vt:lpstr>温度对CO2 腐蚀的影响</vt:lpstr>
      <vt:lpstr>腐蚀产物对CO2 腐蚀的影响</vt:lpstr>
      <vt:lpstr> CO2 分压的影响</vt:lpstr>
      <vt:lpstr>流速的影响</vt:lpstr>
      <vt:lpstr>pH 值对CO2 腐蚀的影响</vt:lpstr>
      <vt:lpstr>PowerPoint 演示文稿</vt:lpstr>
      <vt:lpstr>控制方法</vt:lpstr>
      <vt:lpstr>外部腐蚀</vt:lpstr>
      <vt:lpstr>PowerPoint 演示文稿</vt:lpstr>
      <vt:lpstr>发生CUI可能性较大</vt:lpstr>
      <vt:lpstr>减少或消除CUI的有效手段</vt:lpstr>
      <vt:lpstr>PowerPoint 演示文稿</vt:lpstr>
      <vt:lpstr>PowerPoint 演示文稿</vt:lpstr>
      <vt:lpstr>硫化物应力开裂</vt:lpstr>
      <vt:lpstr>PowerPoint 演示文稿</vt:lpstr>
      <vt:lpstr>SSCC  敏感性</vt:lpstr>
      <vt:lpstr>硫化氢环境下的氢致开裂/应力取向氢致开裂 </vt:lpstr>
      <vt:lpstr>HIC/SOHIC环境严重性</vt:lpstr>
      <vt:lpstr>选材及防护</vt:lpstr>
      <vt:lpstr>PowerPoint 演示文稿</vt:lpstr>
      <vt:lpstr>② 制造应符合以下要求 ａ焊缝金属不允许有奥氏体熔敷金属存在，不允许碳钢、低合金钢与奥氏体之间焊接。 ｂ焊后以及冷加工成型的构件的外层纤维变形量达75%时，应进行热处理，母材、焊缝及热影响区硬度HB≤235。 ｃ母材及焊缝金属的强度应相同或相当。 ｄ结构上应尽量避免应力集中。 ③ 介质要求 控制介持中H2S含量。如液化气球罐介质H2S含量应&lt;50PPm,最高不&gt;100PPm。 </vt:lpstr>
      <vt:lpstr>PowerPoint 演示文稿</vt:lpstr>
      <vt:lpstr>湿硫化氢环境螺栓硬度超高导致设备开裂</vt:lpstr>
      <vt:lpstr>催化气压机出口分离器R1341开裂 </vt:lpstr>
      <vt:lpstr>碱腐蚀开裂</vt:lpstr>
      <vt:lpstr>影响因素     开裂的敏感度跟金属材料、温度、碱浓度、应力情况有关。 选材及防护 ① 碳钢不消除应力处理 ② 碳钢消除应力处理（阀门内件镍合金） ③ 用镍合金</vt:lpstr>
      <vt:lpstr>案例</vt:lpstr>
      <vt:lpstr>碳酸盐腐蚀开裂</vt:lpstr>
      <vt:lpstr>PowerPoint 演示文稿</vt:lpstr>
      <vt:lpstr>选材及防护</vt:lpstr>
      <vt:lpstr>胺腐蚀开裂</vt:lpstr>
      <vt:lpstr>影响因素     开裂的敏感度跟胺的种类、浓度、温度、应力情况有关。 选材及防护     消除加工和焊接应力； 案例     主要出现在使用链烷醇胺水溶液从各种气体或氢气中吸收H2S和CO2等酸性气的胺处理装置中。如气体脱硫、酸性水处理装置中。     某炼油厂脱硫装置MEA系统的贫胺和富胺液换热器的壳程于1986年10月发生开裂，经对焊缝进行硬度检测、着色探伤和电镜扫描观察，对其成分进行分析，经过测试分析结果表明：裂纹是由于胺腐蚀开裂造成的。</vt:lpstr>
      <vt:lpstr>氯化物应力腐蚀开裂 (CISCC)</vt:lpstr>
      <vt:lpstr>影响因素</vt:lpstr>
      <vt:lpstr>氯应力腐蚀裂纹敏感性CLSCC  PH≤10</vt:lpstr>
      <vt:lpstr>选材及防护</vt:lpstr>
      <vt:lpstr>案例</vt:lpstr>
      <vt:lpstr>PowerPoint 演示文稿</vt:lpstr>
      <vt:lpstr>氢氟酸环境下的氢致开裂/ 应力取向氢致开裂 </vt:lpstr>
      <vt:lpstr>影响因素</vt:lpstr>
      <vt:lpstr>选材及防护      氢氟酸环境中的碳钢和蒙乃尔合金都会产生HIC及SOHIC，避免或消除的办法是焊后热处理和采用抗HIC钢（S≤0.002%、P≤0.01%）等。   </vt:lpstr>
      <vt:lpstr>氢氟酸环境下的氢应力开裂（HSC–HF）</vt:lpstr>
      <vt:lpstr>影响因素</vt:lpstr>
      <vt:lpstr>选材及防护 氢氟酸的水溶液浓度96- 99%，温度低于66℃ ，可以选择一种镇静低碳钢。 在受严格限制的地方，而温度超过66℃到177℃，使用400合金。 案例     发生在高强度钢，低强度钢的焊接部位和氢氟酸有氧的环境下蒙乃尔合金（400)。 例如：某烷基化厂生产的高等级汽油，氢氟酸是催化剂，与酸接触的设备用蒙乃尔合金制造，设备在使用一段时间后，管子与酸再生系统的连接焊缝发生开裂，导致停工，经分析表明事故是由于氢氟酸环境下引起的氢应力腐蚀开裂造成的。</vt:lpstr>
      <vt:lpstr>   连多硫酸应力腐蚀开裂（PTA）</vt:lpstr>
      <vt:lpstr>影响因素</vt:lpstr>
      <vt:lpstr>选材及防护</vt:lpstr>
      <vt:lpstr>案例       例如：某炼油厂硫磺回收装置的气体处理系统自1994起开始处理甲醇尾气，导致腐蚀加速，气体处理系统的烟道在使用不到3年的时间内出现裂纹，裂纹起源于焊缝纵向垂直焊缝方向扩展，经过测试分析结果表明：裂纹是由于连多硫酸应力腐蚀开裂造成的。</vt:lpstr>
      <vt:lpstr>PowerPoint 演示文稿</vt:lpstr>
      <vt:lpstr>应力腐蚀的 材料选择1 </vt:lpstr>
      <vt:lpstr>应力腐蚀的 材料选择2 </vt:lpstr>
      <vt:lpstr>垢下腐蚀</vt:lpstr>
      <vt:lpstr>影响因素 ①PH值的影响，PH值提高，易产生积垢。 ②温度的影响，在一定情况下，温度提高，腐蚀加剧。 ③流速的影响，流速加大时，不易积垢，腐蚀减轻。 ④环境介质的影响，溶液中氧的浓度和Cl-促进腐蚀加速。</vt:lpstr>
      <vt:lpstr>案例     垢下腐蚀通常发生在装置锅炉系统；水冷换热器水侧；空冷换热器等。     输油管线腐蚀穿孔      </vt:lpstr>
      <vt:lpstr>循环水腐蚀</vt:lpstr>
      <vt:lpstr>循环水腐蚀</vt:lpstr>
      <vt:lpstr>含固体颗粒多相流冲蚀</vt:lpstr>
      <vt:lpstr>含固体颗粒多相流冲蚀</vt:lpstr>
      <vt:lpstr>含固体颗粒多相流冲蚀</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pc1</dc:creator>
  <cp:lastModifiedBy>sai yi</cp:lastModifiedBy>
  <cp:revision>75</cp:revision>
  <dcterms:created xsi:type="dcterms:W3CDTF">2020-06-28T14:06:00Z</dcterms:created>
  <dcterms:modified xsi:type="dcterms:W3CDTF">2021-12-17T08:17:54Z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2052-11.1.0.9828</vt:lpwstr>
  </property>
</Properties>
</file>